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330" r:id="rId2"/>
    <p:sldId id="308" r:id="rId3"/>
    <p:sldId id="286" r:id="rId4"/>
    <p:sldId id="304" r:id="rId5"/>
    <p:sldId id="305" r:id="rId6"/>
    <p:sldId id="306" r:id="rId7"/>
    <p:sldId id="311" r:id="rId8"/>
    <p:sldId id="309" r:id="rId9"/>
    <p:sldId id="310" r:id="rId10"/>
    <p:sldId id="303" r:id="rId11"/>
    <p:sldId id="302" r:id="rId12"/>
    <p:sldId id="313" r:id="rId13"/>
    <p:sldId id="314" r:id="rId14"/>
    <p:sldId id="315" r:id="rId15"/>
    <p:sldId id="312" r:id="rId16"/>
    <p:sldId id="316" r:id="rId17"/>
    <p:sldId id="317" r:id="rId18"/>
    <p:sldId id="277" r:id="rId19"/>
    <p:sldId id="278" r:id="rId20"/>
    <p:sldId id="280" r:id="rId21"/>
    <p:sldId id="281" r:id="rId22"/>
    <p:sldId id="279" r:id="rId23"/>
    <p:sldId id="285" r:id="rId24"/>
    <p:sldId id="284" r:id="rId25"/>
    <p:sldId id="327" r:id="rId26"/>
    <p:sldId id="292" r:id="rId27"/>
    <p:sldId id="323" r:id="rId28"/>
    <p:sldId id="328" r:id="rId29"/>
    <p:sldId id="318" r:id="rId30"/>
    <p:sldId id="325" r:id="rId31"/>
    <p:sldId id="324" r:id="rId32"/>
    <p:sldId id="319" r:id="rId33"/>
    <p:sldId id="326" r:id="rId34"/>
    <p:sldId id="329" r:id="rId35"/>
  </p:sldIdLst>
  <p:sldSz cx="12192000" cy="6858000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1FD8-85B7-4C6F-8649-F059DEDD7A8F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1DD77-FCAB-49EB-8CF5-F39F205108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41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D00A3-456E-4CDA-A6DD-2152485F453B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9F8C-A528-4E5A-8626-13B24BA249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4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85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19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48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23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25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34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77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62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74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3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5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7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260EB8"/>
            </a:gs>
            <a:gs pos="86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BEFD-6C5D-470E-B124-9BAF559EA6A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2FFE-F7CB-49C1-93C6-4D3E83F1E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30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07804" y="564654"/>
            <a:ext cx="9579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Warmińsko-Mazurski Tydzień Kariery 2023</a:t>
            </a:r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„PRZYSZŁOŚĆ KOMPETENCJI – KOMPETENCJE PRZYSZŁOŚCI”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82772" y="1628753"/>
            <a:ext cx="116958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/>
              <a:t>Przyszłość kompetencji</a:t>
            </a:r>
            <a:br>
              <a:rPr lang="pl-PL" sz="5400" b="1" dirty="0"/>
            </a:br>
            <a:r>
              <a:rPr lang="pl-PL" sz="5400" b="1" dirty="0"/>
              <a:t>-</a:t>
            </a:r>
            <a:br>
              <a:rPr lang="pl-PL" sz="5400" b="1" dirty="0"/>
            </a:br>
            <a:r>
              <a:rPr lang="pl-PL" sz="5400" b="1" dirty="0"/>
              <a:t>interakcje człowieka z nową technologią</a:t>
            </a:r>
            <a:endParaRPr lang="pl-PL" sz="54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150" y="4549221"/>
            <a:ext cx="2584928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5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Sztuczna inteligencja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Sztuczna </a:t>
            </a:r>
            <a:r>
              <a:rPr lang="pl-PL" dirty="0" smtClean="0"/>
              <a:t>inteligencja </a:t>
            </a:r>
            <a:r>
              <a:rPr lang="pl-PL" b="1" dirty="0"/>
              <a:t>umożliwia maszynom uczenie się </a:t>
            </a:r>
            <a:r>
              <a:rPr lang="pl-PL" dirty="0"/>
              <a:t>na podstawie doświadczeń, </a:t>
            </a:r>
            <a:r>
              <a:rPr lang="pl-PL" b="1" dirty="0"/>
              <a:t>dostosowywanie się </a:t>
            </a:r>
            <a:r>
              <a:rPr lang="pl-PL" dirty="0"/>
              <a:t>do nowych informacji i wykonywanie zadań podobnych do ludzkich.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AI </a:t>
            </a:r>
            <a:r>
              <a:rPr lang="pl-PL" dirty="0"/>
              <a:t>działa poprzez </a:t>
            </a:r>
            <a:r>
              <a:rPr lang="pl-PL" b="1" dirty="0"/>
              <a:t>łączenie dużych ilości danych z szybkim, iteracyjnym przetwarzaniem i inteligentnymi algorytmami</a:t>
            </a:r>
            <a:r>
              <a:rPr lang="pl-PL" dirty="0"/>
              <a:t>, dzięki czemu </a:t>
            </a:r>
            <a:r>
              <a:rPr lang="pl-PL" b="1" dirty="0"/>
              <a:t>oprogramowanie może automatycznie uczyć się na podstawie wzorców i cech danych</a:t>
            </a:r>
          </a:p>
        </p:txBody>
      </p:sp>
    </p:spTree>
    <p:extLst>
      <p:ext uri="{BB962C8B-B14F-4D97-AF65-F5344CB8AC3E}">
        <p14:creationId xmlns:p14="http://schemas.microsoft.com/office/powerpoint/2010/main" val="10975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251284" y="6338455"/>
            <a:ext cx="3227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https://www.europarl.europa.eu/news/pl</a:t>
            </a:r>
            <a:r>
              <a:rPr lang="pl-PL" sz="1000" dirty="0" smtClean="0"/>
              <a:t>/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1186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Nowe technologie i sztuczna </a:t>
            </a:r>
            <a:r>
              <a:rPr lang="pl-PL" dirty="0" smtClean="0">
                <a:solidFill>
                  <a:schemeClr val="bg1"/>
                </a:solidFill>
              </a:rPr>
              <a:t>inteligencja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na rynku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Według informacji </a:t>
            </a:r>
            <a:r>
              <a:rPr lang="pl-PL" b="1" dirty="0"/>
              <a:t>banku inwestycyjnego Goldman </a:t>
            </a:r>
            <a:r>
              <a:rPr lang="pl-PL" b="1" dirty="0" err="1"/>
              <a:t>Sachs</a:t>
            </a:r>
            <a:r>
              <a:rPr lang="pl-PL" dirty="0"/>
              <a:t>, w Stanach Zjednoczonych i Europie aż </a:t>
            </a:r>
            <a:r>
              <a:rPr lang="pl-PL" b="1" dirty="0">
                <a:solidFill>
                  <a:srgbClr val="C00000"/>
                </a:solidFill>
              </a:rPr>
              <a:t>300 milionów miejsc pracy może być zagrożonych przez jakąś formę sztucznej inteligencji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smtClean="0"/>
              <a:t>Według </a:t>
            </a:r>
            <a:r>
              <a:rPr lang="pl-PL" dirty="0"/>
              <a:t>Goldman </a:t>
            </a:r>
            <a:r>
              <a:rPr lang="pl-PL" dirty="0" err="1"/>
              <a:t>Sachs</a:t>
            </a:r>
            <a:r>
              <a:rPr lang="pl-PL" dirty="0"/>
              <a:t>, </a:t>
            </a:r>
            <a:r>
              <a:rPr lang="pl-PL" b="1" dirty="0">
                <a:solidFill>
                  <a:srgbClr val="C00000"/>
                </a:solidFill>
              </a:rPr>
              <a:t>dwie trzecie miejsc pracy w USA może zostać częściowo zautomatyzowanych przez sztuczną inteligencję</a:t>
            </a:r>
            <a:r>
              <a:rPr lang="pl-PL" dirty="0"/>
              <a:t>, a nawet co czwarte obecne zadanie może zostać całkowicie zautomatyzowane przez sztuczną inteligencję w USA i Europie</a:t>
            </a:r>
            <a:r>
              <a:rPr lang="pl-PL" dirty="0" smtClean="0"/>
              <a:t>.</a:t>
            </a:r>
          </a:p>
          <a:p>
            <a:r>
              <a:rPr lang="pl-PL" dirty="0" smtClean="0"/>
              <a:t>Automatyzacja </a:t>
            </a:r>
            <a:r>
              <a:rPr lang="pl-PL" dirty="0"/>
              <a:t>i robotyzacja </a:t>
            </a:r>
            <a:r>
              <a:rPr lang="pl-PL" dirty="0" smtClean="0"/>
              <a:t>to wyzwanie dla rynku pracy. W </a:t>
            </a:r>
            <a:r>
              <a:rPr lang="pl-PL" dirty="0"/>
              <a:t>wielu </a:t>
            </a:r>
            <a:r>
              <a:rPr lang="pl-PL" dirty="0" smtClean="0"/>
              <a:t>firmach trzeba wprowadzić </a:t>
            </a:r>
            <a:r>
              <a:rPr lang="pl-PL" b="1" i="1" dirty="0" err="1">
                <a:solidFill>
                  <a:srgbClr val="C00000"/>
                </a:solidFill>
              </a:rPr>
              <a:t>reskilling</a:t>
            </a:r>
            <a:r>
              <a:rPr lang="pl-PL" b="1" dirty="0">
                <a:solidFill>
                  <a:srgbClr val="C00000"/>
                </a:solidFill>
              </a:rPr>
              <a:t> i </a:t>
            </a:r>
            <a:r>
              <a:rPr lang="pl-PL" b="1" i="1" dirty="0" err="1">
                <a:solidFill>
                  <a:srgbClr val="C00000"/>
                </a:solidFill>
              </a:rPr>
              <a:t>upskilling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dirty="0" smtClean="0"/>
              <a:t>(zmianę i podniesie </a:t>
            </a:r>
            <a:r>
              <a:rPr lang="pl-PL" dirty="0"/>
              <a:t>kwalifikacji </a:t>
            </a:r>
            <a:r>
              <a:rPr lang="pl-PL" dirty="0" smtClean="0"/>
              <a:t>zawodowych).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44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2927" y="5003260"/>
            <a:ext cx="6096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pl-PL" sz="2200" b="1" dirty="0" smtClean="0"/>
              <a:t>Raport </a:t>
            </a:r>
            <a:r>
              <a:rPr lang="pl-PL" sz="2200" b="1" dirty="0"/>
              <a:t>OECD: Zniknie jedna czwarta zawodów. Wszystko przez sztuczną inteligencję </a:t>
            </a:r>
            <a:endParaRPr lang="pl-PL" sz="2200" b="1" dirty="0" smtClean="0"/>
          </a:p>
          <a:p>
            <a:pPr algn="ctr"/>
            <a:r>
              <a:rPr lang="pl-PL" sz="2200" dirty="0" smtClean="0"/>
              <a:t>Forsal.pl</a:t>
            </a:r>
            <a:endParaRPr lang="pl-PL" sz="2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460564" y="4008083"/>
            <a:ext cx="3416300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/>
              <a:t>Raport </a:t>
            </a:r>
            <a:r>
              <a:rPr lang="pl-PL" sz="2200" b="1" dirty="0"/>
              <a:t>OECD. Rozwój sztucznej inteligencji groźny dla rynku pracy. Kraje Europy Wschodniej bardziej </a:t>
            </a:r>
            <a:r>
              <a:rPr lang="pl-PL" sz="2200" b="1" dirty="0" smtClean="0"/>
              <a:t>narażone</a:t>
            </a:r>
          </a:p>
          <a:p>
            <a:pPr algn="ctr"/>
            <a:r>
              <a:rPr lang="pl-PL" sz="2200" dirty="0" smtClean="0"/>
              <a:t>Interia.biznes.pl</a:t>
            </a:r>
            <a:endParaRPr lang="pl-PL" sz="2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779210" y="563814"/>
            <a:ext cx="38227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2200" b="1" dirty="0" smtClean="0"/>
              <a:t>sztuczna inteligencja spowoduje ewolucję rynku pracy, powstawać będą nowe miejsca pracy</a:t>
            </a:r>
          </a:p>
          <a:p>
            <a:pPr algn="ctr"/>
            <a:r>
              <a:rPr lang="pl-PL" sz="2200" dirty="0" smtClean="0"/>
              <a:t>www.bankier.pl</a:t>
            </a:r>
            <a:endParaRPr lang="pl-PL" sz="2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488927" y="1284825"/>
            <a:ext cx="3920777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/>
              <a:t>Nowoczesne technologie sprawiają, że praca staje się coraz prostsza, dzięki AI będzie można szybciej wytwarzać różne rzeczy</a:t>
            </a:r>
          </a:p>
          <a:p>
            <a:pPr algn="ctr"/>
            <a:r>
              <a:rPr lang="pl-PL" sz="2200" dirty="0" smtClean="0"/>
              <a:t>www.money.pl</a:t>
            </a:r>
            <a:endParaRPr lang="pl-PL" sz="2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64" y="3244892"/>
            <a:ext cx="1867524" cy="11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8779" y="700216"/>
            <a:ext cx="10166137" cy="30469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/>
          </a:p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Prawie </a:t>
            </a:r>
            <a:r>
              <a:rPr lang="pl-PL" sz="2400" b="1" dirty="0">
                <a:solidFill>
                  <a:schemeClr val="bg1"/>
                </a:solidFill>
              </a:rPr>
              <a:t>80 procent pracowników z sektora finansowego i produkcyjnego zgadza się, że sztuczna inteligencja miała pozytywny wpływ na efektywność i jakość ich pracy. Natomiast aż 65 procent pracowników produkcyjnych zauważyło również pozytywny wpływ sztucznej inteligencji na ich zdrowie fizyczne</a:t>
            </a:r>
            <a:r>
              <a:rPr lang="pl-PL" sz="2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r"/>
            <a:r>
              <a:rPr lang="pl-PL" sz="2400" i="1" dirty="0" smtClean="0"/>
              <a:t>Badanie Polskiego Instytutu Ekonomicznego, www.money.pl</a:t>
            </a:r>
            <a:endParaRPr lang="pl-PL" sz="2400" i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13859" y="4190095"/>
            <a:ext cx="8183525" cy="209288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11-37%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 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szacowany wzrost wydajności pracy do 2035 r. związany ze sztuczną inteligencją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Think</a:t>
            </a:r>
            <a:r>
              <a:rPr kumimoji="0" lang="pl-PL" alt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Tank Parlamentu Europejskiego, 2020) </a:t>
            </a:r>
          </a:p>
        </p:txBody>
      </p:sp>
    </p:spTree>
    <p:extLst>
      <p:ext uri="{BB962C8B-B14F-4D97-AF65-F5344CB8AC3E}">
        <p14:creationId xmlns:p14="http://schemas.microsoft.com/office/powerpoint/2010/main" val="17104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Nowe technologie i sztuczna </a:t>
            </a:r>
            <a:r>
              <a:rPr lang="pl-PL" dirty="0" smtClean="0">
                <a:solidFill>
                  <a:schemeClr val="bg1"/>
                </a:solidFill>
              </a:rPr>
              <a:t>inteligencja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na rynku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ponad ¼ miejsc pracy w krajach Organizacji Współpracy Gospodarczej i Rozwoju  </a:t>
            </a:r>
            <a:r>
              <a:rPr lang="pl-PL" dirty="0"/>
              <a:t>opiera się na </a:t>
            </a:r>
            <a:r>
              <a:rPr lang="pl-PL" dirty="0">
                <a:solidFill>
                  <a:srgbClr val="FF0000"/>
                </a:solidFill>
              </a:rPr>
              <a:t>umiejętnościach, które mogą zostać łatwo zautomatyzowane dzięki sztucznej inteligencji</a:t>
            </a:r>
            <a:r>
              <a:rPr lang="pl-PL" dirty="0" smtClean="0"/>
              <a:t>. </a:t>
            </a:r>
            <a:r>
              <a:rPr lang="pl-PL" b="1" dirty="0" smtClean="0"/>
              <a:t>[OECD, </a:t>
            </a:r>
            <a:r>
              <a:rPr lang="pl-PL" dirty="0" smtClean="0"/>
              <a:t>raport </a:t>
            </a:r>
            <a:r>
              <a:rPr lang="pl-PL" dirty="0"/>
              <a:t>"Perspektywy rynku pracy 2023r</a:t>
            </a:r>
            <a:r>
              <a:rPr lang="pl-PL" dirty="0" smtClean="0"/>
              <a:t>”]</a:t>
            </a:r>
          </a:p>
          <a:p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29390" y="3874169"/>
            <a:ext cx="1069607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Jakie Waszym zdaniem umiejętności / zawody mogą zostać zastąpione przez sztuczną inteligencję?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23083" y="5234682"/>
            <a:ext cx="259882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A jakie nie?</a:t>
            </a:r>
          </a:p>
          <a:p>
            <a:pPr algn="ctr"/>
            <a:r>
              <a:rPr lang="pl-PL" sz="3200" dirty="0"/>
              <a:t>I dlaczego?</a:t>
            </a:r>
          </a:p>
        </p:txBody>
      </p:sp>
    </p:spTree>
    <p:extLst>
      <p:ext uri="{BB962C8B-B14F-4D97-AF65-F5344CB8AC3E}">
        <p14:creationId xmlns:p14="http://schemas.microsoft.com/office/powerpoint/2010/main" val="38098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Zawody zagrożone przez sztuczną inteligencję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Kasjer, sprzedawca</a:t>
            </a:r>
          </a:p>
          <a:p>
            <a:r>
              <a:rPr lang="pl-PL" dirty="0" smtClean="0"/>
              <a:t>Telemarketer</a:t>
            </a:r>
          </a:p>
          <a:p>
            <a:r>
              <a:rPr lang="pl-PL" dirty="0" smtClean="0"/>
              <a:t>Operatorzy telefonów i central telefonicznych</a:t>
            </a:r>
          </a:p>
          <a:p>
            <a:r>
              <a:rPr lang="pl-PL" dirty="0" smtClean="0"/>
              <a:t>Kierowcy (wraz z rozwojem rynku motoryzacyjnego)</a:t>
            </a:r>
          </a:p>
          <a:p>
            <a:r>
              <a:rPr lang="pl-PL" dirty="0" smtClean="0"/>
              <a:t>Kontrolerzy ruchu lotniczego</a:t>
            </a:r>
          </a:p>
          <a:p>
            <a:r>
              <a:rPr lang="pl-PL" dirty="0" smtClean="0"/>
              <a:t>Pracownicy produkcji i montażu (proste, rutynowe czynności może wykonywać robot)</a:t>
            </a:r>
          </a:p>
          <a:p>
            <a:r>
              <a:rPr lang="pl-PL" dirty="0" smtClean="0"/>
              <a:t>Agenci ubezpieczeniowi</a:t>
            </a:r>
          </a:p>
          <a:p>
            <a:r>
              <a:rPr lang="pl-PL" dirty="0" smtClean="0"/>
              <a:t>Pracownicy banków</a:t>
            </a:r>
          </a:p>
          <a:p>
            <a:r>
              <a:rPr lang="pl-PL" dirty="0" smtClean="0"/>
              <a:t>Księgowi</a:t>
            </a:r>
          </a:p>
          <a:p>
            <a:r>
              <a:rPr lang="pl-PL" dirty="0" smtClean="0"/>
              <a:t>Sekretarki</a:t>
            </a:r>
          </a:p>
          <a:p>
            <a:r>
              <a:rPr lang="pl-PL" dirty="0" smtClean="0"/>
              <a:t>Pracownicy rolnictwa</a:t>
            </a:r>
          </a:p>
          <a:p>
            <a:r>
              <a:rPr lang="pl-PL" dirty="0" smtClean="0"/>
              <a:t>Pracownicy ochrony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022" y="4307464"/>
            <a:ext cx="4215978" cy="25505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88373" y="6400800"/>
            <a:ext cx="675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https://serwisy.gazetaprawna.pl/praca-i-kariera/artykuly/8697887,zawody-robotyzacja-sztuczna-inteligencja-rozwoj-zagrozenie.html</a:t>
            </a:r>
          </a:p>
        </p:txBody>
      </p:sp>
    </p:spTree>
    <p:extLst>
      <p:ext uri="{BB962C8B-B14F-4D97-AF65-F5344CB8AC3E}">
        <p14:creationId xmlns:p14="http://schemas.microsoft.com/office/powerpoint/2010/main" val="5238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 amt="41000"/>
          </a:blip>
          <a:srcRect r="50000"/>
          <a:stretch/>
        </p:blipFill>
        <p:spPr>
          <a:xfrm flipH="1">
            <a:off x="7162801" y="-2311400"/>
            <a:ext cx="7338075" cy="988346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/>
        </p:nvSpPr>
        <p:spPr>
          <a:xfrm>
            <a:off x="1852892" y="513611"/>
            <a:ext cx="8486215" cy="1477328"/>
          </a:xfrm>
          <a:prstGeom prst="rect">
            <a:avLst/>
          </a:prstGeom>
          <a:noFill/>
          <a:ln>
            <a:noFill/>
          </a:ln>
          <a:effectLst>
            <a:outerShdw blurRad="828675" dist="19050" dir="480000" algn="bl" rotWithShape="0">
              <a:srgbClr val="6CE5E8">
                <a:alpha val="95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3"/>
              </a:lnSpc>
            </a:pPr>
            <a:r>
              <a:rPr lang="pl-PL" sz="4000" b="1" dirty="0" smtClean="0">
                <a:solidFill>
                  <a:schemeClr val="lt1"/>
                </a:solidFill>
                <a:latin typeface="Teko Medium"/>
                <a:sym typeface="Teko Medium"/>
              </a:rPr>
              <a:t>Zagadnienia do dyskusji:</a:t>
            </a:r>
          </a:p>
          <a:p>
            <a:pPr algn="ctr">
              <a:lnSpc>
                <a:spcPct val="120003"/>
              </a:lnSpc>
            </a:pPr>
            <a:r>
              <a:rPr lang="pl-PL" sz="4000" b="1" dirty="0" smtClean="0">
                <a:solidFill>
                  <a:schemeClr val="lt1"/>
                </a:solidFill>
                <a:latin typeface="Teko Medium"/>
                <a:sym typeface="Teko Medium"/>
              </a:rPr>
              <a:t>Człowiek a sztuczna inteligencja:</a:t>
            </a:r>
            <a:endParaRPr sz="4000" b="1" dirty="0"/>
          </a:p>
        </p:txBody>
      </p:sp>
      <p:cxnSp>
        <p:nvCxnSpPr>
          <p:cNvPr id="158" name="Google Shape;158;p16"/>
          <p:cNvCxnSpPr/>
          <p:nvPr/>
        </p:nvCxnSpPr>
        <p:spPr>
          <a:xfrm rot="-9591">
            <a:off x="-13" y="3179881"/>
            <a:ext cx="6828167" cy="0"/>
          </a:xfrm>
          <a:prstGeom prst="straightConnector1">
            <a:avLst/>
          </a:prstGeom>
          <a:noFill/>
          <a:ln w="57150" cap="flat" cmpd="sng">
            <a:solidFill>
              <a:srgbClr val="41B8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16"/>
          <p:cNvSpPr txBox="1"/>
          <p:nvPr/>
        </p:nvSpPr>
        <p:spPr>
          <a:xfrm>
            <a:off x="276726" y="3836163"/>
            <a:ext cx="11417969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sz="3000" b="1" dirty="0" smtClean="0">
                <a:latin typeface="Montserrat"/>
                <a:ea typeface="Montserrat"/>
                <a:cs typeface="Montserrat"/>
                <a:sym typeface="Montserrat"/>
              </a:rPr>
              <a:t>Czy sztuczna inteligencja zagraża ludzkości?</a:t>
            </a:r>
          </a:p>
          <a:p>
            <a:pPr algn="ctr">
              <a:lnSpc>
                <a:spcPct val="130000"/>
              </a:lnSpc>
            </a:pPr>
            <a:r>
              <a:rPr lang="pl-PL" sz="3000" b="1" dirty="0" smtClean="0">
                <a:latin typeface="Montserrat"/>
                <a:ea typeface="Montserrat"/>
                <a:cs typeface="Montserrat"/>
                <a:sym typeface="Montserrat"/>
              </a:rPr>
              <a:t>Czy korzyści ze sztucznej inteligencji są większe niż zagrożenia?</a:t>
            </a:r>
          </a:p>
          <a:p>
            <a:pPr algn="r">
              <a:lnSpc>
                <a:spcPct val="130000"/>
              </a:lnSpc>
            </a:pPr>
            <a:endParaRPr lang="pl-PL" sz="3000" dirty="0" smtClea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lnSpc>
                <a:spcPct val="130000"/>
              </a:lnSpc>
            </a:pPr>
            <a:r>
              <a:rPr lang="en-US" sz="3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0089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916" y="575176"/>
            <a:ext cx="4985084" cy="5514474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10744" y="1475499"/>
            <a:ext cx="10515600" cy="2852737"/>
          </a:xfrm>
        </p:spPr>
        <p:txBody>
          <a:bodyPr/>
          <a:lstStyle/>
          <a:p>
            <a:r>
              <a:rPr lang="pl-PL" b="1" dirty="0" smtClean="0"/>
              <a:t>Rynek pracy – miejsce nieprzewidywalne</a:t>
            </a:r>
            <a:endParaRPr lang="pl-PL" b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8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456" y="551864"/>
            <a:ext cx="4684581" cy="580799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Wejście na rynek pracy dawniej: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absolwent przegląda oferty pracy na www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wysyła CV w odpowiedzi na ofertę pracy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</a:t>
            </a:r>
            <a:r>
              <a:rPr lang="pl-PL" dirty="0" smtClean="0"/>
              <a:t>mawia się na rozmowę z pracodawcą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</a:t>
            </a:r>
            <a:r>
              <a:rPr lang="pl-PL" dirty="0" smtClean="0"/>
              <a:t>o rozmowie czeka na decyzję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podejmuje pracę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69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Plan prezentacji: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Pojęcie kompetencji. Rodzaje kompetencji.</a:t>
            </a:r>
          </a:p>
          <a:p>
            <a:pPr marL="514350" indent="-514350">
              <a:buAutoNum type="arabicPeriod"/>
            </a:pPr>
            <a:r>
              <a:rPr lang="pl-PL" dirty="0" smtClean="0"/>
              <a:t>Pojęcie technologii. Pojęcie nowych technologii. Rodzaje nowych technologii.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 smtClean="0"/>
              <a:t>Sztuczna inteligencja jako nowa technologia. Pojęcie sztucznej inteligencji</a:t>
            </a:r>
          </a:p>
          <a:p>
            <a:pPr marL="514350" indent="-514350">
              <a:buAutoNum type="arabicPeriod"/>
            </a:pPr>
            <a:r>
              <a:rPr lang="pl-PL" dirty="0" smtClean="0"/>
              <a:t>Obszary zastosowania sztucznej inteligencji</a:t>
            </a:r>
          </a:p>
          <a:p>
            <a:pPr marL="514350" indent="-514350">
              <a:buAutoNum type="arabicPeriod"/>
            </a:pPr>
            <a:r>
              <a:rPr lang="pl-PL" dirty="0" smtClean="0"/>
              <a:t>Zagrożenia związane ze sztuczną inteligencją</a:t>
            </a:r>
          </a:p>
          <a:p>
            <a:pPr marL="514350" indent="-514350">
              <a:buAutoNum type="arabicPeriod"/>
            </a:pPr>
            <a:r>
              <a:rPr lang="pl-PL" dirty="0" smtClean="0"/>
              <a:t>Przyszłość ludzkich kompetencji w świecie sztucznej inteligencji. Świat (rynek pracy) jako miejsce nieprzewidywalnych i ciągłych zmian. Kompetencja przyszłości: tolerancja niepewności.</a:t>
            </a:r>
          </a:p>
          <a:p>
            <a:pPr marL="514350" indent="-514350">
              <a:buAutoNum type="arabicPeriod"/>
            </a:pPr>
            <a:r>
              <a:rPr lang="pl-PL" dirty="0" smtClean="0"/>
              <a:t>Kształtowanie tolerancji niepewności jako kompetencji przyszłości</a:t>
            </a:r>
          </a:p>
        </p:txBody>
      </p:sp>
    </p:spTree>
    <p:extLst>
      <p:ext uri="{BB962C8B-B14F-4D97-AF65-F5344CB8AC3E}">
        <p14:creationId xmlns:p14="http://schemas.microsoft.com/office/powerpoint/2010/main" val="29870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562" y="132348"/>
            <a:ext cx="5809992" cy="67651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1790" y="18591"/>
            <a:ext cx="10515600" cy="1325563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Wejście na rynek pracy dziś…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0632" y="1576137"/>
            <a:ext cx="11113168" cy="50893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Absolwent przegląda oferty pracy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Wysyła CV w odpowiedzi na oferty u różnych pracodawców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Rozmawia z kilkoma pracodawcami, </a:t>
            </a:r>
            <a:r>
              <a:rPr lang="pl-PL" b="1" dirty="0" smtClean="0"/>
              <a:t>w międzyczasie część ofert przestaje być aktualna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Rozpoczyna pracę.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Okazuje się, że </a:t>
            </a:r>
            <a:r>
              <a:rPr lang="pl-PL" b="1" dirty="0" smtClean="0"/>
              <a:t>firma reorganizuje się z powodu pandemii </a:t>
            </a:r>
            <a:r>
              <a:rPr lang="pl-PL" dirty="0" smtClean="0"/>
              <a:t>i zwalnia go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Szuka pracy.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Podejmuje pracę zlecenie, po 2 miesiącach </a:t>
            </a:r>
            <a:r>
              <a:rPr lang="pl-PL" b="1" dirty="0" smtClean="0"/>
              <a:t>umowa kończy się</a:t>
            </a:r>
            <a:r>
              <a:rPr lang="pl-PL" dirty="0" smtClean="0"/>
              <a:t>, szuka dalej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44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754" y="5512729"/>
            <a:ext cx="4808621" cy="1345271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Wejście na rynek pracy dziś ciąg dalszy: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153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8.   Nie </a:t>
            </a:r>
            <a:r>
              <a:rPr lang="pl-PL" dirty="0"/>
              <a:t>ma takiej pracy, która go interesuje, więc spędza rok w domu, z 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rodzicami</a:t>
            </a:r>
            <a:r>
              <a:rPr lang="pl-PL" dirty="0"/>
              <a:t>, przeczekuje </a:t>
            </a:r>
            <a:r>
              <a:rPr lang="pl-PL" dirty="0" smtClean="0"/>
              <a:t>pandemię, </a:t>
            </a:r>
            <a:r>
              <a:rPr lang="pl-PL" dirty="0" smtClean="0">
                <a:solidFill>
                  <a:srgbClr val="C00000"/>
                </a:solidFill>
              </a:rPr>
              <a:t>zdobywa nowe umiejętności  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     cyfrowe.</a:t>
            </a:r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 smtClean="0"/>
              <a:t>9.   Nareszcie </a:t>
            </a:r>
            <a:r>
              <a:rPr lang="pl-PL" dirty="0"/>
              <a:t>znajduje fajną pracę na etat</a:t>
            </a:r>
            <a:r>
              <a:rPr lang="pl-PL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pl-PL" dirty="0" smtClean="0">
                <a:sym typeface="Wingdings" panose="05000000000000000000" pitchFamily="2" charset="2"/>
              </a:rPr>
              <a:t>10. Po </a:t>
            </a:r>
            <a:r>
              <a:rPr lang="pl-PL" dirty="0">
                <a:sym typeface="Wingdings" panose="05000000000000000000" pitchFamily="2" charset="2"/>
              </a:rPr>
              <a:t>1-2 latach </a:t>
            </a:r>
            <a:r>
              <a:rPr lang="pl-PL" b="1" dirty="0" smtClean="0">
                <a:sym typeface="Wingdings" panose="05000000000000000000" pitchFamily="2" charset="2"/>
              </a:rPr>
              <a:t>firma </a:t>
            </a:r>
            <a:r>
              <a:rPr lang="pl-PL" b="1" dirty="0">
                <a:sym typeface="Wingdings" panose="05000000000000000000" pitchFamily="2" charset="2"/>
              </a:rPr>
              <a:t>się ‚przebranżawia</a:t>
            </a:r>
            <a:r>
              <a:rPr lang="pl-PL" dirty="0" smtClean="0">
                <a:sym typeface="Wingdings" panose="05000000000000000000" pitchFamily="2" charset="2"/>
              </a:rPr>
              <a:t>’ [</a:t>
            </a:r>
            <a:r>
              <a:rPr lang="pl-PL" b="1" i="1" dirty="0" smtClean="0">
                <a:sym typeface="Wingdings" panose="05000000000000000000" pitchFamily="2" charset="2"/>
              </a:rPr>
              <a:t>rebranding</a:t>
            </a:r>
            <a:r>
              <a:rPr lang="pl-PL" dirty="0" smtClean="0">
                <a:sym typeface="Wingdings" panose="05000000000000000000" pitchFamily="2" charset="2"/>
              </a:rPr>
              <a:t>], na rynek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smtClean="0">
                <a:sym typeface="Wingdings" panose="05000000000000000000" pitchFamily="2" charset="2"/>
              </a:rPr>
              <a:t>      pracy wkracza sztuczna inteligencja – upraszcza procesy produkcji,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smtClean="0">
                <a:sym typeface="Wingdings" panose="05000000000000000000" pitchFamily="2" charset="2"/>
              </a:rPr>
              <a:t>      usprawnia obsługę klientów. Absolwent odnajduje się świetnie w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smtClean="0">
                <a:sym typeface="Wingdings" panose="05000000000000000000" pitchFamily="2" charset="2"/>
              </a:rPr>
              <a:t>      cyfrowym świecie.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78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53800" y="-45720"/>
            <a:ext cx="838200" cy="45719"/>
          </a:xfrm>
        </p:spPr>
        <p:txBody>
          <a:bodyPr>
            <a:normAutofit fontScale="90000"/>
          </a:bodyPr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5169" y="312821"/>
            <a:ext cx="11598442" cy="56355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5400" dirty="0" smtClean="0">
                <a:solidFill>
                  <a:schemeClr val="bg1"/>
                </a:solidFill>
              </a:rPr>
              <a:t>Obecny świat jest: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000" b="1" dirty="0" smtClean="0"/>
              <a:t>BANI</a:t>
            </a:r>
            <a:r>
              <a:rPr lang="pl-PL" b="1" dirty="0" smtClean="0"/>
              <a:t> </a:t>
            </a:r>
            <a:r>
              <a:rPr lang="pl-PL" dirty="0" smtClean="0"/>
              <a:t>czyli: </a:t>
            </a:r>
          </a:p>
          <a:p>
            <a:pPr marL="0" indent="0">
              <a:buNone/>
            </a:pPr>
            <a:r>
              <a:rPr lang="pl-PL" sz="3500" b="1" i="1" dirty="0" err="1" smtClean="0">
                <a:solidFill>
                  <a:srgbClr val="C00000"/>
                </a:solidFill>
              </a:rPr>
              <a:t>B</a:t>
            </a:r>
            <a:r>
              <a:rPr lang="pl-PL" sz="3500" i="1" dirty="0" err="1" smtClean="0">
                <a:solidFill>
                  <a:srgbClr val="C00000"/>
                </a:solidFill>
              </a:rPr>
              <a:t>rittle</a:t>
            </a:r>
            <a:r>
              <a:rPr lang="pl-PL" sz="3500" dirty="0" smtClean="0">
                <a:solidFill>
                  <a:srgbClr val="C00000"/>
                </a:solidFill>
              </a:rPr>
              <a:t> </a:t>
            </a:r>
            <a:r>
              <a:rPr lang="pl-PL" sz="3500" dirty="0"/>
              <a:t>– </a:t>
            </a:r>
            <a:r>
              <a:rPr lang="pl-PL" sz="3500" b="1" dirty="0" smtClean="0"/>
              <a:t>kruchy</a:t>
            </a:r>
            <a:r>
              <a:rPr lang="pl-PL" sz="3500" dirty="0" smtClean="0"/>
              <a:t> (niestabilność energetyczna, ekonomiczna i     </a:t>
            </a:r>
          </a:p>
          <a:p>
            <a:pPr marL="0" indent="0">
              <a:buNone/>
            </a:pPr>
            <a:r>
              <a:rPr lang="pl-PL" sz="3500" dirty="0"/>
              <a:t> </a:t>
            </a:r>
            <a:r>
              <a:rPr lang="pl-PL" sz="3500" dirty="0" smtClean="0"/>
              <a:t>              społeczna)</a:t>
            </a:r>
            <a:endParaRPr lang="pl-PL" sz="3500" dirty="0"/>
          </a:p>
          <a:p>
            <a:pPr marL="0" indent="0">
              <a:buNone/>
            </a:pPr>
            <a:r>
              <a:rPr lang="pl-PL" sz="3500" b="1" i="1" dirty="0" err="1" smtClean="0">
                <a:solidFill>
                  <a:srgbClr val="C00000"/>
                </a:solidFill>
              </a:rPr>
              <a:t>A</a:t>
            </a:r>
            <a:r>
              <a:rPr lang="pl-PL" sz="3500" i="1" dirty="0" err="1" smtClean="0">
                <a:solidFill>
                  <a:srgbClr val="C00000"/>
                </a:solidFill>
              </a:rPr>
              <a:t>nxious</a:t>
            </a:r>
            <a:r>
              <a:rPr lang="pl-PL" sz="3500" dirty="0" smtClean="0">
                <a:solidFill>
                  <a:srgbClr val="C00000"/>
                </a:solidFill>
              </a:rPr>
              <a:t> </a:t>
            </a:r>
            <a:r>
              <a:rPr lang="pl-PL" sz="3500" dirty="0"/>
              <a:t>– </a:t>
            </a:r>
            <a:r>
              <a:rPr lang="pl-PL" sz="3500" b="1" dirty="0" smtClean="0"/>
              <a:t>niespokojny</a:t>
            </a:r>
            <a:r>
              <a:rPr lang="pl-PL" sz="3500" dirty="0" smtClean="0"/>
              <a:t> (przytłaczająca ilość danych powoduje </a:t>
            </a:r>
          </a:p>
          <a:p>
            <a:pPr marL="0" indent="0">
              <a:buNone/>
            </a:pPr>
            <a:r>
              <a:rPr lang="pl-PL" sz="3500" dirty="0"/>
              <a:t> </a:t>
            </a:r>
            <a:r>
              <a:rPr lang="pl-PL" sz="3500" dirty="0" smtClean="0"/>
              <a:t>              niepokój i poczucie braku wpływu)</a:t>
            </a:r>
          </a:p>
          <a:p>
            <a:pPr marL="0" indent="0">
              <a:buNone/>
            </a:pPr>
            <a:r>
              <a:rPr lang="pl-PL" sz="3500" b="1" i="1" dirty="0" smtClean="0">
                <a:solidFill>
                  <a:srgbClr val="C00000"/>
                </a:solidFill>
              </a:rPr>
              <a:t>N</a:t>
            </a:r>
            <a:r>
              <a:rPr lang="pl-PL" sz="3500" i="1" dirty="0" smtClean="0">
                <a:solidFill>
                  <a:srgbClr val="C00000"/>
                </a:solidFill>
              </a:rPr>
              <a:t>on-</a:t>
            </a:r>
            <a:r>
              <a:rPr lang="pl-PL" sz="3500" i="1" dirty="0" err="1" smtClean="0">
                <a:solidFill>
                  <a:srgbClr val="C00000"/>
                </a:solidFill>
              </a:rPr>
              <a:t>linear</a:t>
            </a:r>
            <a:r>
              <a:rPr lang="pl-PL" sz="3500" dirty="0" smtClean="0"/>
              <a:t> </a:t>
            </a:r>
            <a:r>
              <a:rPr lang="pl-PL" sz="3500" dirty="0"/>
              <a:t>– </a:t>
            </a:r>
            <a:r>
              <a:rPr lang="pl-PL" sz="3500" b="1" dirty="0" smtClean="0"/>
              <a:t>nieliniowy</a:t>
            </a:r>
            <a:r>
              <a:rPr lang="pl-PL" sz="3500" dirty="0" smtClean="0"/>
              <a:t> (brak logiki i nieprzewidywalność zmian)</a:t>
            </a:r>
          </a:p>
          <a:p>
            <a:pPr marL="0" indent="0">
              <a:buNone/>
            </a:pPr>
            <a:r>
              <a:rPr lang="pl-PL" sz="3500" b="1" i="1" dirty="0" err="1" smtClean="0">
                <a:solidFill>
                  <a:srgbClr val="C00000"/>
                </a:solidFill>
              </a:rPr>
              <a:t>I</a:t>
            </a:r>
            <a:r>
              <a:rPr lang="pl-PL" sz="3500" i="1" dirty="0" err="1" smtClean="0">
                <a:solidFill>
                  <a:srgbClr val="C00000"/>
                </a:solidFill>
              </a:rPr>
              <a:t>ncomprehensible</a:t>
            </a:r>
            <a:r>
              <a:rPr lang="pl-PL" sz="3500" dirty="0" smtClean="0"/>
              <a:t> </a:t>
            </a:r>
            <a:r>
              <a:rPr lang="pl-PL" sz="3500" dirty="0"/>
              <a:t>– </a:t>
            </a:r>
            <a:r>
              <a:rPr lang="pl-PL" sz="3500" b="1" dirty="0" smtClean="0"/>
              <a:t>niezrozumiały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666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14400" y="878305"/>
            <a:ext cx="540217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„</a:t>
            </a:r>
            <a:r>
              <a:rPr lang="pl-PL" sz="2400" b="1" dirty="0" smtClean="0"/>
              <a:t>Współczesny rynek pracy jest nieprzewidywalny</a:t>
            </a:r>
            <a:r>
              <a:rPr lang="pl-PL" sz="2400" dirty="0" smtClean="0"/>
              <a:t>” </a:t>
            </a:r>
          </a:p>
          <a:p>
            <a:pPr algn="ctr"/>
            <a:r>
              <a:rPr lang="pl-PL" sz="2400" dirty="0" smtClean="0"/>
              <a:t>[Nowak &amp; </a:t>
            </a:r>
            <a:r>
              <a:rPr lang="pl-PL" sz="2400" dirty="0" err="1" smtClean="0"/>
              <a:t>Pankiw</a:t>
            </a:r>
            <a:r>
              <a:rPr lang="pl-PL" sz="2400" dirty="0" smtClean="0"/>
              <a:t>, 2018]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21704" y="2323509"/>
            <a:ext cx="66534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„…</a:t>
            </a:r>
            <a:r>
              <a:rPr lang="pl-PL" sz="2400" b="1" dirty="0" smtClean="0"/>
              <a:t>czasy nieprzewidywalnej zmiany</a:t>
            </a:r>
            <a:r>
              <a:rPr lang="pl-PL" sz="2400" dirty="0" smtClean="0"/>
              <a:t>…”</a:t>
            </a:r>
          </a:p>
          <a:p>
            <a:pPr algn="ctr"/>
            <a:r>
              <a:rPr lang="pl-PL" sz="2400" dirty="0" smtClean="0"/>
              <a:t>[kwalifikacje.edu.pl; Konferencja </a:t>
            </a:r>
            <a:r>
              <a:rPr lang="pl-PL" sz="2400" dirty="0" err="1" smtClean="0"/>
              <a:t>EduLab</a:t>
            </a:r>
            <a:r>
              <a:rPr lang="pl-PL" sz="2400" dirty="0" smtClean="0"/>
              <a:t>, 2020r]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09864" y="3886200"/>
            <a:ext cx="560671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„Niepewność</a:t>
            </a:r>
            <a:r>
              <a:rPr lang="pl-PL" sz="2400" b="1" dirty="0"/>
              <a:t>, zmienność, nieprzewidywalność – tymi słowami najtrafniej opisać można aktualną sytuację </a:t>
            </a:r>
            <a:r>
              <a:rPr lang="pl-PL" sz="2400" b="1" dirty="0" smtClean="0"/>
              <a:t>makroekonomiczną…”</a:t>
            </a:r>
          </a:p>
          <a:p>
            <a:pPr algn="ctr"/>
            <a:r>
              <a:rPr lang="pl-PL" sz="2400" dirty="0" smtClean="0"/>
              <a:t>[polskieforumhr.pl; 2022]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026441" y="5101389"/>
            <a:ext cx="484872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„…rynek pracy pod znakiem zapytania….”</a:t>
            </a:r>
          </a:p>
          <a:p>
            <a:pPr algn="ctr"/>
            <a:r>
              <a:rPr lang="pl-PL" sz="2400" dirty="0" smtClean="0"/>
              <a:t>[www.money.pl; 2020]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24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960768" y="1709738"/>
            <a:ext cx="386682" cy="46873"/>
          </a:xfrm>
        </p:spPr>
        <p:txBody>
          <a:bodyPr>
            <a:normAutofit fontScale="90000"/>
          </a:bodyPr>
          <a:lstStyle/>
          <a:p>
            <a:endParaRPr lang="pl-PL" sz="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 flipV="1">
            <a:off x="11576418" y="4192377"/>
            <a:ext cx="236554" cy="729791"/>
          </a:xfrm>
        </p:spPr>
        <p:txBody>
          <a:bodyPr>
            <a:normAutofit/>
          </a:bodyPr>
          <a:lstStyle/>
          <a:p>
            <a:endParaRPr lang="pl-PL" sz="8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41421" y="4581566"/>
            <a:ext cx="11153274" cy="19972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 smtClean="0"/>
              <a:t>Przyszłość kompetencji w świecie nieprzewidywalnym</a:t>
            </a:r>
            <a:endParaRPr lang="pl-PL" sz="5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214" y="260882"/>
            <a:ext cx="4742121" cy="41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Jak przetrwać w świecie B.A.N.I. ???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Żyjesz w nieprzewidywalnych i zmiennych czasach i tego nie zmienisz. </a:t>
            </a:r>
          </a:p>
          <a:p>
            <a:pPr marL="0" indent="0">
              <a:buNone/>
            </a:pPr>
            <a:r>
              <a:rPr lang="pl-PL" dirty="0" smtClean="0"/>
              <a:t>Nie wiesz, nikt tego nie wie, czy np. za 20 lat Twoją chorobę zdalnie zdiagnozuje robot a nie lekarz, w sklepie zamiast sprzedawcy odezwie się do Ciebie robot, a starszymi ludźmi opiekować się będą sztuczne opiekunki…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 smtClean="0"/>
              <a:t>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776" y="4211052"/>
            <a:ext cx="4620792" cy="26469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78" y="4211053"/>
            <a:ext cx="3977653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800" b="1" dirty="0" smtClean="0"/>
              <a:t>O jednej takiej kompetencji, która jest prawie pewna w prawie nieprzewidywalnym świecie…</a:t>
            </a:r>
            <a:endParaRPr lang="pl-PL" sz="48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2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203988" y="365126"/>
            <a:ext cx="4149811" cy="265070"/>
          </a:xfrm>
        </p:spPr>
        <p:txBody>
          <a:bodyPr>
            <a:normAutofit/>
          </a:bodyPr>
          <a:lstStyle/>
          <a:p>
            <a:endParaRPr lang="pl-PL" sz="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790832"/>
            <a:ext cx="10515600" cy="5386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r>
              <a:rPr lang="pl-PL" sz="6500" b="1" dirty="0" smtClean="0"/>
              <a:t>tolerancja niepewności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97" y="3483897"/>
            <a:ext cx="4399006" cy="32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25841"/>
            <a:ext cx="10515600" cy="3951121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b="1" dirty="0">
                <a:solidFill>
                  <a:schemeClr val="bg1"/>
                </a:solidFill>
              </a:rPr>
              <a:t>Pewnym elementem niepewnego </a:t>
            </a:r>
            <a:r>
              <a:rPr lang="pl-PL" sz="4000" b="1" dirty="0" smtClean="0">
                <a:solidFill>
                  <a:schemeClr val="bg1"/>
                </a:solidFill>
              </a:rPr>
              <a:t>świata</a:t>
            </a: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bg1"/>
                </a:solidFill>
              </a:rPr>
              <a:t> </a:t>
            </a:r>
            <a:r>
              <a:rPr lang="pl-PL" sz="4000" b="1" dirty="0">
                <a:solidFill>
                  <a:schemeClr val="bg1"/>
                </a:solidFill>
              </a:rPr>
              <a:t>jesteś Ty </a:t>
            </a:r>
            <a:r>
              <a:rPr lang="pl-PL" sz="4000" b="1" dirty="0" smtClean="0">
                <a:solidFill>
                  <a:schemeClr val="bg1"/>
                </a:solidFill>
              </a:rPr>
              <a:t>sam</a:t>
            </a:r>
          </a:p>
          <a:p>
            <a:pPr marL="0" indent="0" algn="ctr">
              <a:buNone/>
            </a:pPr>
            <a:endParaRPr lang="pl-PL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bg1"/>
                </a:solidFill>
              </a:rPr>
              <a:t>Uwierz w siebie</a:t>
            </a:r>
            <a:endParaRPr lang="pl-PL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46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500" dirty="0" smtClean="0">
                <a:solidFill>
                  <a:schemeClr val="bg1"/>
                </a:solidFill>
              </a:rPr>
              <a:t>Jak rozwijać tolerancję niepewności? </a:t>
            </a:r>
            <a:endParaRPr lang="pl-PL" sz="5500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2033336"/>
            <a:ext cx="10515600" cy="435543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O czym PRAWIE </a:t>
            </a:r>
            <a:r>
              <a:rPr lang="pl-PL" b="1" u="sng" dirty="0" smtClean="0"/>
              <a:t>NA PEWNO </a:t>
            </a:r>
            <a:r>
              <a:rPr lang="pl-PL" dirty="0" smtClean="0"/>
              <a:t>wiemy, że jest NIEPEWNE?</a:t>
            </a:r>
          </a:p>
          <a:p>
            <a:pPr marL="0" indent="0">
              <a:buNone/>
            </a:pPr>
            <a:endParaRPr lang="pl-PL" dirty="0" smtClean="0"/>
          </a:p>
          <a:p>
            <a:pPr lvl="1"/>
            <a:r>
              <a:rPr lang="pl-PL" dirty="0" smtClean="0"/>
              <a:t>jaka jutro będzie pogoda i co w związku z tym będziemy mogli robić w wolnym czasie?</a:t>
            </a:r>
          </a:p>
          <a:p>
            <a:pPr lvl="1"/>
            <a:r>
              <a:rPr lang="pl-PL" dirty="0"/>
              <a:t>c</a:t>
            </a:r>
            <a:r>
              <a:rPr lang="pl-PL" dirty="0" smtClean="0"/>
              <a:t>zy spotkamy kogoś kto stanie się naszym partnerem na resztę życia?</a:t>
            </a:r>
          </a:p>
          <a:p>
            <a:pPr lvl="1"/>
            <a:r>
              <a:rPr lang="pl-PL" dirty="0" smtClean="0"/>
              <a:t>gdzie będziemy pracować po ukończeniu szkoły?</a:t>
            </a:r>
          </a:p>
          <a:p>
            <a:pPr marL="457200" lvl="1" indent="0">
              <a:buNone/>
            </a:pPr>
            <a:endParaRPr lang="pl-PL" dirty="0" smtClean="0"/>
          </a:p>
          <a:p>
            <a:pPr lvl="1"/>
            <a:r>
              <a:rPr lang="pl-PL" dirty="0" smtClean="0"/>
              <a:t>…..(</a:t>
            </a:r>
            <a:r>
              <a:rPr lang="pl-PL" u="sng" dirty="0" smtClean="0"/>
              <a:t>podajcie inne przykłady, napiszcie na tablicy</a:t>
            </a:r>
            <a:r>
              <a:rPr lang="pl-PL" dirty="0" smtClean="0"/>
              <a:t>)………….</a:t>
            </a:r>
          </a:p>
          <a:p>
            <a:pPr lvl="1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80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Kompetencje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Kompetencje</a:t>
            </a:r>
            <a:r>
              <a:rPr lang="pl-PL" dirty="0"/>
              <a:t> (kwalifikacje </a:t>
            </a:r>
            <a:r>
              <a:rPr lang="pl-PL" dirty="0" smtClean="0"/>
              <a:t>personelu) to pojęcie składające się z: </a:t>
            </a:r>
            <a:r>
              <a:rPr lang="pl-PL" b="1" dirty="0" smtClean="0"/>
              <a:t>wiedzy, umiejętności i odpowiedzialności (postaw) </a:t>
            </a:r>
            <a:endParaRPr lang="pl-PL" b="1" dirty="0"/>
          </a:p>
          <a:p>
            <a:r>
              <a:rPr lang="pl-PL" dirty="0" smtClean="0"/>
              <a:t>W </a:t>
            </a:r>
            <a:r>
              <a:rPr lang="pl-PL" dirty="0"/>
              <a:t>odniesieniu do łacińskiego terminu </a:t>
            </a:r>
            <a:r>
              <a:rPr lang="pl-PL" b="1" i="1" dirty="0" err="1"/>
              <a:t>competentia</a:t>
            </a:r>
            <a:r>
              <a:rPr lang="pl-PL" dirty="0"/>
              <a:t>, kompetencje definiuje, rozumie się </a:t>
            </a:r>
            <a:r>
              <a:rPr lang="pl-PL" dirty="0" smtClean="0"/>
              <a:t>jako posiadanie </a:t>
            </a:r>
            <a:r>
              <a:rPr lang="pl-PL" b="1" dirty="0" smtClean="0"/>
              <a:t>wiedzy</a:t>
            </a:r>
            <a:r>
              <a:rPr lang="pl-PL" dirty="0" smtClean="0"/>
              <a:t> umożliwiającej </a:t>
            </a:r>
            <a:r>
              <a:rPr lang="pl-PL" dirty="0"/>
              <a:t>wydawanie </a:t>
            </a:r>
            <a:r>
              <a:rPr lang="pl-PL" dirty="0" smtClean="0"/>
              <a:t>sądu, odpowiedniego </a:t>
            </a:r>
            <a:r>
              <a:rPr lang="pl-PL" b="1" dirty="0"/>
              <a:t>doświadczenia</a:t>
            </a:r>
            <a:r>
              <a:rPr lang="pl-PL" dirty="0"/>
              <a:t> oraz </a:t>
            </a:r>
            <a:r>
              <a:rPr lang="pl-PL" b="1" dirty="0" smtClean="0"/>
              <a:t>wiadomości</a:t>
            </a:r>
            <a:r>
              <a:rPr lang="pl-PL" dirty="0" smtClean="0"/>
              <a:t>. </a:t>
            </a:r>
          </a:p>
          <a:p>
            <a:r>
              <a:rPr lang="pl-PL" dirty="0" smtClean="0"/>
              <a:t>Człowiek </a:t>
            </a:r>
            <a:r>
              <a:rPr lang="pl-PL" dirty="0"/>
              <a:t>kompetentny </a:t>
            </a:r>
            <a:r>
              <a:rPr lang="pl-PL" dirty="0" smtClean="0"/>
              <a:t>to osoba, </a:t>
            </a:r>
            <a:r>
              <a:rPr lang="pl-PL" dirty="0"/>
              <a:t>która do określonych działań posiada odpowiednie </a:t>
            </a:r>
            <a:r>
              <a:rPr lang="pl-PL" dirty="0" smtClean="0"/>
              <a:t>przygotowanie. 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000" dirty="0" smtClean="0"/>
              <a:t>[</a:t>
            </a:r>
            <a:r>
              <a:rPr lang="pl-PL" sz="2000" i="1" dirty="0" smtClean="0"/>
              <a:t>Encyklopedia zarządzania</a:t>
            </a:r>
            <a:r>
              <a:rPr lang="pl-PL" sz="2000" dirty="0" smtClean="0"/>
              <a:t>] 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83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500" dirty="0">
                <a:solidFill>
                  <a:schemeClr val="bg1"/>
                </a:solidFill>
              </a:rPr>
              <a:t>Jak rozwijać tolerancję niepewności?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76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Nie sposób przygotować się na wszystkie życiowe opcje….</a:t>
            </a:r>
          </a:p>
          <a:p>
            <a:pPr marL="0" indent="0" algn="ctr">
              <a:buNone/>
            </a:pPr>
            <a:r>
              <a:rPr lang="pl-PL" dirty="0" smtClean="0"/>
              <a:t>ale….</a:t>
            </a:r>
          </a:p>
          <a:p>
            <a:pPr marL="0" indent="0" algn="ctr">
              <a:buNone/>
            </a:pPr>
            <a:r>
              <a:rPr lang="pl-PL" u="sng" dirty="0" smtClean="0"/>
              <a:t>zawsze, można ufać sobie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sz="3600" dirty="0" smtClean="0"/>
              <a:t>Pomyśl i powiedz na głos </a:t>
            </a:r>
            <a:r>
              <a:rPr lang="pl-PL" sz="3600" b="1" dirty="0" smtClean="0"/>
              <a:t>jedną Twoją mocną stronę</a:t>
            </a:r>
          </a:p>
          <a:p>
            <a:r>
              <a:rPr lang="pl-PL" sz="3600" dirty="0" smtClean="0"/>
              <a:t>Zapytaj koleżanki/kolegi, </a:t>
            </a:r>
            <a:r>
              <a:rPr lang="pl-PL" sz="3600" b="1" dirty="0" smtClean="0"/>
              <a:t>niech powie: jakie są TWOJE mocne strony</a:t>
            </a:r>
          </a:p>
          <a:p>
            <a:r>
              <a:rPr lang="pl-PL" sz="3600" b="1" dirty="0" smtClean="0"/>
              <a:t>Jak można wykorzystać te mocne strony w niepewnych sytuacjach które wymieniłeś przed chwilą?</a:t>
            </a:r>
          </a:p>
        </p:txBody>
      </p:sp>
    </p:spTree>
    <p:extLst>
      <p:ext uri="{BB962C8B-B14F-4D97-AF65-F5344CB8AC3E}">
        <p14:creationId xmlns:p14="http://schemas.microsoft.com/office/powerpoint/2010/main" val="8037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500" dirty="0">
                <a:solidFill>
                  <a:schemeClr val="bg1"/>
                </a:solidFill>
              </a:rPr>
              <a:t>Jak rozwijać tolerancję niepewności</a:t>
            </a:r>
            <a:r>
              <a:rPr lang="pl-PL" sz="5500" dirty="0" smtClean="0">
                <a:solidFill>
                  <a:schemeClr val="bg1"/>
                </a:solidFill>
              </a:rPr>
              <a:t>? wskazówki „na sucho” </a:t>
            </a:r>
            <a:endParaRPr lang="pl-PL" sz="55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14599"/>
            <a:ext cx="10515600" cy="3662363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przekształcaj nieplanowane zdarzenia tak</a:t>
            </a:r>
            <a:r>
              <a:rPr lang="pl-PL" sz="3200" dirty="0" smtClean="0"/>
              <a:t>, </a:t>
            </a:r>
            <a:r>
              <a:rPr lang="pl-PL" sz="3200" dirty="0"/>
              <a:t>aby można było je wykorzystać w </a:t>
            </a:r>
            <a:r>
              <a:rPr lang="pl-PL" sz="3200" dirty="0" smtClean="0"/>
              <a:t>twoim życiu, karierze. </a:t>
            </a:r>
          </a:p>
          <a:p>
            <a:r>
              <a:rPr lang="pl-PL" sz="3200" dirty="0" smtClean="0"/>
              <a:t>na przykład wakacyjne spotkania z ciekawymi ludźmi – nawiązuj kontakty i podtrzymuj je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440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500" dirty="0">
                <a:solidFill>
                  <a:schemeClr val="bg1"/>
                </a:solidFill>
              </a:rPr>
              <a:t>Jak rozwijać tolerancję niepewności? wskazówki „na sucho”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2081463"/>
            <a:ext cx="10515600" cy="40955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Nie decyduj z góry co do dalszej przyszłości</a:t>
            </a:r>
            <a:r>
              <a:rPr lang="pl-PL" sz="3200" dirty="0" smtClean="0"/>
              <a:t>, to się może zmienić gdyż życie jest nieprzewidywalne, życie przynosi możliwości o których nigdy sam nie pomyślałaś/eś</a:t>
            </a:r>
          </a:p>
          <a:p>
            <a:endParaRPr lang="pl-PL" sz="3200" dirty="0" smtClean="0"/>
          </a:p>
          <a:p>
            <a:r>
              <a:rPr lang="pl-PL" sz="3200" b="1" dirty="0" smtClean="0"/>
              <a:t>Angażuj się w różne, różnorodne aktywności</a:t>
            </a:r>
            <a:r>
              <a:rPr lang="pl-PL" sz="3200" dirty="0" smtClean="0"/>
              <a:t>, może kiedyś przydarzą Ci się zdobyte umiejętności i nawiązane znajomości, a może zainteresują Cię tak, że podążysz tą ścieżką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49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079" y="3169569"/>
            <a:ext cx="2143125" cy="214312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500" dirty="0">
                <a:solidFill>
                  <a:schemeClr val="bg1"/>
                </a:solidFill>
              </a:rPr>
              <a:t>Jak rozwijać tolerancję niepewności? wskazówki „na sucho”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5053"/>
            <a:ext cx="10515600" cy="463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 smtClean="0"/>
              <a:t>Nie zamykaj się w bezpiecznej wygodzie i przyzwyczajeniu – </a:t>
            </a:r>
            <a:r>
              <a:rPr lang="pl-PL" sz="3200" b="1" dirty="0" smtClean="0"/>
              <a:t>wchodź przez całe życie w nowe sytuacje, miejsca, aktywności,</a:t>
            </a:r>
          </a:p>
          <a:p>
            <a:pPr marL="0" indent="0" algn="ctr">
              <a:buNone/>
            </a:pPr>
            <a:r>
              <a:rPr lang="pl-PL" sz="3200" b="1" dirty="0" smtClean="0"/>
              <a:t> </a:t>
            </a:r>
            <a:r>
              <a:rPr lang="pl-PL" b="1" dirty="0" smtClean="0"/>
              <a:t>nawet jeśli czasem wydaje Ci się to głupie i niepotrzebne, </a:t>
            </a:r>
          </a:p>
          <a:p>
            <a:pPr marL="0" indent="0" algn="ctr">
              <a:buNone/>
            </a:pPr>
            <a:r>
              <a:rPr lang="pl-PL" b="1" dirty="0" smtClean="0"/>
              <a:t>niezależnie od tego ile masz lat</a:t>
            </a: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3200" dirty="0" smtClean="0"/>
              <a:t> dzięki temu zwiększasz swoje szanse na nowe, nieprzewidywalne doświadczenia które mogą ODMIENIĆ </a:t>
            </a:r>
            <a:r>
              <a:rPr lang="pl-PL" sz="3200" dirty="0"/>
              <a:t> </a:t>
            </a:r>
            <a:r>
              <a:rPr lang="pl-PL" sz="3200" dirty="0" smtClean="0"/>
              <a:t>Twoje życie.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232" y="2899107"/>
            <a:ext cx="910089" cy="22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bg1"/>
                </a:solidFill>
              </a:rPr>
              <a:t>Zamiast zakończenia….</a:t>
            </a:r>
            <a:endParaRPr lang="pl-PL" sz="60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7688" y="4412512"/>
            <a:ext cx="10515600" cy="1977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 smtClean="0"/>
              <a:t>…..zachowaj otwarty umysł i serce i miej odwagę pójść czasem w nieznane</a:t>
            </a:r>
            <a:endParaRPr lang="pl-PL" sz="4400" b="1" dirty="0"/>
          </a:p>
        </p:txBody>
      </p:sp>
      <p:pic>
        <p:nvPicPr>
          <p:cNvPr id="5" name="Obraz 4" descr="C:\Users\aswidynska\Desktop\twar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18" y="1815251"/>
            <a:ext cx="2581940" cy="2228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4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Rodzaje kompetencji?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5635" y="1950927"/>
            <a:ext cx="492529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Kompetencje „miękkie” 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799117" y="1950927"/>
            <a:ext cx="429837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Kompetencje „twarde”</a:t>
            </a:r>
            <a:endParaRPr lang="pl-PL" sz="3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6681" y="2691245"/>
            <a:ext cx="303414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Umiejętności osobiste</a:t>
            </a:r>
          </a:p>
          <a:p>
            <a:r>
              <a:rPr lang="pl-PL" sz="2000" b="1" dirty="0" smtClean="0"/>
              <a:t>Cechy osobiste</a:t>
            </a:r>
          </a:p>
          <a:p>
            <a:r>
              <a:rPr lang="pl-PL" sz="2000" b="1" dirty="0" smtClean="0"/>
              <a:t>Sposób działania</a:t>
            </a:r>
            <a:endParaRPr lang="pl-PL" sz="20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75509" y="4031673"/>
            <a:ext cx="3065318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Przykładowo:</a:t>
            </a:r>
          </a:p>
          <a:p>
            <a:r>
              <a:rPr lang="pl-PL" dirty="0" smtClean="0"/>
              <a:t>Umiejętności komunikacyjne</a:t>
            </a:r>
          </a:p>
          <a:p>
            <a:r>
              <a:rPr lang="pl-PL" dirty="0" smtClean="0"/>
              <a:t>Niekonfliktowość</a:t>
            </a:r>
          </a:p>
          <a:p>
            <a:r>
              <a:rPr lang="pl-PL" dirty="0" smtClean="0"/>
              <a:t>Szybkie adaptowanie się</a:t>
            </a:r>
          </a:p>
          <a:p>
            <a:r>
              <a:rPr lang="pl-PL" dirty="0" smtClean="0"/>
              <a:t>Praca w zespole</a:t>
            </a:r>
          </a:p>
          <a:p>
            <a:r>
              <a:rPr lang="pl-PL" dirty="0" smtClean="0"/>
              <a:t>Kreatywność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15635" y="6037118"/>
            <a:ext cx="462395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INNE? JAKIE TWOIM ZDANIEM?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169726" y="2771726"/>
            <a:ext cx="392776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Konkretne umiejętności zawodowe</a:t>
            </a:r>
            <a:endParaRPr lang="pl-PL" sz="20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107382" y="4031673"/>
            <a:ext cx="3990108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Przykładowo:</a:t>
            </a:r>
          </a:p>
          <a:p>
            <a:r>
              <a:rPr lang="pl-PL" dirty="0" smtClean="0"/>
              <a:t>Umiejętność mówienia w obcym języku</a:t>
            </a:r>
          </a:p>
          <a:p>
            <a:r>
              <a:rPr lang="pl-PL" dirty="0" smtClean="0"/>
              <a:t>Umiejętność projektowania maszyn</a:t>
            </a:r>
          </a:p>
          <a:p>
            <a:r>
              <a:rPr lang="pl-PL" dirty="0" smtClean="0"/>
              <a:t>Umiejętność budowy mostów</a:t>
            </a:r>
            <a:endParaRPr lang="pl-PL" dirty="0"/>
          </a:p>
          <a:p>
            <a:r>
              <a:rPr lang="pl-PL" dirty="0" smtClean="0"/>
              <a:t>Leczenie chorób serca</a:t>
            </a:r>
          </a:p>
          <a:p>
            <a:r>
              <a:rPr lang="pl-PL" dirty="0" smtClean="0"/>
              <a:t>Tworzenie programów komputerowych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44590" y="5975563"/>
            <a:ext cx="4880265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INNE? JAKIE TWOIM ZDANIEM?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845" y="3501232"/>
            <a:ext cx="8288482" cy="3491345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3518" y="1"/>
            <a:ext cx="11260282" cy="1049482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Nowe technologie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93518" y="114011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Technologia – </a:t>
            </a:r>
            <a:r>
              <a:rPr lang="pl-PL" b="1" dirty="0"/>
              <a:t>metoda</a:t>
            </a:r>
            <a:r>
              <a:rPr lang="pl-PL" dirty="0"/>
              <a:t> przygotowania i prowadzenia procesu wytworzenia lub przetwarzania jakiegoś dobra lub informacji</a:t>
            </a:r>
            <a:endParaRPr lang="pl-PL" dirty="0" smtClean="0"/>
          </a:p>
          <a:p>
            <a:r>
              <a:rPr lang="pl-PL" dirty="0"/>
              <a:t>Nowe technologie </a:t>
            </a:r>
            <a:r>
              <a:rPr lang="pl-PL" dirty="0" smtClean="0"/>
              <a:t>to – </a:t>
            </a:r>
            <a:r>
              <a:rPr lang="pl-PL" b="1" dirty="0" smtClean="0"/>
              <a:t>metody</a:t>
            </a:r>
            <a:r>
              <a:rPr lang="pl-PL" dirty="0" smtClean="0"/>
              <a:t> (i ich produkty) które charakteryzują się </a:t>
            </a:r>
            <a:r>
              <a:rPr lang="pl-PL" b="1" dirty="0" smtClean="0"/>
              <a:t>wysokim udziałem </a:t>
            </a:r>
            <a:r>
              <a:rPr lang="pl-PL" b="1" dirty="0" err="1" smtClean="0"/>
              <a:t>Badań+Rozwoju</a:t>
            </a:r>
            <a:endParaRPr lang="pl-PL" b="1" dirty="0" smtClean="0"/>
          </a:p>
          <a:p>
            <a:r>
              <a:rPr lang="pl-PL" dirty="0" smtClean="0"/>
              <a:t>Przemysł </a:t>
            </a:r>
            <a:r>
              <a:rPr lang="pl-PL" dirty="0"/>
              <a:t>zaawansowanych </a:t>
            </a:r>
            <a:r>
              <a:rPr lang="pl-PL" dirty="0" smtClean="0"/>
              <a:t>technologii (</a:t>
            </a:r>
            <a:r>
              <a:rPr lang="pl-PL" b="1" i="1" dirty="0" smtClean="0">
                <a:solidFill>
                  <a:srgbClr val="C00000"/>
                </a:solidFill>
              </a:rPr>
              <a:t>ang. high-</a:t>
            </a:r>
            <a:r>
              <a:rPr lang="pl-PL" b="1" i="1" dirty="0" err="1" smtClean="0">
                <a:solidFill>
                  <a:srgbClr val="C00000"/>
                </a:solidFill>
              </a:rPr>
              <a:t>tech</a:t>
            </a:r>
            <a:r>
              <a:rPr lang="pl-PL" dirty="0" smtClean="0"/>
              <a:t>), </a:t>
            </a:r>
            <a:r>
              <a:rPr lang="pl-PL" dirty="0"/>
              <a:t>to nowoczesne gałęzie, do których zalicza </a:t>
            </a:r>
            <a:r>
              <a:rPr lang="pl-PL" dirty="0" smtClean="0"/>
              <a:t>się m.in.: </a:t>
            </a:r>
          </a:p>
          <a:p>
            <a:pPr lvl="1"/>
            <a:r>
              <a:rPr lang="pl-PL" dirty="0" smtClean="0"/>
              <a:t>technologie </a:t>
            </a:r>
            <a:r>
              <a:rPr lang="pl-PL" dirty="0"/>
              <a:t>informatyczne i telekomunikacyjne</a:t>
            </a:r>
            <a:r>
              <a:rPr lang="pl-PL" dirty="0" smtClean="0"/>
              <a:t>,</a:t>
            </a:r>
          </a:p>
          <a:p>
            <a:pPr lvl="1"/>
            <a:r>
              <a:rPr lang="pl-PL" dirty="0" smtClean="0"/>
              <a:t>biotechnologię</a:t>
            </a:r>
            <a:r>
              <a:rPr lang="pl-PL" dirty="0"/>
              <a:t>, </a:t>
            </a:r>
            <a:endParaRPr lang="pl-PL" dirty="0" smtClean="0"/>
          </a:p>
          <a:p>
            <a:pPr lvl="1"/>
            <a:r>
              <a:rPr lang="pl-PL" dirty="0"/>
              <a:t>n</a:t>
            </a:r>
            <a:r>
              <a:rPr lang="pl-PL" dirty="0" smtClean="0"/>
              <a:t>anotechnologię</a:t>
            </a:r>
          </a:p>
          <a:p>
            <a:pPr lvl="1"/>
            <a:r>
              <a:rPr lang="pl-PL" dirty="0"/>
              <a:t>r</a:t>
            </a:r>
            <a:r>
              <a:rPr lang="pl-PL" dirty="0" smtClean="0"/>
              <a:t>obotykę</a:t>
            </a:r>
          </a:p>
          <a:p>
            <a:pPr lvl="1"/>
            <a:r>
              <a:rPr lang="pl-PL" dirty="0" smtClean="0"/>
              <a:t>i inne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39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Rodzaje nowych technologii: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Internet </a:t>
            </a:r>
            <a:r>
              <a:rPr lang="pl-PL" b="1" dirty="0"/>
              <a:t>przedmiotów (</a:t>
            </a:r>
            <a:r>
              <a:rPr lang="pl-PL" b="1" i="1" dirty="0" err="1"/>
              <a:t>IoT</a:t>
            </a:r>
            <a:r>
              <a:rPr lang="pl-PL" b="1" dirty="0"/>
              <a:t>)</a:t>
            </a:r>
            <a:r>
              <a:rPr lang="pl-PL" dirty="0"/>
              <a:t>: Ta technologia łączy wszystkie technologie, które sprzyjają </a:t>
            </a:r>
            <a:r>
              <a:rPr lang="pl-PL" b="1" dirty="0"/>
              <a:t>łączności między urządzeniami</a:t>
            </a:r>
            <a:r>
              <a:rPr lang="pl-PL" dirty="0"/>
              <a:t>, a jej główną wizytówką jest </a:t>
            </a:r>
            <a:r>
              <a:rPr lang="pl-PL" b="1" dirty="0"/>
              <a:t>automatyka domowa </a:t>
            </a:r>
            <a:r>
              <a:rPr lang="pl-PL" dirty="0"/>
              <a:t>(zestaw systemów, które umożliwiają sterowanie i automatyzację różnych instalacji lub urządzeń w domu). </a:t>
            </a:r>
            <a:endParaRPr lang="pl-PL" dirty="0" smtClean="0"/>
          </a:p>
          <a:p>
            <a:r>
              <a:rPr lang="pl-PL" dirty="0" smtClean="0"/>
              <a:t>Przykładem </a:t>
            </a:r>
            <a:r>
              <a:rPr lang="pl-PL" dirty="0"/>
              <a:t>silnego postępu w tym sektorze technologicznym jest rozwój Internetu pokoleń, takich jak 4G, 5G czy 6G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24930" y="6252519"/>
            <a:ext cx="478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https://pl.economy-pedia.com/11041129-new-technologies</a:t>
            </a:r>
          </a:p>
        </p:txBody>
      </p:sp>
    </p:spTree>
    <p:extLst>
      <p:ext uri="{BB962C8B-B14F-4D97-AF65-F5344CB8AC3E}">
        <p14:creationId xmlns:p14="http://schemas.microsoft.com/office/powerpoint/2010/main" val="27030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Rodzaje nowych technologii: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Rzeczywistość rozszerzona i wirtualna (VR)</a:t>
            </a:r>
            <a:r>
              <a:rPr lang="pl-PL" dirty="0"/>
              <a:t>: Doprowadzanie naszych doznań zmysłowych do maksimum w sztuczny sposób jest jednym z największych atutów </a:t>
            </a:r>
            <a:r>
              <a:rPr lang="pl-PL" i="1" dirty="0"/>
              <a:t>rewolucji cyfrowej</a:t>
            </a:r>
            <a:r>
              <a:rPr lang="pl-PL" dirty="0"/>
              <a:t>: to znaczy, pominięcie płaszczyzny 2D, aby </a:t>
            </a:r>
            <a:r>
              <a:rPr lang="pl-PL" b="1" dirty="0"/>
              <a:t>pogłębić doświadczenia poza 3D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smtClean="0"/>
              <a:t>Przykładem </a:t>
            </a:r>
            <a:r>
              <a:rPr lang="pl-PL" dirty="0"/>
              <a:t>możliwości tej technologii jest jej zastosowanie w </a:t>
            </a:r>
            <a:r>
              <a:rPr lang="pl-PL" b="1" dirty="0"/>
              <a:t>chirurgii, możliwość wykonania operacji zdalnej poprzez połączenie robotyki </a:t>
            </a:r>
            <a:r>
              <a:rPr lang="pl-PL" dirty="0"/>
              <a:t>i rozszerzonej rzeczywistości.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18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Rodzaje nowych technologii: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Bezzałogowe pojazdy latające (drony)</a:t>
            </a:r>
            <a:r>
              <a:rPr lang="pl-PL" dirty="0"/>
              <a:t>: Ta klasa </a:t>
            </a:r>
            <a:r>
              <a:rPr lang="pl-PL" dirty="0" smtClean="0"/>
              <a:t>przedmiotów jest </a:t>
            </a:r>
            <a:r>
              <a:rPr lang="pl-PL" dirty="0"/>
              <a:t>jedną z największych nowości zmiany społecznej, które obiecuje cyfrowa rewolucja. Do tej pory przez przestrzeń powietrzną przelatywały tylko ptaki i samoloty komercyjne, ale wraz z pojawieniem się dronów scena całkowicie się </a:t>
            </a:r>
            <a:r>
              <a:rPr lang="pl-PL" dirty="0" smtClean="0"/>
              <a:t>zmieniła.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15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Rodzaje nowych technologii: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b="1" u="sng" dirty="0"/>
              <a:t>Sztuczna inteligencja (AI)</a:t>
            </a:r>
            <a:r>
              <a:rPr lang="pl-PL" sz="3600" u="sng" dirty="0"/>
              <a:t>: </a:t>
            </a:r>
            <a:r>
              <a:rPr lang="pl-PL" dirty="0"/>
              <a:t>Sztuczna inteligencja to technologia polegająca na </a:t>
            </a:r>
            <a:r>
              <a:rPr lang="pl-PL" b="1" dirty="0"/>
              <a:t>replikowaniu lub naśladowaniu rozumowania, procesów lub działań uważanych do tej pory wyłącznie za ludzkie </a:t>
            </a:r>
            <a:r>
              <a:rPr lang="pl-PL" dirty="0"/>
              <a:t>pochodzenie. </a:t>
            </a:r>
            <a:endParaRPr lang="pl-PL" dirty="0" smtClean="0"/>
          </a:p>
          <a:p>
            <a:r>
              <a:rPr lang="pl-PL" dirty="0" smtClean="0"/>
              <a:t>Tę </a:t>
            </a:r>
            <a:r>
              <a:rPr lang="pl-PL" dirty="0"/>
              <a:t>technologię można zastosować do urządzeń takich jak opaski na rękę, telewizory lub telefony komórkowe, dzięki czemu mogą być „inteligentne”. Można </a:t>
            </a:r>
            <a:r>
              <a:rPr lang="pl-PL" dirty="0" smtClean="0"/>
              <a:t>ją nawet </a:t>
            </a:r>
            <a:r>
              <a:rPr lang="pl-PL" dirty="0"/>
              <a:t>zastosować do samego miasta, nazywając koncepcję „miastem inteligentnym”.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37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1549</Words>
  <Application>Microsoft Office PowerPoint</Application>
  <PresentationFormat>Panoramiczny</PresentationFormat>
  <Paragraphs>200</Paragraphs>
  <Slides>34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Montserrat</vt:lpstr>
      <vt:lpstr>Teko Medium</vt:lpstr>
      <vt:lpstr>Wingdings</vt:lpstr>
      <vt:lpstr>Motyw pakietu Office</vt:lpstr>
      <vt:lpstr>Prezentacja programu PowerPoint</vt:lpstr>
      <vt:lpstr>Plan prezentacji:</vt:lpstr>
      <vt:lpstr>Kompetencje</vt:lpstr>
      <vt:lpstr>Rodzaje kompetencji?</vt:lpstr>
      <vt:lpstr>Nowe technologie</vt:lpstr>
      <vt:lpstr>Rodzaje nowych technologii:</vt:lpstr>
      <vt:lpstr>Rodzaje nowych technologii:</vt:lpstr>
      <vt:lpstr>Rodzaje nowych technologii:</vt:lpstr>
      <vt:lpstr>Rodzaje nowych technologii:</vt:lpstr>
      <vt:lpstr>Sztuczna inteligencja</vt:lpstr>
      <vt:lpstr>Prezentacja programu PowerPoint</vt:lpstr>
      <vt:lpstr>Nowe technologie i sztuczna inteligencja  na rynku pracy</vt:lpstr>
      <vt:lpstr>Prezentacja programu PowerPoint</vt:lpstr>
      <vt:lpstr>Prezentacja programu PowerPoint</vt:lpstr>
      <vt:lpstr>Nowe technologie i sztuczna inteligencja  na rynku pracy</vt:lpstr>
      <vt:lpstr>Zawody zagrożone przez sztuczną inteligencję</vt:lpstr>
      <vt:lpstr>Prezentacja programu PowerPoint</vt:lpstr>
      <vt:lpstr>Rynek pracy – miejsce nieprzewidywalne</vt:lpstr>
      <vt:lpstr>Wejście na rynek pracy dawniej:</vt:lpstr>
      <vt:lpstr>Wejście na rynek pracy dziś…</vt:lpstr>
      <vt:lpstr>Wejście na rynek pracy dziś ciąg dalszy:</vt:lpstr>
      <vt:lpstr>Prezentacja programu PowerPoint</vt:lpstr>
      <vt:lpstr>Prezentacja programu PowerPoint</vt:lpstr>
      <vt:lpstr>Prezentacja programu PowerPoint</vt:lpstr>
      <vt:lpstr>Jak przetrwać w świecie B.A.N.I. ???</vt:lpstr>
      <vt:lpstr>O jednej takiej kompetencji, która jest prawie pewna w prawie nieprzewidywalnym świecie…</vt:lpstr>
      <vt:lpstr>Prezentacja programu PowerPoint</vt:lpstr>
      <vt:lpstr>Prezentacja programu PowerPoint</vt:lpstr>
      <vt:lpstr>Jak rozwijać tolerancję niepewności? </vt:lpstr>
      <vt:lpstr>Jak rozwijać tolerancję niepewności? </vt:lpstr>
      <vt:lpstr>Jak rozwijać tolerancję niepewności? wskazówki „na sucho” </vt:lpstr>
      <vt:lpstr>Jak rozwijać tolerancję niepewności? wskazówki „na sucho” </vt:lpstr>
      <vt:lpstr>Jak rozwijać tolerancję niepewności? wskazówki „na sucho” </vt:lpstr>
      <vt:lpstr>Zamiast zakończenia….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Przyszłość kompetencji    artificial intelligence contra człowiekiem</dc:title>
  <dc:creator>Anna AS. Skuzińska</dc:creator>
  <cp:lastModifiedBy>Anna AS. Skuzińska</cp:lastModifiedBy>
  <cp:revision>70</cp:revision>
  <cp:lastPrinted>2023-07-19T07:25:42Z</cp:lastPrinted>
  <dcterms:created xsi:type="dcterms:W3CDTF">2023-05-19T09:36:28Z</dcterms:created>
  <dcterms:modified xsi:type="dcterms:W3CDTF">2023-09-12T07:06:38Z</dcterms:modified>
</cp:coreProperties>
</file>