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6" r:id="rId3"/>
    <p:sldId id="278" r:id="rId4"/>
    <p:sldId id="286" r:id="rId5"/>
    <p:sldId id="332" r:id="rId6"/>
    <p:sldId id="330" r:id="rId7"/>
    <p:sldId id="279" r:id="rId8"/>
    <p:sldId id="298" r:id="rId9"/>
    <p:sldId id="291" r:id="rId10"/>
    <p:sldId id="292" r:id="rId11"/>
    <p:sldId id="297" r:id="rId12"/>
    <p:sldId id="326" r:id="rId13"/>
    <p:sldId id="294" r:id="rId14"/>
    <p:sldId id="280" r:id="rId15"/>
    <p:sldId id="302" r:id="rId16"/>
    <p:sldId id="299" r:id="rId17"/>
    <p:sldId id="309" r:id="rId18"/>
    <p:sldId id="310" r:id="rId19"/>
    <p:sldId id="311" r:id="rId20"/>
    <p:sldId id="319" r:id="rId21"/>
    <p:sldId id="320" r:id="rId22"/>
    <p:sldId id="321" r:id="rId23"/>
    <p:sldId id="322" r:id="rId24"/>
    <p:sldId id="323" r:id="rId25"/>
    <p:sldId id="312" r:id="rId26"/>
    <p:sldId id="313" r:id="rId27"/>
    <p:sldId id="324" r:id="rId28"/>
    <p:sldId id="281" r:id="rId29"/>
    <p:sldId id="289" r:id="rId30"/>
    <p:sldId id="295" r:id="rId31"/>
    <p:sldId id="296" r:id="rId32"/>
    <p:sldId id="325" r:id="rId33"/>
    <p:sldId id="282" r:id="rId34"/>
    <p:sldId id="284" r:id="rId35"/>
    <p:sldId id="304" r:id="rId36"/>
    <p:sldId id="307" r:id="rId37"/>
    <p:sldId id="329" r:id="rId38"/>
    <p:sldId id="316" r:id="rId39"/>
    <p:sldId id="327" r:id="rId40"/>
    <p:sldId id="328" r:id="rId41"/>
    <p:sldId id="315" r:id="rId42"/>
    <p:sldId id="305" r:id="rId43"/>
    <p:sldId id="306" r:id="rId44"/>
    <p:sldId id="283" r:id="rId4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AS. Skuzińska" initials="AA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D8EEC-5C58-44FA-B1BB-C4EB2B2348D7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7658-877A-4B02-92D4-4DD6BE50B0B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289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7658-877A-4B02-92D4-4DD6BE50B0BC}" type="slidenum">
              <a:rPr lang="pl-PL" smtClean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45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743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131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090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053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35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62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440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558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0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740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884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B5EE6-A883-451F-9E0E-9CC84477AE2F}" type="datetimeFigureOut">
              <a:rPr lang="pl-PL" smtClean="0"/>
              <a:t>26.09.2022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B66E-A87E-495F-B064-7727B1E723D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437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ietetycy.org.pl/dieta-dla-nastolatkow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.pl/wgm2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26" y="1688175"/>
            <a:ext cx="9791399" cy="203964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42645" y="506518"/>
            <a:ext cx="95113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500" b="1" dirty="0" smtClean="0"/>
              <a:t>Moc jest w nas !</a:t>
            </a:r>
            <a:endParaRPr lang="pl-PL" sz="75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3265" y="3987461"/>
            <a:ext cx="125358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500" b="1" dirty="0" smtClean="0"/>
              <a:t>Uwierz w siebie i zadbaj o siebie !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8679" y="6124350"/>
            <a:ext cx="1091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Warmińsko-Mazurski Tydzień Kariery </a:t>
            </a:r>
            <a:r>
              <a:rPr lang="pl-PL" sz="2800" b="1" dirty="0" smtClean="0"/>
              <a:t>17-23 października 2022r.</a:t>
            </a:r>
            <a:endParaRPr lang="pl-PL" sz="28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057399" y="5445457"/>
            <a:ext cx="1004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Równowaga psychiczna we współczesnym świecie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0600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dirty="0" smtClean="0"/>
              <a:t>Zauważ!…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3131" y="6086006"/>
            <a:ext cx="10515600" cy="9453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943131" y="1124262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sz="2800" dirty="0" smtClean="0"/>
              <a:t> Jeśli </a:t>
            </a:r>
            <a:r>
              <a:rPr lang="pl-PL" sz="2800" dirty="0"/>
              <a:t>myślisz, że nie dasz rady to najprawdopodobniej nie dasz…</a:t>
            </a:r>
          </a:p>
          <a:p>
            <a:pPr>
              <a:buFontTx/>
              <a:buChar char="-"/>
            </a:pPr>
            <a:r>
              <a:rPr lang="pl-PL" sz="2800" dirty="0" smtClean="0"/>
              <a:t> Jeśli </a:t>
            </a:r>
            <a:r>
              <a:rPr lang="pl-PL" sz="2800" dirty="0"/>
              <a:t>jesteś przekonany, że niewiele jesteś wart to najprawdopodobniej inni ludzie będą Cię tak </a:t>
            </a:r>
            <a:r>
              <a:rPr lang="pl-PL" sz="2800" dirty="0" smtClean="0"/>
              <a:t>traktować</a:t>
            </a:r>
          </a:p>
          <a:p>
            <a:endParaRPr lang="pl-PL" sz="2800" dirty="0" smtClean="0"/>
          </a:p>
          <a:p>
            <a:pPr algn="ctr"/>
            <a:r>
              <a:rPr lang="pl-PL" sz="2800" dirty="0" smtClean="0"/>
              <a:t>To tylko MYŚLI, ale one mają WIELKĄ moc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53749" y="4495293"/>
            <a:ext cx="10284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sz="2800" dirty="0" smtClean="0"/>
              <a:t> Jeśli myślisz, że dasz radę, to częściej osiągniesz to, do czego dążysz</a:t>
            </a:r>
          </a:p>
          <a:p>
            <a:pPr>
              <a:buFontTx/>
              <a:buChar char="-"/>
            </a:pPr>
            <a:r>
              <a:rPr lang="pl-PL" sz="2800" dirty="0" smtClean="0"/>
              <a:t> Jeśli jesteś przekonany, że jesteś OK to najprawdopodobniej inni ludzie będą Cię traktować OK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858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4302"/>
          </a:xfrm>
        </p:spPr>
        <p:txBody>
          <a:bodyPr/>
          <a:lstStyle/>
          <a:p>
            <a:r>
              <a:rPr lang="pl-PL" dirty="0" smtClean="0"/>
              <a:t>Niepowodzenia…zdarzają się wszystkim….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725" y="1184224"/>
            <a:ext cx="11242623" cy="5673776"/>
          </a:xfrm>
        </p:spPr>
        <p:txBody>
          <a:bodyPr>
            <a:normAutofit/>
          </a:bodyPr>
          <a:lstStyle/>
          <a:p>
            <a:r>
              <a:rPr lang="pl-PL" b="1" dirty="0" smtClean="0"/>
              <a:t>Nie trzymaj się kurczowo jednego możliwego rozwiązania </a:t>
            </a:r>
            <a:r>
              <a:rPr lang="pl-PL" dirty="0" smtClean="0"/>
              <a:t>– szukaj alternatyw, </a:t>
            </a:r>
            <a:r>
              <a:rPr lang="pl-PL" i="1" dirty="0" smtClean="0"/>
              <a:t>w tej szkole nie ma miejsc? – szukaj innej! </a:t>
            </a:r>
          </a:p>
          <a:p>
            <a:endParaRPr lang="pl-PL" b="1" i="1" dirty="0"/>
          </a:p>
          <a:p>
            <a:r>
              <a:rPr lang="pl-PL" b="1" dirty="0" smtClean="0"/>
              <a:t>Przygotuj się na ewentualne trudności </a:t>
            </a:r>
            <a:r>
              <a:rPr lang="pl-PL" dirty="0" smtClean="0"/>
              <a:t>– wtedy Cię nie zaskoczą</a:t>
            </a:r>
          </a:p>
          <a:p>
            <a:pPr marL="0" indent="0">
              <a:buNone/>
            </a:pPr>
            <a:endParaRPr lang="pl-PL" i="1" dirty="0" smtClean="0"/>
          </a:p>
          <a:p>
            <a:r>
              <a:rPr lang="pl-PL" dirty="0" smtClean="0"/>
              <a:t>NIE POZWALAJ na rozkręcanie się czarnych myśli w Twojej głowie</a:t>
            </a:r>
          </a:p>
          <a:p>
            <a:endParaRPr lang="pl-PL" dirty="0" smtClean="0"/>
          </a:p>
          <a:p>
            <a:r>
              <a:rPr lang="pl-PL" dirty="0" smtClean="0"/>
              <a:t>Świętuj każde nawet najmniejsze zwycięstwo (</a:t>
            </a:r>
            <a:r>
              <a:rPr lang="pl-PL" i="1" dirty="0" smtClean="0"/>
              <a:t>nauczyłeś się czegoś nowego, nawiązałeś nowe kontakty, opanowałeś strach itp</a:t>
            </a:r>
            <a:r>
              <a:rPr lang="pl-PL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783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7523" y="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600" b="1" dirty="0"/>
              <a:t>Szukaj dobrych stron każdej niekorzystnej </a:t>
            </a:r>
            <a:r>
              <a:rPr lang="pl-PL" sz="3600" b="1" dirty="0" smtClean="0"/>
              <a:t>sytuacji!</a:t>
            </a:r>
            <a:r>
              <a:rPr lang="pl-PL" sz="3600" dirty="0" smtClean="0"/>
              <a:t> </a:t>
            </a:r>
            <a:r>
              <a:rPr lang="pl-PL" sz="4400" b="1" dirty="0">
                <a:solidFill>
                  <a:srgbClr val="FF0000"/>
                </a:solidFill>
              </a:rPr>
              <a:t>NAPRAWDĘ</a:t>
            </a:r>
            <a:r>
              <a:rPr lang="pl-PL" sz="4400" dirty="0">
                <a:solidFill>
                  <a:srgbClr val="FF0000"/>
                </a:solidFill>
              </a:rPr>
              <a:t> </a:t>
            </a:r>
            <a:endParaRPr lang="pl-PL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3600" dirty="0" smtClean="0"/>
              <a:t>każda </a:t>
            </a:r>
            <a:r>
              <a:rPr lang="pl-PL" sz="3600" dirty="0"/>
              <a:t>zła sytuacja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MA</a:t>
            </a:r>
            <a:endParaRPr lang="pl-PL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3600" dirty="0" smtClean="0"/>
              <a:t>korzystne </a:t>
            </a:r>
            <a:r>
              <a:rPr lang="pl-PL" sz="3600" dirty="0"/>
              <a:t>strony,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3600" dirty="0" smtClean="0"/>
              <a:t>trzeba </a:t>
            </a:r>
            <a:r>
              <a:rPr lang="pl-PL" sz="3600" b="1" dirty="0">
                <a:solidFill>
                  <a:srgbClr val="FF0000"/>
                </a:solidFill>
              </a:rPr>
              <a:t>TYLKO</a:t>
            </a:r>
            <a:r>
              <a:rPr lang="pl-PL" sz="3600" dirty="0">
                <a:solidFill>
                  <a:srgbClr val="FF0000"/>
                </a:solidFill>
              </a:rPr>
              <a:t> </a:t>
            </a:r>
            <a:r>
              <a:rPr lang="pl-PL" sz="3600" dirty="0"/>
              <a:t>je dostrzec. </a:t>
            </a:r>
            <a:endParaRPr lang="pl-PL" sz="3600" dirty="0" smtClean="0"/>
          </a:p>
          <a:p>
            <a:pPr marL="0" indent="0" algn="ctr">
              <a:buNone/>
            </a:pPr>
            <a:r>
              <a:rPr lang="pl-PL" sz="2200" i="1" dirty="0" smtClean="0"/>
              <a:t>Nie </a:t>
            </a:r>
            <a:r>
              <a:rPr lang="pl-PL" sz="2200" i="1" dirty="0"/>
              <a:t>udało Ci się dostać do wymarzonej szkoły? </a:t>
            </a:r>
            <a:r>
              <a:rPr lang="pl-PL" sz="2200" i="1" dirty="0" smtClean="0"/>
              <a:t>Wykorzystaj </a:t>
            </a:r>
            <a:r>
              <a:rPr lang="pl-PL" sz="2200" i="1" dirty="0"/>
              <a:t>czas – </a:t>
            </a:r>
            <a:r>
              <a:rPr lang="pl-PL" sz="2200" i="1" dirty="0" smtClean="0"/>
              <a:t> ucz się, pracuj </a:t>
            </a:r>
            <a:r>
              <a:rPr lang="pl-PL" sz="2200" i="1" dirty="0" smtClean="0"/>
              <a:t>                                (</a:t>
            </a:r>
            <a:r>
              <a:rPr lang="pl-PL" sz="2200" i="1" dirty="0"/>
              <a:t>np. jako wolontariusz</a:t>
            </a:r>
            <a:r>
              <a:rPr lang="pl-PL" sz="2200" i="1" dirty="0" smtClean="0"/>
              <a:t>), </a:t>
            </a:r>
            <a:r>
              <a:rPr lang="pl-PL" sz="2200" i="1" dirty="0"/>
              <a:t>aby za rok być jeszcze lepszym </a:t>
            </a:r>
            <a:r>
              <a:rPr lang="pl-PL" sz="2200" i="1" dirty="0" smtClean="0"/>
              <a:t>kandydatem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392" y="4115899"/>
            <a:ext cx="5339861" cy="26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Uwierz w siebie!…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Jesteś silny i odważna</a:t>
            </a:r>
          </a:p>
          <a:p>
            <a:r>
              <a:rPr lang="pl-PL" dirty="0" smtClean="0"/>
              <a:t>Jesteś wyjątkowy, bo każdy z nas jest niepowtarzalny, </a:t>
            </a:r>
            <a:r>
              <a:rPr lang="pl-PL" dirty="0" smtClean="0"/>
              <a:t>                                                 tak </a:t>
            </a:r>
            <a:r>
              <a:rPr lang="pl-PL" dirty="0" smtClean="0"/>
              <a:t>jak nie ma dwóch identycznych liści, dwóch takich samych dni</a:t>
            </a:r>
          </a:p>
          <a:p>
            <a:r>
              <a:rPr lang="pl-PL" dirty="0" smtClean="0"/>
              <a:t>Udowodniłeś to już, tylko sam tego nie widzisz.</a:t>
            </a:r>
          </a:p>
          <a:p>
            <a:r>
              <a:rPr lang="pl-PL" dirty="0" smtClean="0"/>
              <a:t>Nie pozwól, aby inni ludzie czy los zgasili światło w Tobie</a:t>
            </a:r>
          </a:p>
          <a:p>
            <a:r>
              <a:rPr lang="pl-PL" dirty="0" smtClean="0"/>
              <a:t>Dasz radę</a:t>
            </a:r>
            <a:r>
              <a:rPr lang="pl-PL" dirty="0"/>
              <a:t> </a:t>
            </a:r>
            <a:r>
              <a:rPr lang="pl-PL" dirty="0" smtClean="0"/>
              <a:t>– bo </a:t>
            </a:r>
            <a:r>
              <a:rPr lang="pl-PL" b="1" dirty="0" smtClean="0"/>
              <a:t>ufasz sobie </a:t>
            </a:r>
            <a:r>
              <a:rPr lang="pl-PL" dirty="0" smtClean="0"/>
              <a:t>samemu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71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82941"/>
            <a:ext cx="9044354" cy="1672236"/>
          </a:xfrm>
        </p:spPr>
        <p:txBody>
          <a:bodyPr/>
          <a:lstStyle/>
          <a:p>
            <a:r>
              <a:rPr lang="pl-PL" dirty="0" smtClean="0"/>
              <a:t>3. Zaufaj sobie!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95" y="2301832"/>
            <a:ext cx="7014964" cy="402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znaczy: ufać SOBIE?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077"/>
          </a:xfrm>
        </p:spPr>
        <p:txBody>
          <a:bodyPr>
            <a:noAutofit/>
          </a:bodyPr>
          <a:lstStyle/>
          <a:p>
            <a:r>
              <a:rPr lang="pl-PL" sz="3600" dirty="0" smtClean="0"/>
              <a:t>Ufać sobie to znaczy ufać swoim siłom </a:t>
            </a:r>
            <a:r>
              <a:rPr lang="pl-PL" sz="3600" dirty="0"/>
              <a:t> </a:t>
            </a:r>
            <a:r>
              <a:rPr lang="pl-PL" sz="3600" dirty="0" smtClean="0"/>
              <a:t>                                      </a:t>
            </a:r>
            <a:r>
              <a:rPr lang="pl-PL" sz="3600" dirty="0" smtClean="0"/>
              <a:t>(</a:t>
            </a:r>
            <a:r>
              <a:rPr lang="pl-PL" sz="3600" dirty="0" smtClean="0"/>
              <a:t>np. wytrzymałości), swoim cechom (np. wytrwałości), umiejętnościom (np. umiejętnościom językowym, matematycznym, społecznym), </a:t>
            </a:r>
            <a:r>
              <a:rPr lang="pl-PL" sz="3600" dirty="0" smtClean="0"/>
              <a:t>wierzyć, </a:t>
            </a:r>
            <a:r>
              <a:rPr lang="pl-PL" sz="3600" dirty="0"/>
              <a:t>że pozwolą </a:t>
            </a:r>
            <a:r>
              <a:rPr lang="pl-PL" sz="3600" dirty="0" smtClean="0"/>
              <a:t>                      Ci </a:t>
            </a:r>
            <a:r>
              <a:rPr lang="pl-PL" sz="3600" dirty="0" smtClean="0"/>
              <a:t>one sprostać </a:t>
            </a:r>
            <a:r>
              <a:rPr lang="pl-PL" sz="3600" dirty="0"/>
              <a:t>zadaniu</a:t>
            </a:r>
            <a:r>
              <a:rPr lang="pl-PL" sz="3600" dirty="0" smtClean="0"/>
              <a:t>.</a:t>
            </a:r>
          </a:p>
          <a:p>
            <a:endParaRPr lang="pl-PL" sz="3600" dirty="0"/>
          </a:p>
          <a:p>
            <a:r>
              <a:rPr lang="pl-PL" sz="3600" dirty="0" smtClean="0"/>
              <a:t>Nasze współczesne czasy to </a:t>
            </a:r>
            <a:r>
              <a:rPr lang="pl-PL" sz="3600" b="1" dirty="0" smtClean="0"/>
              <a:t>czasy kryzysu zaufania</a:t>
            </a:r>
            <a:r>
              <a:rPr lang="pl-PL" sz="3600" dirty="0" smtClean="0"/>
              <a:t>: </a:t>
            </a:r>
            <a:r>
              <a:rPr lang="pl-PL" sz="3600" dirty="0" smtClean="0"/>
              <a:t>      do </a:t>
            </a:r>
            <a:r>
              <a:rPr lang="pl-PL" sz="3600" dirty="0" smtClean="0"/>
              <a:t>innych ludzi, do instytucji, do świata i do siebie samego.</a:t>
            </a:r>
          </a:p>
          <a:p>
            <a:pPr marL="0" indent="0">
              <a:buNone/>
            </a:pPr>
            <a:endParaRPr 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40795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Brak zaufania do siebie samego…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Brak zaufania do siebie to </a:t>
            </a:r>
            <a:r>
              <a:rPr lang="pl-PL" sz="4000" b="1" dirty="0"/>
              <a:t>nawykowy, automatyczny </a:t>
            </a:r>
            <a:r>
              <a:rPr lang="pl-PL" sz="4000" b="1" u="sng" dirty="0"/>
              <a:t>sposób </a:t>
            </a:r>
            <a:r>
              <a:rPr lang="pl-PL" sz="4000" b="1" u="sng" dirty="0">
                <a:solidFill>
                  <a:srgbClr val="FF0000"/>
                </a:solidFill>
              </a:rPr>
              <a:t>myślenia</a:t>
            </a:r>
            <a:r>
              <a:rPr lang="pl-PL" sz="4000" b="1" dirty="0"/>
              <a:t> </a:t>
            </a:r>
            <a:r>
              <a:rPr lang="pl-PL" sz="4000" dirty="0"/>
              <a:t>o sobie </a:t>
            </a:r>
            <a:r>
              <a:rPr lang="pl-PL" sz="4000" dirty="0" smtClean="0"/>
              <a:t>                               i </a:t>
            </a:r>
            <a:r>
              <a:rPr lang="pl-PL" sz="4000" dirty="0"/>
              <a:t>trudno go zmienić</a:t>
            </a:r>
          </a:p>
          <a:p>
            <a:pPr marL="0" indent="0">
              <a:buNone/>
            </a:pPr>
            <a:endParaRPr lang="pl-PL" sz="4000" dirty="0" smtClean="0"/>
          </a:p>
          <a:p>
            <a:r>
              <a:rPr lang="pl-PL" sz="3600" dirty="0" smtClean="0"/>
              <a:t>Kiedy jest w Tobie pełno wahania, niepewności, sprzeczności, konfliktów wtedy…..tracisz kontakt </a:t>
            </a:r>
            <a:br>
              <a:rPr lang="pl-PL" sz="3600" dirty="0" smtClean="0"/>
            </a:br>
            <a:r>
              <a:rPr lang="pl-PL" sz="3600" dirty="0" smtClean="0"/>
              <a:t>z tym, co w Tobie </a:t>
            </a:r>
            <a:r>
              <a:rPr lang="pl-PL" sz="3600" b="1" dirty="0" smtClean="0">
                <a:solidFill>
                  <a:srgbClr val="0070C0"/>
                </a:solidFill>
              </a:rPr>
              <a:t>najlepsze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15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9229"/>
            <a:ext cx="12192001" cy="35387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99410" y="464694"/>
            <a:ext cx="91889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„Nawet Twój największy wróg </a:t>
            </a:r>
            <a:r>
              <a:rPr lang="pl-PL" sz="4400" dirty="0" smtClean="0"/>
              <a:t>                           nie </a:t>
            </a:r>
            <a:r>
              <a:rPr lang="pl-PL" sz="4400" dirty="0" smtClean="0"/>
              <a:t>wyrządzi Ci takiej krzywdy, </a:t>
            </a:r>
            <a:r>
              <a:rPr lang="pl-PL" sz="4400" dirty="0" smtClean="0"/>
              <a:t>                            jak </a:t>
            </a:r>
            <a:r>
              <a:rPr lang="pl-PL" sz="4400" dirty="0" smtClean="0"/>
              <a:t>Twoje własne myśli.”</a:t>
            </a:r>
          </a:p>
          <a:p>
            <a:r>
              <a:rPr lang="pl-PL" b="1" dirty="0" smtClean="0"/>
              <a:t>                                                                         Budda</a:t>
            </a:r>
            <a:r>
              <a:rPr lang="pl-PL" dirty="0"/>
              <a:t> (ok. 560 p.n.e. – ok. 480 p.n.e.) – indyjski </a:t>
            </a:r>
            <a:r>
              <a:rPr lang="pl-PL" dirty="0" smtClean="0"/>
              <a:t>             </a:t>
            </a:r>
          </a:p>
          <a:p>
            <a:r>
              <a:rPr lang="pl-PL" dirty="0"/>
              <a:t> </a:t>
            </a:r>
            <a:r>
              <a:rPr lang="pl-PL" dirty="0" smtClean="0"/>
              <a:t>                                                                        filozof</a:t>
            </a:r>
            <a:r>
              <a:rPr lang="pl-PL" dirty="0"/>
              <a:t>, nauczyciel duchowy i reformator religijny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86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zmieniać myślenie o sobie?...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 pierwsze, to nie jest takie łatwe, więc przygotuj się, że to trochę potrwa i droga do zmiany myślenia o sobie będzie wyboista…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11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665" y="3408484"/>
            <a:ext cx="3761643" cy="324150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dirty="0" smtClean="0"/>
              <a:t>Jak zmieniać myślenie o sobie?...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8153"/>
            <a:ext cx="10515600" cy="4351338"/>
          </a:xfrm>
        </p:spPr>
        <p:txBody>
          <a:bodyPr/>
          <a:lstStyle/>
          <a:p>
            <a:r>
              <a:rPr lang="pl-PL" sz="2400" dirty="0" smtClean="0"/>
              <a:t>Co o sobie „wiesz”? …………………………</a:t>
            </a:r>
          </a:p>
          <a:p>
            <a:r>
              <a:rPr lang="pl-PL" sz="2400" dirty="0" smtClean="0"/>
              <a:t>Skąd to wiesz? ……………………………</a:t>
            </a:r>
          </a:p>
          <a:p>
            <a:r>
              <a:rPr lang="pl-PL" sz="2400" dirty="0" smtClean="0"/>
              <a:t>I – czy jesteś pewien, że to, co o sobie wiesz jest prawdą </a:t>
            </a:r>
            <a:br>
              <a:rPr lang="pl-PL" sz="2400" dirty="0" smtClean="0"/>
            </a:br>
            <a:r>
              <a:rPr lang="pl-PL" sz="2400" dirty="0" smtClean="0"/>
              <a:t>o Tobie??????</a:t>
            </a:r>
          </a:p>
          <a:p>
            <a:r>
              <a:rPr lang="pl-PL" sz="2400" dirty="0" smtClean="0"/>
              <a:t>Zauważ: dwie osoby, patrząc na TO SAMO, zobaczą co innego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019908" y="4114800"/>
            <a:ext cx="1641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002060"/>
                </a:solidFill>
              </a:rPr>
              <a:t>Szklanka jest do połowy pełna</a:t>
            </a:r>
            <a:endParaRPr lang="pl-PL" sz="2000" b="1" i="1" dirty="0">
              <a:solidFill>
                <a:srgbClr val="00206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490439" y="4114800"/>
            <a:ext cx="1641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002060"/>
                </a:solidFill>
              </a:rPr>
              <a:t>Szklanka jest do połowy pusta</a:t>
            </a:r>
            <a:endParaRPr lang="pl-PL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5339" y="81437"/>
            <a:ext cx="10515600" cy="1325563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Kim jesteś?</a:t>
            </a:r>
            <a:endParaRPr lang="pl-PL" sz="60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1053" y="1816132"/>
            <a:ext cx="1463883" cy="1381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97" y="1017651"/>
            <a:ext cx="1899299" cy="15969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902" y="294734"/>
            <a:ext cx="2466975" cy="18478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760" y="5149068"/>
            <a:ext cx="1969007" cy="160525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84616">
            <a:off x="5684850" y="3960431"/>
            <a:ext cx="2332406" cy="101230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158163">
            <a:off x="8068696" y="3736557"/>
            <a:ext cx="3474336" cy="2401021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9112738" y="4441182"/>
            <a:ext cx="146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a Ty ?</a:t>
            </a:r>
            <a:endParaRPr lang="pl-PL" sz="40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042" y="4714875"/>
            <a:ext cx="2143125" cy="214312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0220" y="58131"/>
            <a:ext cx="2079632" cy="163575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09" y="2246550"/>
            <a:ext cx="2800350" cy="1628775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7383" y="2506882"/>
            <a:ext cx="1699963" cy="169996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2523" y="4466583"/>
            <a:ext cx="1265128" cy="12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zmieniać myślenie o </a:t>
            </a:r>
            <a:r>
              <a:rPr lang="pl-PL" dirty="0" smtClean="0"/>
              <a:t>sobie?...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4091" y="1825625"/>
            <a:ext cx="11394831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Okazuje się, że nasza wiedza o sobie jest </a:t>
            </a:r>
            <a:r>
              <a:rPr lang="pl-PL" b="1" dirty="0" smtClean="0">
                <a:solidFill>
                  <a:srgbClr val="C00000"/>
                </a:solidFill>
              </a:rPr>
              <a:t>przefiltrowana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przez nasze doświadczenia. To, jak zostałeś wychowany, przez to jakie Twoje zachowania były nagradzane a jakie karane.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a</a:t>
            </a:r>
            <a:r>
              <a:rPr lang="pl-PL" dirty="0" smtClean="0"/>
              <a:t> zatem: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200" dirty="0"/>
              <a:t>t</a:t>
            </a:r>
            <a:r>
              <a:rPr lang="pl-PL" sz="3200" dirty="0" smtClean="0"/>
              <a:t>o co myślisz (przekonania o sobie samym) </a:t>
            </a:r>
            <a:r>
              <a:rPr lang="pl-PL" sz="5400" dirty="0" smtClean="0">
                <a:solidFill>
                  <a:srgbClr val="C00000"/>
                </a:solidFill>
              </a:rPr>
              <a:t>≠</a:t>
            </a:r>
            <a:r>
              <a:rPr lang="pl-PL" sz="3200" dirty="0" smtClean="0"/>
              <a:t> prawda obiektywna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77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0262" y="0"/>
            <a:ext cx="10515600" cy="1325563"/>
          </a:xfrm>
        </p:spPr>
        <p:txBody>
          <a:bodyPr/>
          <a:lstStyle/>
          <a:p>
            <a:r>
              <a:rPr lang="pl-PL" dirty="0"/>
              <a:t>Jak zmieniać </a:t>
            </a:r>
            <a:r>
              <a:rPr lang="pl-PL" dirty="0" smtClean="0"/>
              <a:t>negatywne myślenie </a:t>
            </a:r>
            <a:r>
              <a:rPr lang="pl-PL" dirty="0"/>
              <a:t>o </a:t>
            </a:r>
            <a:r>
              <a:rPr lang="pl-PL" dirty="0" smtClean="0"/>
              <a:t>sobie?...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35723"/>
            <a:ext cx="10515600" cy="4641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/>
              <a:t>Nasze przekonania o sobie, o innych, o świecie upraszczają rzeczywistość (dzięki temu, wiemy od razu jak się zachować w danej sytuacji).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Np. </a:t>
            </a:r>
          </a:p>
          <a:p>
            <a:pPr marL="0" indent="0">
              <a:buNone/>
            </a:pPr>
            <a:r>
              <a:rPr lang="pl-PL" dirty="0" smtClean="0"/>
              <a:t>Jeśli uczeń kilka razy nie zalicza przedmiotów, to w końcu nabiera „</a:t>
            </a:r>
            <a:r>
              <a:rPr lang="pl-PL" b="1" dirty="0" smtClean="0">
                <a:solidFill>
                  <a:srgbClr val="C00000"/>
                </a:solidFill>
              </a:rPr>
              <a:t>PRZEKONANIA, że jest do niczego” </a:t>
            </a:r>
            <a:r>
              <a:rPr lang="pl-PL" dirty="0" smtClean="0"/>
              <a:t>a to przekonanie prowadzi </a:t>
            </a:r>
            <a:r>
              <a:rPr lang="pl-PL" dirty="0" smtClean="0"/>
              <a:t>                           do </a:t>
            </a:r>
            <a:r>
              <a:rPr lang="pl-PL" dirty="0" smtClean="0"/>
              <a:t>unikania szkoły i nauki w ogóle aby nie narażać się na przykre porażki.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5444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0977" cy="1325563"/>
          </a:xfrm>
        </p:spPr>
        <p:txBody>
          <a:bodyPr/>
          <a:lstStyle/>
          <a:p>
            <a:r>
              <a:rPr lang="pl-PL" dirty="0" smtClean="0"/>
              <a:t>3 kroki zmieniania negatywnego myślenia </a:t>
            </a:r>
            <a:br>
              <a:rPr lang="pl-PL" dirty="0" smtClean="0"/>
            </a:br>
            <a:r>
              <a:rPr lang="pl-PL" dirty="0" smtClean="0"/>
              <a:t>o sobie…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Krok 1</a:t>
            </a: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9365"/>
              </p:ext>
            </p:extLst>
          </p:nvPr>
        </p:nvGraphicFramePr>
        <p:xfrm>
          <a:off x="923193" y="2494877"/>
          <a:ext cx="10158046" cy="369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393">
                <a:tc>
                  <a:txBody>
                    <a:bodyPr/>
                    <a:lstStyle/>
                    <a:p>
                      <a:r>
                        <a:rPr lang="pl-PL" sz="2100" dirty="0" smtClean="0"/>
                        <a:t>Teraz zastanów się i odpowiedz sobie po cichu</a:t>
                      </a:r>
                      <a:endParaRPr lang="pl-P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88">
                <a:tc>
                  <a:txBody>
                    <a:bodyPr/>
                    <a:lstStyle/>
                    <a:p>
                      <a:r>
                        <a:rPr lang="pl-PL" sz="2100" dirty="0" smtClean="0"/>
                        <a:t>Co o sobie myślę?</a:t>
                      </a:r>
                      <a:r>
                        <a:rPr lang="pl-PL" sz="2100" baseline="0" dirty="0" smtClean="0"/>
                        <a:t>                                     Twoja odpowiedź:………………………………………….</a:t>
                      </a:r>
                      <a:endParaRPr lang="pl-P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dirty="0" smtClean="0"/>
                        <a:t>Moją słabą stroną jest…</a:t>
                      </a:r>
                      <a:r>
                        <a:rPr lang="pl-PL" sz="2100" baseline="0" dirty="0" smtClean="0"/>
                        <a:t>?                        Twoja odpowiedź: …………………………………………</a:t>
                      </a:r>
                      <a:endParaRPr lang="pl-PL" sz="2100" dirty="0" smtClean="0"/>
                    </a:p>
                    <a:p>
                      <a:endParaRPr lang="pl-PL" sz="21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dirty="0" smtClean="0"/>
                        <a:t>Co myślisz o Twojej przyszłości?</a:t>
                      </a:r>
                      <a:r>
                        <a:rPr lang="pl-PL" sz="2100" baseline="0" dirty="0" smtClean="0"/>
                        <a:t>            Twoja odpowiedź: …………………………………………</a:t>
                      </a:r>
                      <a:endParaRPr lang="pl-PL" sz="2100" dirty="0" smtClean="0"/>
                    </a:p>
                    <a:p>
                      <a:endParaRPr lang="pl-P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dirty="0" smtClean="0"/>
                        <a:t>Co</a:t>
                      </a:r>
                      <a:r>
                        <a:rPr lang="pl-PL" sz="2100" baseline="0" dirty="0" smtClean="0"/>
                        <a:t> myślisz o Twoich możliwościach?    Twoja odpowiedź: …………………………………………..</a:t>
                      </a:r>
                      <a:endParaRPr lang="pl-PL" sz="2100" dirty="0" smtClean="0"/>
                    </a:p>
                    <a:p>
                      <a:endParaRPr lang="pl-P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88">
                <a:tc>
                  <a:txBody>
                    <a:bodyPr/>
                    <a:lstStyle/>
                    <a:p>
                      <a:endParaRPr lang="pl-P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4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3706" y="373917"/>
            <a:ext cx="10706101" cy="959583"/>
          </a:xfrm>
        </p:spPr>
        <p:txBody>
          <a:bodyPr>
            <a:noAutofit/>
          </a:bodyPr>
          <a:lstStyle/>
          <a:p>
            <a:r>
              <a:rPr lang="pl-PL" dirty="0"/>
              <a:t>3 kroki </a:t>
            </a:r>
            <a:r>
              <a:rPr lang="pl-PL" dirty="0" smtClean="0"/>
              <a:t>zmieniania negatywnego </a:t>
            </a:r>
            <a:r>
              <a:rPr lang="pl-PL" dirty="0"/>
              <a:t>myślenia </a:t>
            </a:r>
            <a:r>
              <a:rPr lang="pl-PL" dirty="0" smtClean="0"/>
              <a:t>                    o </a:t>
            </a:r>
            <a:r>
              <a:rPr lang="pl-PL" dirty="0"/>
              <a:t>sobie…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00554"/>
            <a:ext cx="10515600" cy="504092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Krok 2</a:t>
            </a:r>
          </a:p>
          <a:p>
            <a:pPr marL="0" indent="0">
              <a:buNone/>
            </a:pPr>
            <a:r>
              <a:rPr lang="pl-PL" dirty="0" smtClean="0"/>
              <a:t>Przy każdej odpowiedzi na pytania z kroku 1 zastanów się:</a:t>
            </a:r>
          </a:p>
          <a:p>
            <a:pPr marL="514350" indent="-514350">
              <a:buAutoNum type="arabicPeriod"/>
            </a:pPr>
            <a:r>
              <a:rPr lang="pl-PL" dirty="0" smtClean="0"/>
              <a:t>JAK się CZUJĘ kiedy tak myślę?</a:t>
            </a:r>
          </a:p>
          <a:p>
            <a:pPr marL="514350" indent="-514350">
              <a:buAutoNum type="arabicPeriod"/>
            </a:pPr>
            <a:r>
              <a:rPr lang="pl-PL" dirty="0" smtClean="0"/>
              <a:t>JAK to myślenie wpływa na MOJE zachowanie?</a:t>
            </a:r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1002"/>
              </p:ext>
            </p:extLst>
          </p:nvPr>
        </p:nvGraphicFramePr>
        <p:xfrm>
          <a:off x="838200" y="3902613"/>
          <a:ext cx="7754815" cy="223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4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257">
                <a:tc>
                  <a:txBody>
                    <a:bodyPr/>
                    <a:lstStyle/>
                    <a:p>
                      <a:endParaRPr lang="pl-PL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Co o sobie myślisz?</a:t>
                      </a:r>
                      <a:r>
                        <a:rPr lang="pl-PL" sz="1600" baseline="0" dirty="0" smtClean="0"/>
                        <a:t>                                  Twoja odpowiedź:………………………………………….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Jakie masz mocne strony?</a:t>
                      </a:r>
                      <a:r>
                        <a:rPr lang="pl-PL" sz="1600" baseline="0" dirty="0" smtClean="0"/>
                        <a:t>                      Twoja odpowiedź:………………………………………….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Jakie</a:t>
                      </a:r>
                      <a:r>
                        <a:rPr lang="pl-PL" sz="1600" baseline="0" dirty="0" smtClean="0"/>
                        <a:t> są Twoje słabe strony?                  Twoja odpowiedź: …………………………………………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Co myślisz o Twojej przyszłości?</a:t>
                      </a:r>
                      <a:r>
                        <a:rPr lang="pl-PL" sz="1600" baseline="0" dirty="0" smtClean="0"/>
                        <a:t>            Twoja odpowiedź: …………………………………………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47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Co</a:t>
                      </a:r>
                      <a:r>
                        <a:rPr lang="pl-PL" sz="1600" baseline="0" dirty="0" smtClean="0"/>
                        <a:t> myślisz o Twoich możliwościach?    Twoja odpowiedź: …………………………………………..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8585" y="262115"/>
            <a:ext cx="147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Krok 3</a:t>
            </a:r>
            <a:endParaRPr lang="pl-PL" sz="3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03467"/>
              </p:ext>
            </p:extLst>
          </p:nvPr>
        </p:nvGraphicFramePr>
        <p:xfrm>
          <a:off x="4189047" y="82063"/>
          <a:ext cx="287996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8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Co o sobie myślisz?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/>
                        <a:t>Np.</a:t>
                      </a:r>
                      <a:r>
                        <a:rPr lang="pl-PL" sz="1600" b="1" baseline="0" dirty="0" smtClean="0"/>
                        <a:t> nie poradzę sobie </a:t>
                      </a:r>
                      <a:r>
                        <a:rPr lang="pl-PL" sz="1600" b="1" baseline="0" dirty="0" smtClean="0"/>
                        <a:t>                            na </a:t>
                      </a:r>
                      <a:r>
                        <a:rPr lang="pl-PL" sz="1600" b="1" baseline="0" dirty="0" smtClean="0"/>
                        <a:t>maturze z matmy</a:t>
                      </a:r>
                      <a:endParaRPr lang="pl-P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91399"/>
              </p:ext>
            </p:extLst>
          </p:nvPr>
        </p:nvGraphicFramePr>
        <p:xfrm>
          <a:off x="3173046" y="1174101"/>
          <a:ext cx="491197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775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Jak się czujesz z</a:t>
                      </a:r>
                      <a:r>
                        <a:rPr lang="pl-PL" baseline="0" dirty="0" smtClean="0"/>
                        <a:t> tą myślą </a:t>
                      </a:r>
                    </a:p>
                    <a:p>
                      <a:pPr algn="ctr"/>
                      <a:r>
                        <a:rPr lang="pl-PL" baseline="0" dirty="0" smtClean="0"/>
                        <a:t>(oceń w % jak bardzo to czujesz)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l-PL" sz="1600" b="1" dirty="0" smtClean="0"/>
                        <a:t>Przygnębiony  100%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l-PL" sz="1600" b="1" dirty="0" smtClean="0"/>
                        <a:t>Przestraszony   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8530"/>
              </p:ext>
            </p:extLst>
          </p:nvPr>
        </p:nvGraphicFramePr>
        <p:xfrm>
          <a:off x="1762370" y="2540459"/>
          <a:ext cx="8128000" cy="137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24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Jakie są dowody</a:t>
                      </a:r>
                      <a:r>
                        <a:rPr lang="pl-PL" baseline="0" dirty="0" smtClean="0"/>
                        <a:t> na to, że to co o sobie myślisz jest 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prawdziwe</a:t>
                      </a:r>
                      <a:r>
                        <a:rPr lang="pl-PL" baseline="0" dirty="0" smtClean="0"/>
                        <a:t>?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l-PL" sz="1600" dirty="0" smtClean="0"/>
                        <a:t>Strasznie</a:t>
                      </a:r>
                      <a:r>
                        <a:rPr lang="pl-PL" sz="1600" baseline="0" dirty="0" smtClean="0"/>
                        <a:t> dużo czasu zabiera mi nauka matmy, nic nie rozumiem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l-PL" sz="1600" baseline="0" dirty="0" smtClean="0"/>
                        <a:t>Na koniec roku miałem z matmy tróję na świadectwie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pl-PL" sz="1600" baseline="0" dirty="0" smtClean="0"/>
                        <a:t>…?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129640"/>
              </p:ext>
            </p:extLst>
          </p:nvPr>
        </p:nvGraphicFramePr>
        <p:xfrm>
          <a:off x="1738924" y="4115453"/>
          <a:ext cx="812800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Jakie są dowody na to, że to co o sobie myślisz jest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fałszywe</a:t>
                      </a:r>
                      <a:r>
                        <a:rPr lang="pl-PL" baseline="0" dirty="0" smtClean="0"/>
                        <a:t>?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dirty="0" smtClean="0"/>
                        <a:t>Wczoraj</a:t>
                      </a:r>
                      <a:r>
                        <a:rPr lang="pl-PL" sz="1600" baseline="0" dirty="0" smtClean="0"/>
                        <a:t> na kartkówce z matmy dostałem czwórkę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baseline="0" dirty="0" smtClean="0"/>
                        <a:t>Do matury jest jeszcze rok, mam czas żeby się przygotować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baseline="0" dirty="0" smtClean="0"/>
                        <a:t>Mogę podzielić materiał do nauki i zacząć od łatwiejszych rzeczy, które rozumiem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1600" baseline="0" dirty="0" smtClean="0"/>
                        <a:t>Mój przyjaciel Piotrek jest dobry z matmy, poproszę go żeby mi to i owo wyjaś</a:t>
                      </a:r>
                      <a:r>
                        <a:rPr lang="pl-PL" baseline="0" dirty="0" smtClean="0"/>
                        <a:t>nił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10579"/>
              </p:ext>
            </p:extLst>
          </p:nvPr>
        </p:nvGraphicFramePr>
        <p:xfrm>
          <a:off x="1762370" y="5784363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Przeczytaj jeszcze raz Twoją</a:t>
                      </a:r>
                      <a:r>
                        <a:rPr lang="pl-PL" baseline="0" dirty="0" smtClean="0"/>
                        <a:t> myśl. Jak się teraz czujesz ?</a:t>
                      </a:r>
                    </a:p>
                    <a:p>
                      <a:pPr algn="ctr"/>
                      <a:r>
                        <a:rPr lang="pl-PL" baseline="0" dirty="0" smtClean="0"/>
                        <a:t> (oceń w % jak bardzo to czujesz)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Strzałka w dół 10"/>
          <p:cNvSpPr/>
          <p:nvPr/>
        </p:nvSpPr>
        <p:spPr>
          <a:xfrm>
            <a:off x="668215" y="1313222"/>
            <a:ext cx="445477" cy="4976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94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</a:t>
            </a:r>
            <a:r>
              <a:rPr lang="pl-PL" dirty="0" smtClean="0"/>
              <a:t>mienianie </a:t>
            </a:r>
            <a:r>
              <a:rPr lang="pl-PL" dirty="0"/>
              <a:t>negatywnego myślenia o sobie…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Wszyscy mamy własną strefę </a:t>
            </a:r>
            <a:r>
              <a:rPr lang="pl-PL" dirty="0" smtClean="0"/>
              <a:t>komfortu, swój świat, w którym czujemy się jako-tako bezpiecznie. Żeby zmienić </a:t>
            </a:r>
            <a:r>
              <a:rPr lang="pl-PL" dirty="0"/>
              <a:t>nasze myślenie, musimy być gotowi wyjść z niej.</a:t>
            </a:r>
          </a:p>
          <a:p>
            <a:r>
              <a:rPr lang="pl-PL" dirty="0" smtClean="0"/>
              <a:t>Wyjście </a:t>
            </a:r>
            <a:r>
              <a:rPr lang="pl-PL" dirty="0"/>
              <a:t>ze swojej strefy komfortu może być </a:t>
            </a:r>
            <a:r>
              <a:rPr lang="pl-PL" dirty="0" smtClean="0"/>
              <a:t>trudne, ale </a:t>
            </a:r>
            <a:r>
              <a:rPr lang="pl-PL" dirty="0"/>
              <a:t>to wszystko prowadzi do budowania pewności siebie. Zacznij od małych kroczków – staraj się każdego dnia uczyć czegoś nowego – nawet jeśli początkowo czujesz się trochę nieswojo.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9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Zmienianie </a:t>
            </a:r>
            <a:r>
              <a:rPr lang="pl-PL" dirty="0"/>
              <a:t>negatywnego myślenia o sobie…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62708" y="1863969"/>
            <a:ext cx="10972800" cy="1692771"/>
          </a:xfrm>
          <a:prstGeom prst="rect">
            <a:avLst/>
          </a:prstGeom>
          <a:solidFill>
            <a:srgbClr val="F3F7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WYMÓWKI:</a:t>
            </a:r>
          </a:p>
          <a:p>
            <a:r>
              <a:rPr lang="pl-PL" sz="2800" dirty="0"/>
              <a:t>„</a:t>
            </a:r>
            <a:r>
              <a:rPr lang="pl-PL" sz="2400" dirty="0"/>
              <a:t>Chcę jeść zdrowiej, </a:t>
            </a:r>
            <a:r>
              <a:rPr lang="pl-PL" sz="2400" b="1" dirty="0"/>
              <a:t>ale</a:t>
            </a:r>
            <a:r>
              <a:rPr lang="pl-PL" sz="2400" dirty="0"/>
              <a:t> jestem tak zajęty, że nie mam czasu przygotować posiłku”.</a:t>
            </a:r>
          </a:p>
          <a:p>
            <a:r>
              <a:rPr lang="pl-PL" sz="2400" dirty="0"/>
              <a:t>„Chcę iść na studia, </a:t>
            </a:r>
            <a:r>
              <a:rPr lang="pl-PL" sz="2400" b="1" dirty="0"/>
              <a:t>ale</a:t>
            </a:r>
            <a:r>
              <a:rPr lang="pl-PL" sz="2400" dirty="0"/>
              <a:t> nie mam pieniędzy”. </a:t>
            </a:r>
          </a:p>
          <a:p>
            <a:r>
              <a:rPr lang="pl-PL" sz="2400" dirty="0"/>
              <a:t>„Chcę założyć własną firmę, </a:t>
            </a:r>
            <a:r>
              <a:rPr lang="pl-PL" sz="2400" b="1" dirty="0"/>
              <a:t>ale</a:t>
            </a:r>
            <a:r>
              <a:rPr lang="pl-PL" sz="2400" dirty="0"/>
              <a:t> nie mam na to czasu ani środków finansowych. 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12984" y="4055442"/>
            <a:ext cx="9284677" cy="24314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Teraz uwaga:…..</a:t>
            </a:r>
            <a:r>
              <a:rPr lang="pl-PL" sz="2800" b="1" dirty="0"/>
              <a:t>Usuń </a:t>
            </a:r>
            <a:r>
              <a:rPr lang="pl-PL" sz="2800" b="1" dirty="0" smtClean="0"/>
              <a:t>to, co jest po słowie: </a:t>
            </a:r>
            <a:r>
              <a:rPr lang="pl-PL" sz="2800" b="1" dirty="0"/>
              <a:t>„ale</a:t>
            </a:r>
            <a:r>
              <a:rPr lang="pl-PL" sz="2800" b="1" dirty="0" smtClean="0"/>
              <a:t>”</a:t>
            </a:r>
          </a:p>
          <a:p>
            <a:pPr algn="ctr"/>
            <a:endParaRPr lang="pl-PL" sz="2800" b="1" dirty="0"/>
          </a:p>
          <a:p>
            <a:pPr algn="ctr"/>
            <a:r>
              <a:rPr lang="pl-PL" sz="3200" b="1" dirty="0"/>
              <a:t>Chcę jeść zdrowiej.</a:t>
            </a:r>
          </a:p>
          <a:p>
            <a:pPr algn="ctr"/>
            <a:r>
              <a:rPr lang="pl-PL" sz="3200" b="1" dirty="0"/>
              <a:t>Chcę iść na studia.</a:t>
            </a:r>
          </a:p>
          <a:p>
            <a:pPr algn="ctr"/>
            <a:r>
              <a:rPr lang="pl-PL" sz="3200" b="1" dirty="0"/>
              <a:t>Chcę założyć własną </a:t>
            </a:r>
            <a:r>
              <a:rPr lang="pl-PL" sz="3200" b="1" dirty="0" smtClean="0"/>
              <a:t>firmę.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97149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86154" y="808892"/>
            <a:ext cx="5990492" cy="3542446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 marL="0" indent="0">
              <a:buNone/>
            </a:pPr>
            <a:r>
              <a:rPr lang="pl-PL" sz="3600" dirty="0" smtClean="0"/>
              <a:t>Zmiana sposobu myślenia</a:t>
            </a:r>
          </a:p>
          <a:p>
            <a:pPr marL="0" indent="0">
              <a:buNone/>
            </a:pPr>
            <a:r>
              <a:rPr lang="pl-PL" sz="3600" dirty="0" smtClean="0"/>
              <a:t>to żmudny ale bardzo</a:t>
            </a:r>
          </a:p>
          <a:p>
            <a:pPr marL="0" indent="0">
              <a:buNone/>
            </a:pPr>
            <a:r>
              <a:rPr lang="pl-PL" sz="3600" dirty="0" smtClean="0"/>
              <a:t>satysfakcjonujący proces.</a:t>
            </a:r>
          </a:p>
          <a:p>
            <a:pPr marL="0" indent="0">
              <a:buNone/>
            </a:pPr>
            <a:r>
              <a:rPr lang="pl-PL" sz="3600" dirty="0" smtClean="0"/>
              <a:t>Zmiana sposobu myślenia</a:t>
            </a:r>
          </a:p>
          <a:p>
            <a:pPr marL="0" indent="0">
              <a:buNone/>
            </a:pPr>
            <a:r>
              <a:rPr lang="pl-PL" sz="3600" dirty="0" smtClean="0"/>
              <a:t>dodaje nam skrzyyydeeeł. </a:t>
            </a:r>
          </a:p>
          <a:p>
            <a:pPr marL="0" indent="0">
              <a:buNone/>
            </a:pPr>
            <a:r>
              <a:rPr lang="pl-PL" sz="3600" dirty="0" smtClean="0"/>
              <a:t>Warto!</a:t>
            </a:r>
            <a:endParaRPr lang="pl-PL" sz="3600" dirty="0"/>
          </a:p>
          <a:p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14" y="694593"/>
            <a:ext cx="635627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4. Polub siebie!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49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38200" y="218707"/>
            <a:ext cx="10515600" cy="1325563"/>
          </a:xfrm>
        </p:spPr>
        <p:txBody>
          <a:bodyPr/>
          <a:lstStyle/>
          <a:p>
            <a:r>
              <a:rPr lang="pl-PL" dirty="0" smtClean="0"/>
              <a:t>Jak pokochać siebie?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838200" y="1544270"/>
            <a:ext cx="10515600" cy="2195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Czasami łatwiej jest myśleć i mówić dobrze o innych niż o sobie samym.</a:t>
            </a:r>
          </a:p>
          <a:p>
            <a:pPr marL="0" indent="0">
              <a:buNone/>
            </a:pPr>
            <a:r>
              <a:rPr lang="pl-PL" sz="2000" dirty="0" smtClean="0"/>
              <a:t>Czasem jesteśmy </a:t>
            </a:r>
            <a:r>
              <a:rPr lang="pl-PL" sz="2000" b="1" dirty="0" smtClean="0">
                <a:solidFill>
                  <a:srgbClr val="C00000"/>
                </a:solidFill>
              </a:rPr>
              <a:t>bardzo surowym krytykiem </a:t>
            </a:r>
            <a:r>
              <a:rPr lang="pl-PL" sz="2000" dirty="0" smtClean="0"/>
              <a:t>siebie samego, prawda?</a:t>
            </a:r>
          </a:p>
          <a:p>
            <a:pPr>
              <a:buFontTx/>
              <a:buChar char="-"/>
            </a:pPr>
            <a:r>
              <a:rPr lang="pl-PL" sz="2000" dirty="0" smtClean="0"/>
              <a:t>Jestem nie dość piękna</a:t>
            </a:r>
          </a:p>
          <a:p>
            <a:pPr>
              <a:buFontTx/>
              <a:buChar char="-"/>
            </a:pPr>
            <a:r>
              <a:rPr lang="pl-PL" sz="2000" dirty="0" smtClean="0"/>
              <a:t>Jestem za mało mądra</a:t>
            </a:r>
          </a:p>
          <a:p>
            <a:pPr>
              <a:buFontTx/>
              <a:buChar char="-"/>
            </a:pPr>
            <a:r>
              <a:rPr lang="pl-PL" sz="2000" dirty="0" smtClean="0"/>
              <a:t>Za mało…</a:t>
            </a:r>
          </a:p>
          <a:p>
            <a:pPr>
              <a:buFontTx/>
              <a:buChar char="-"/>
            </a:pPr>
            <a:r>
              <a:rPr lang="pl-PL" sz="2000" dirty="0" smtClean="0"/>
              <a:t>Za słabo…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54724" y="3997569"/>
            <a:ext cx="1051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600" dirty="0"/>
              <a:t>„Krytykowałeś siebie przez lata i nie zadziałało</a:t>
            </a:r>
            <a:r>
              <a:rPr lang="pl-PL" sz="3600" dirty="0" smtClean="0"/>
              <a:t>.</a:t>
            </a:r>
          </a:p>
          <a:p>
            <a:pPr algn="r"/>
            <a:r>
              <a:rPr lang="pl-PL" sz="3600" dirty="0" smtClean="0"/>
              <a:t> </a:t>
            </a:r>
            <a:r>
              <a:rPr lang="pl-PL" sz="3600" dirty="0"/>
              <a:t>Spróbuj zaakceptować siebie i zobacz co się stanie</a:t>
            </a:r>
            <a:r>
              <a:rPr lang="pl-PL" sz="3600" dirty="0" smtClean="0"/>
              <a:t>”</a:t>
            </a:r>
          </a:p>
          <a:p>
            <a:pPr algn="r"/>
            <a:r>
              <a:rPr lang="pl-PL" sz="3600" dirty="0"/>
              <a:t/>
            </a:r>
            <a:br>
              <a:rPr lang="pl-PL" sz="3600" dirty="0"/>
            </a:br>
            <a:r>
              <a:rPr lang="pl-PL" sz="2000" dirty="0"/>
              <a:t>Louise Hay</a:t>
            </a:r>
          </a:p>
        </p:txBody>
      </p:sp>
    </p:spTree>
    <p:extLst>
      <p:ext uri="{BB962C8B-B14F-4D97-AF65-F5344CB8AC3E}">
        <p14:creationId xmlns:p14="http://schemas.microsoft.com/office/powerpoint/2010/main" val="2200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1. Bądź sobą!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0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Zrób to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3734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Stań przed lustrem i….powiedz do siebie: lubię Cię, jesteś ok. Powtarzaj to codziennie.</a:t>
            </a:r>
          </a:p>
          <a:p>
            <a:pPr marL="514350" indent="-514350">
              <a:buAutoNum type="arabicPeriod"/>
            </a:pPr>
            <a:r>
              <a:rPr lang="pl-PL" dirty="0" smtClean="0"/>
              <a:t>Bądź dla siebie dobra(y). Nagradzaj się za drobne sukcesy. Nikt tak nie zna Ciebie i Twojego wysiłku, jak Ty sam. Jeszcze raz: bądź dla siebie dobry.</a:t>
            </a:r>
          </a:p>
          <a:p>
            <a:pPr marL="514350" indent="-514350">
              <a:buAutoNum type="arabicPeriod"/>
            </a:pPr>
            <a:r>
              <a:rPr lang="pl-PL" dirty="0" smtClean="0"/>
              <a:t>Błędy są po to, aby się na nich </a:t>
            </a:r>
            <a:r>
              <a:rPr lang="pl-PL" b="1" dirty="0" smtClean="0">
                <a:solidFill>
                  <a:srgbClr val="C00000"/>
                </a:solidFill>
              </a:rPr>
              <a:t>uczyć</a:t>
            </a:r>
            <a:r>
              <a:rPr lang="pl-PL" dirty="0" smtClean="0"/>
              <a:t>. Popełnienie błędu jest nieprzyjemne. Gorsze od tego jest tkwienie w błędzie.</a:t>
            </a:r>
          </a:p>
          <a:p>
            <a:pPr marL="514350" indent="-514350">
              <a:buAutoNum type="arabicPeriod"/>
            </a:pPr>
            <a:r>
              <a:rPr lang="pl-PL" dirty="0" smtClean="0"/>
              <a:t>Bądź szczery w stosunku do samego siebie. </a:t>
            </a:r>
          </a:p>
          <a:p>
            <a:pPr marL="0" indent="0">
              <a:buNone/>
            </a:pPr>
            <a:endParaRPr lang="pl-PL" dirty="0" smtClean="0"/>
          </a:p>
          <a:p>
            <a:pPr marL="514350" indent="-514350">
              <a:buAutoNum type="arabicPeriod"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77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Zrób to!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5. Bądź wdzięczny! Zauważ, za jak wiele codziennych drobiazgów można być wdzięcznym innym ludziom i losowi.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93" y="2872154"/>
            <a:ext cx="8096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Zrób to!...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6. Naucz się wybaczać. </a:t>
            </a:r>
          </a:p>
          <a:p>
            <a:pPr marL="0" indent="0">
              <a:buNone/>
            </a:pPr>
            <a:r>
              <a:rPr lang="pl-PL" dirty="0" smtClean="0"/>
              <a:t>To bardzo trudne. Wybaczyć nie znaczy zapomnieć. Nie musisz zaprzyjaźniać się z Twoim nieprzyjaciółmi. Wybaczyć znaczy uwolnić samego siebie od nienawiści, która w Tobie tkwi. Tak naprawdę wybaczanie wyzwala nas samych.</a:t>
            </a:r>
          </a:p>
          <a:p>
            <a:pPr marL="0" indent="0">
              <a:buNone/>
            </a:pPr>
            <a:r>
              <a:rPr lang="pl-PL" dirty="0" smtClean="0"/>
              <a:t>Wybacz też…..sobie samemu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7. Zadbaj o swoje ciało, to Twój najwierniejszy towarzysz do końca Twojego życia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72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5. Dbaj o siebie!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1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zadbać o siebie?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1863" y="1690688"/>
            <a:ext cx="2861637" cy="46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96572"/>
              </p:ext>
            </p:extLst>
          </p:nvPr>
        </p:nvGraphicFramePr>
        <p:xfrm>
          <a:off x="0" y="-1"/>
          <a:ext cx="12192000" cy="6690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728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SZUKAM</a:t>
                      </a:r>
                      <a:r>
                        <a:rPr lang="pl-PL" sz="2800" baseline="0" dirty="0" smtClean="0"/>
                        <a:t>, DĄŻĘ DO……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UNIKAM,</a:t>
                      </a:r>
                      <a:r>
                        <a:rPr lang="pl-PL" sz="2800" baseline="0" dirty="0" smtClean="0"/>
                        <a:t> ODPUSZCZAM SOBIE TO…</a:t>
                      </a:r>
                      <a:endParaRPr lang="pl-P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dirty="0" smtClean="0"/>
                        <a:t>Skupiam się na tym, co jest dla mnie ważne</a:t>
                      </a:r>
                    </a:p>
                    <a:p>
                      <a:pPr algn="l"/>
                      <a:endParaRPr lang="pl-P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dirty="0" smtClean="0"/>
                        <a:t>Odpuszczam to, czego nie mogę kontrolować, na co nie mam wpływu </a:t>
                      </a:r>
                      <a:r>
                        <a:rPr lang="pl-PL" sz="2500" b="0" dirty="0" smtClean="0"/>
                        <a:t>(</a:t>
                      </a:r>
                      <a:r>
                        <a:rPr lang="pl-PL" sz="2500" b="0" dirty="0" smtClean="0"/>
                        <a:t>np.</a:t>
                      </a:r>
                      <a:r>
                        <a:rPr lang="pl-PL" sz="2500" b="0" baseline="0" dirty="0" smtClean="0"/>
                        <a:t> nie zmienię charakteru mojego szefa, </a:t>
                      </a:r>
                      <a:r>
                        <a:rPr lang="pl-PL" sz="2500" b="0" baseline="0" dirty="0" smtClean="0"/>
                        <a:t>ale </a:t>
                      </a:r>
                      <a:r>
                        <a:rPr lang="pl-PL" sz="2500" b="0" baseline="0" dirty="0" smtClean="0"/>
                        <a:t>mogę znaleźć sens mojej pracy </a:t>
                      </a:r>
                      <a:r>
                        <a:rPr lang="pl-PL" sz="2500" b="0" baseline="0" dirty="0" smtClean="0"/>
                        <a:t>w </a:t>
                      </a:r>
                      <a:r>
                        <a:rPr lang="pl-PL" sz="2500" b="0" baseline="0" dirty="0" smtClean="0"/>
                        <a:t>pomaganiu innym i z tego czerpać satysfakcję)</a:t>
                      </a:r>
                      <a:endParaRPr lang="pl-PL" sz="25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908">
                <a:tc>
                  <a:txBody>
                    <a:bodyPr/>
                    <a:lstStyle/>
                    <a:p>
                      <a:r>
                        <a:rPr lang="pl-PL" sz="2500" dirty="0" smtClean="0"/>
                        <a:t>Szukam okazji do przeżywania</a:t>
                      </a:r>
                      <a:r>
                        <a:rPr lang="pl-PL" sz="2500" baseline="0" dirty="0" smtClean="0"/>
                        <a:t> </a:t>
                      </a:r>
                      <a:r>
                        <a:rPr lang="pl-PL" sz="2500" b="1" baseline="0" dirty="0" smtClean="0"/>
                        <a:t>emocji  pozytywnych </a:t>
                      </a:r>
                      <a:r>
                        <a:rPr lang="pl-PL" sz="2500" baseline="0" dirty="0" smtClean="0"/>
                        <a:t>(np. idę do kina na komedię)</a:t>
                      </a:r>
                      <a:endParaRPr lang="pl-P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Trzymam się z daleka od negatywnych emocji (np. </a:t>
                      </a:r>
                      <a:r>
                        <a:rPr lang="pl-PL" sz="2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unikam</a:t>
                      </a:r>
                      <a:r>
                        <a:rPr lang="pl-PL" sz="25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rozpamiętywania swoich porażek</a:t>
                      </a:r>
                      <a:r>
                        <a:rPr lang="pl-PL" sz="25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pl-PL" sz="25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Szukam pozytywnych kontaktów z ludźmi</a:t>
                      </a:r>
                      <a:endParaRPr lang="pl-PL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Unikam tych ludzi, z którymi kontakt mnie niszczy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42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Szukam zajęć, które mnie rozwijają i dodają mi skrzydeł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500" dirty="0" smtClean="0"/>
                        <a:t>Odpuszczam te, które mnie</a:t>
                      </a:r>
                      <a:r>
                        <a:rPr lang="pl-PL" sz="2500" baseline="0" dirty="0" smtClean="0"/>
                        <a:t> wewnętrznie dołują, </a:t>
                      </a:r>
                      <a:r>
                        <a:rPr lang="pl-PL" sz="2500" u="sng" baseline="0" dirty="0" smtClean="0"/>
                        <a:t>o ile </a:t>
                      </a:r>
                      <a:r>
                        <a:rPr lang="pl-PL" sz="2500" u="sng" baseline="0" dirty="0" smtClean="0"/>
                        <a:t>wykonywanie </a:t>
                      </a:r>
                      <a:r>
                        <a:rPr lang="pl-PL" sz="2500" u="sng" baseline="0" dirty="0" smtClean="0"/>
                        <a:t>ich nie jest konieczne dla dobra społeczności lub mojego własnego</a:t>
                      </a:r>
                      <a:endParaRPr lang="pl-PL" sz="25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926493"/>
              </p:ext>
            </p:extLst>
          </p:nvPr>
        </p:nvGraphicFramePr>
        <p:xfrm>
          <a:off x="0" y="719528"/>
          <a:ext cx="12192000" cy="4016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5162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SZUKAM</a:t>
                      </a:r>
                      <a:r>
                        <a:rPr lang="pl-PL" sz="2400" baseline="0" dirty="0" smtClean="0"/>
                        <a:t>, DAŻĘ DO</a:t>
                      </a:r>
                      <a:r>
                        <a:rPr lang="pl-PL" sz="2400" baseline="0" dirty="0" smtClean="0"/>
                        <a:t>…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UNIKAM,</a:t>
                      </a:r>
                      <a:r>
                        <a:rPr lang="pl-PL" sz="2400" baseline="0" dirty="0" smtClean="0"/>
                        <a:t> ODPUSZCZAM SOBIE TO…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Przyjmuję komplementy i mówię o sobie dobrze</a:t>
                      </a:r>
                    </a:p>
                    <a:p>
                      <a:endParaRPr lang="pl-P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Staram</a:t>
                      </a:r>
                      <a:r>
                        <a:rPr lang="pl-PL" sz="2200" baseline="0" dirty="0" smtClean="0"/>
                        <a:t> się nie wciągać w negatywne myślenie </a:t>
                      </a:r>
                      <a:br>
                        <a:rPr lang="pl-PL" sz="2200" baseline="0" dirty="0" smtClean="0"/>
                      </a:br>
                      <a:r>
                        <a:rPr lang="pl-PL" sz="2200" baseline="0" dirty="0" smtClean="0"/>
                        <a:t>o sobie</a:t>
                      </a:r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916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Nie boję się odmawiać (bronię siebie); </a:t>
                      </a:r>
                    </a:p>
                    <a:p>
                      <a:r>
                        <a:rPr lang="pl-PL" sz="2200" dirty="0" smtClean="0"/>
                        <a:t>Nie</a:t>
                      </a:r>
                      <a:r>
                        <a:rPr lang="pl-PL" sz="2200" baseline="0" dirty="0" smtClean="0"/>
                        <a:t> boję się mówić „tak” (i podejmować wyzwania)</a:t>
                      </a:r>
                      <a:endParaRPr lang="pl-PL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Unikam</a:t>
                      </a:r>
                      <a:r>
                        <a:rPr lang="pl-PL" sz="2200" baseline="0" dirty="0" smtClean="0"/>
                        <a:t> zaspokajania za wszelką cenę cudzych potrzeb i pragnień</a:t>
                      </a:r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Mam</a:t>
                      </a:r>
                      <a:r>
                        <a:rPr lang="pl-PL" sz="2200" baseline="0" dirty="0" smtClean="0"/>
                        <a:t> czas dla siebie – nie tylko szkoła czy praca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200" dirty="0" smtClean="0"/>
                        <a:t>Odpuszczam</a:t>
                      </a:r>
                      <a:r>
                        <a:rPr lang="pl-PL" sz="2200" baseline="0" dirty="0" smtClean="0"/>
                        <a:t> wyścig szczurów</a:t>
                      </a:r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77">
                <a:tc>
                  <a:txBody>
                    <a:bodyPr/>
                    <a:lstStyle/>
                    <a:p>
                      <a:pPr algn="ctr"/>
                      <a:r>
                        <a:rPr lang="pl-PL" sz="2200" b="1" baseline="0" dirty="0" smtClean="0">
                          <a:solidFill>
                            <a:srgbClr val="FF0000"/>
                          </a:solidFill>
                        </a:rPr>
                        <a:t>DBAM O SWOJE CIAŁO, O SPRAWNOŚĆ FIZYCZNĄ </a:t>
                      </a:r>
                      <a:r>
                        <a:rPr lang="pl-PL" sz="2200" b="1" baseline="0" dirty="0" smtClean="0">
                          <a:solidFill>
                            <a:srgbClr val="FF0000"/>
                          </a:solidFill>
                        </a:rPr>
                        <a:t>                I </a:t>
                      </a:r>
                      <a:r>
                        <a:rPr lang="pl-PL" sz="2200" b="1" baseline="0" dirty="0" smtClean="0">
                          <a:solidFill>
                            <a:srgbClr val="FF0000"/>
                          </a:solidFill>
                        </a:rPr>
                        <a:t>O TO CO JEM !!!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Regularna aktywność fizyczna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Poprawia zdolność pracy umysłowej, poprawia pamięć </a:t>
            </a:r>
            <a:br>
              <a:rPr lang="pl-PL" b="1" dirty="0" smtClean="0"/>
            </a:br>
            <a:r>
              <a:rPr lang="pl-PL" b="1" dirty="0" smtClean="0"/>
              <a:t>i koncentrację uwagi</a:t>
            </a:r>
          </a:p>
          <a:p>
            <a:r>
              <a:rPr lang="pl-PL" b="1" dirty="0" smtClean="0"/>
              <a:t>Zbawiennie wpływa na psychikę, powoduje częstsze odczuwanie emocji pozytywnych  i lepsze radzenie sobie ze stresem</a:t>
            </a:r>
          </a:p>
          <a:p>
            <a:endParaRPr lang="pl-PL" dirty="0" smtClean="0"/>
          </a:p>
          <a:p>
            <a:r>
              <a:rPr lang="pl-PL" dirty="0" smtClean="0"/>
              <a:t>Wzmacnia układ oddechowy i serce</a:t>
            </a:r>
          </a:p>
          <a:p>
            <a:r>
              <a:rPr lang="pl-PL" dirty="0" smtClean="0"/>
              <a:t>Ogranicza występowanie cukrzycy</a:t>
            </a:r>
          </a:p>
          <a:p>
            <a:r>
              <a:rPr lang="pl-PL" dirty="0" smtClean="0"/>
              <a:t>Pomaga zachować prawidłową wagę</a:t>
            </a:r>
          </a:p>
          <a:p>
            <a:r>
              <a:rPr lang="pl-PL" dirty="0" smtClean="0"/>
              <a:t>Ogranicza infekcje i przeziębienia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86" y="4401006"/>
            <a:ext cx="4486714" cy="24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907" y="365125"/>
            <a:ext cx="11160803" cy="62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Dieta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 świecie około 1,4 mln osób</a:t>
            </a:r>
          </a:p>
          <a:p>
            <a:pPr marL="0" indent="0">
              <a:buNone/>
            </a:pPr>
            <a:r>
              <a:rPr lang="pl-PL" dirty="0" smtClean="0"/>
              <a:t>w wieku 11-15 lat jest otyłych.</a:t>
            </a:r>
          </a:p>
          <a:p>
            <a:pPr marL="0" indent="0">
              <a:buNone/>
            </a:pPr>
            <a:r>
              <a:rPr lang="pl-PL" dirty="0" smtClean="0"/>
              <a:t>Wg danych Głównego Inspektoratu</a:t>
            </a:r>
          </a:p>
          <a:p>
            <a:pPr marL="0" indent="0">
              <a:buNone/>
            </a:pPr>
            <a:r>
              <a:rPr lang="pl-PL" dirty="0" smtClean="0"/>
              <a:t>Sanitarnego na świecie w 2025 r.</a:t>
            </a:r>
          </a:p>
          <a:p>
            <a:pPr marL="0" indent="0">
              <a:buNone/>
            </a:pPr>
            <a:r>
              <a:rPr lang="pl-PL" dirty="0" smtClean="0"/>
              <a:t>liczba dzieci i młodzieży z nadwagą</a:t>
            </a:r>
          </a:p>
          <a:p>
            <a:pPr marL="0" indent="0">
              <a:buNone/>
            </a:pPr>
            <a:r>
              <a:rPr lang="pl-PL" dirty="0" smtClean="0"/>
              <a:t>wyniesie ponad 177 milionów.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93" y="30286"/>
            <a:ext cx="6169107" cy="411516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695744" y="6311900"/>
            <a:ext cx="61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3"/>
              </a:rPr>
              <a:t>https://dietetycy.org.pl/dieta-dla-nastolatkow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49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Bądź sobą!..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Od małego słyszymy: „Powinieneś lepiej się uczyć”, „Nie powinnaś się tak przejmować”, „Powinieneś się bardziej starać”, „Powinnaś iść na studia”, „Powinieneś zostać lekarzem, jak Twój ojciec i dziadek” itp.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Bycie </a:t>
            </a:r>
            <a:r>
              <a:rPr lang="pl-PL" dirty="0" smtClean="0"/>
              <a:t>sobą? </a:t>
            </a:r>
            <a:r>
              <a:rPr lang="pl-PL" dirty="0"/>
              <a:t>– czyli KIM? </a:t>
            </a:r>
            <a:r>
              <a:rPr lang="pl-PL" b="1" dirty="0"/>
              <a:t>Kim jestem</a:t>
            </a:r>
            <a:r>
              <a:rPr lang="pl-PL" dirty="0"/>
              <a:t>? – co naprawdę jest dla mnie w życiu ważne? Co daje mi radość? </a:t>
            </a:r>
            <a:r>
              <a:rPr lang="pl-PL" b="1" dirty="0"/>
              <a:t>Nie muszę udawać kogoś innego niż </a:t>
            </a:r>
            <a:r>
              <a:rPr lang="pl-PL" b="1" dirty="0" smtClean="0"/>
              <a:t>jestem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Bycie sobą wydaje się prostym zadaniem. Jednak dla większości ludzi okazuje się niezwykle trudne. W końcu w codziennym życiu ogranicza nas wiele rzeczy, w tym społeczne i kulturowe </a:t>
            </a:r>
            <a:r>
              <a:rPr lang="pl-PL" dirty="0" smtClean="0"/>
              <a:t>konwenanse.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915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Najczęstsze błędy żywieniowe wśród nastolatków: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9531" cy="4351338"/>
          </a:xfrm>
        </p:spPr>
        <p:txBody>
          <a:bodyPr/>
          <a:lstStyle/>
          <a:p>
            <a:r>
              <a:rPr lang="pl-PL" dirty="0" smtClean="0"/>
              <a:t>Nieregularne spożywanie posiłków (wielu młodych ludzi nie je śniadania)</a:t>
            </a:r>
          </a:p>
          <a:p>
            <a:r>
              <a:rPr lang="pl-PL" dirty="0" smtClean="0"/>
              <a:t>Spożycie napojów słodzonych (około 40% młodych ludzi pije raz dziennie słodzony napój)</a:t>
            </a:r>
          </a:p>
          <a:p>
            <a:r>
              <a:rPr lang="pl-PL" dirty="0" smtClean="0"/>
              <a:t>W ciągu ostatnich 20 lat wzrosło 300-krotnie spożycie napojów energetyzujących</a:t>
            </a:r>
          </a:p>
          <a:p>
            <a:r>
              <a:rPr lang="pl-PL" dirty="0" smtClean="0"/>
              <a:t>30% nastolatków spożywa fast-foody co najmniej raz w tygodniu</a:t>
            </a:r>
          </a:p>
          <a:p>
            <a:r>
              <a:rPr lang="pl-PL" dirty="0" smtClean="0"/>
              <a:t>Za mało warzyw i owoców, za dużo wysoko przetworzonych produktów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94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" y="142325"/>
            <a:ext cx="11813931" cy="66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Zamiast zakończenia…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54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5" y="2784110"/>
            <a:ext cx="11197651" cy="403157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54439" y="299803"/>
            <a:ext cx="10515600" cy="5187612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/>
              <a:t>"Bo w życiu nie chodzi o to, aby mieć milion na koncie, ale milion takich chwil, które przyspieszają bicie serca z </a:t>
            </a:r>
            <a:r>
              <a:rPr lang="pl-PL" sz="4400" dirty="0" smtClean="0"/>
              <a:t>zachwytu</a:t>
            </a:r>
            <a:br>
              <a:rPr lang="pl-PL" sz="4400" dirty="0" smtClean="0"/>
            </a:br>
            <a:r>
              <a:rPr lang="pl-PL" sz="4400" dirty="0" smtClean="0"/>
              <a:t> </a:t>
            </a:r>
            <a:r>
              <a:rPr lang="pl-PL" sz="4400" dirty="0"/>
              <a:t>i zatrzymują czas."</a:t>
            </a:r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 smtClean="0"/>
              <a:t>/</a:t>
            </a:r>
            <a:r>
              <a:rPr lang="pl-PL" dirty="0"/>
              <a:t>Kaja Kowalewska/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95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tiny.pl/wgm2n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Robert Janson „Małe szczęścia”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3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dirty="0" smtClean="0"/>
              <a:t>Bądź sobą!..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09713"/>
            <a:ext cx="10297771" cy="2801300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Poznaj siebie:</a:t>
            </a:r>
          </a:p>
          <a:p>
            <a:pPr lvl="1">
              <a:buFontTx/>
              <a:buChar char="-"/>
            </a:pPr>
            <a:r>
              <a:rPr lang="pl-PL" dirty="0" smtClean="0"/>
              <a:t>Co jest dla Ciebie ważne? (ukończenie szkoły?, zdobycie pracy, która pozwoli realizować Twoje pasje i rozwijać Cię?, podróżowanie po świecie?, pomaganie ludziom?, ratowanie zwierząt? itp.)</a:t>
            </a:r>
          </a:p>
          <a:p>
            <a:pPr lvl="1">
              <a:buFontTx/>
              <a:buChar char="-"/>
            </a:pPr>
            <a:r>
              <a:rPr lang="pl-PL" dirty="0" smtClean="0"/>
              <a:t>Jakie masz uzdolnienia?</a:t>
            </a:r>
          </a:p>
          <a:p>
            <a:pPr lvl="1">
              <a:buFontTx/>
              <a:buChar char="-"/>
            </a:pPr>
            <a:r>
              <a:rPr lang="pl-PL" dirty="0" smtClean="0"/>
              <a:t>Co lubisz robić w wolnym czasie?</a:t>
            </a:r>
          </a:p>
          <a:p>
            <a:pPr lvl="1">
              <a:buFontTx/>
              <a:buChar char="-"/>
            </a:pPr>
            <a:r>
              <a:rPr lang="pl-PL" dirty="0" smtClean="0"/>
              <a:t>Czy jesteś bardziej jak orzeł czy bardziej jak lis?</a:t>
            </a:r>
          </a:p>
          <a:p>
            <a:pPr marL="457200" lvl="1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200" y="3811012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PAMIĘTAJ:</a:t>
            </a:r>
          </a:p>
          <a:p>
            <a:pPr algn="ctr"/>
            <a:r>
              <a:rPr lang="pl-PL" sz="3200" dirty="0" smtClean="0"/>
              <a:t> </a:t>
            </a:r>
            <a:r>
              <a:rPr lang="pl-PL" sz="2800" dirty="0" smtClean="0"/>
              <a:t>nie musisz być ani orłem, ani lisem.</a:t>
            </a:r>
          </a:p>
          <a:p>
            <a:pPr algn="ctr"/>
            <a:r>
              <a:rPr lang="pl-PL" sz="2800" dirty="0" smtClean="0"/>
              <a:t> Bądź sobą, bądź świadomy tego, co lubisz robić, jakie masz zainteresowania czy uzdolnienia. </a:t>
            </a:r>
          </a:p>
          <a:p>
            <a:pPr algn="ctr"/>
            <a:r>
              <a:rPr lang="pl-PL" sz="2800" dirty="0" smtClean="0"/>
              <a:t>W byciu świadomym swoich mocnych i słabych stron</a:t>
            </a:r>
          </a:p>
          <a:p>
            <a:pPr algn="ctr"/>
            <a:r>
              <a:rPr lang="pl-PL" sz="2800" dirty="0" smtClean="0"/>
              <a:t> i akceptacji siebie jest największa siła.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1012"/>
            <a:ext cx="1193354" cy="9716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667" y="3646699"/>
            <a:ext cx="1326609" cy="9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jest moje prawdziwe „ja”?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Każdy człowiek posiada:</a:t>
            </a:r>
          </a:p>
          <a:p>
            <a:r>
              <a:rPr lang="pl-PL" dirty="0" smtClean="0"/>
              <a:t>Ja </a:t>
            </a:r>
            <a:r>
              <a:rPr lang="pl-PL" dirty="0"/>
              <a:t>realne </a:t>
            </a:r>
            <a:r>
              <a:rPr lang="pl-PL" dirty="0" smtClean="0"/>
              <a:t>– to, co o sobie WIEM (jestem kobietą/mężczyzną, jestem dobrym/słabym uczniem, jestem sumienny/leniwy) itp. </a:t>
            </a:r>
            <a:endParaRPr lang="pl-PL" dirty="0"/>
          </a:p>
          <a:p>
            <a:r>
              <a:rPr lang="pl-PL" dirty="0"/>
              <a:t>Ja </a:t>
            </a:r>
            <a:r>
              <a:rPr lang="pl-PL" dirty="0" smtClean="0"/>
              <a:t>idealne – to kim i jakim człowiekiem chciałbym być (chciałbym </a:t>
            </a:r>
            <a:r>
              <a:rPr lang="pl-PL" dirty="0" smtClean="0"/>
              <a:t>                  być </a:t>
            </a:r>
            <a:r>
              <a:rPr lang="pl-PL" dirty="0" smtClean="0"/>
              <a:t>projektantem, nurkiem, podróżnikiem; chciałabym być odważna; chciałbym być wysportowany)</a:t>
            </a:r>
            <a:endParaRPr lang="pl-PL" dirty="0"/>
          </a:p>
          <a:p>
            <a:r>
              <a:rPr lang="pl-PL" dirty="0"/>
              <a:t>Ja </a:t>
            </a:r>
            <a:r>
              <a:rPr lang="pl-PL" dirty="0" smtClean="0"/>
              <a:t>powinnościowe – to co INNI mówią o mnie (powinieneś zostać fizykiem, powinnaś więcej się uczyć, itp.)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27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2. Uwierz w siebie!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84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36781" y="420584"/>
            <a:ext cx="10515600" cy="2852737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 smtClean="0"/>
              <a:t>„Życie </a:t>
            </a:r>
            <a:r>
              <a:rPr lang="pl-PL" dirty="0"/>
              <a:t>jest takie, jakim czynią go nasze myśli.”</a:t>
            </a:r>
            <a:br>
              <a:rPr lang="pl-PL" dirty="0"/>
            </a:br>
            <a:r>
              <a:rPr lang="pl-PL" sz="3200" dirty="0"/>
              <a:t>Marek Aureliusz</a:t>
            </a:r>
            <a:br>
              <a:rPr lang="pl-PL" sz="3200" dirty="0"/>
            </a:b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4" y="1577129"/>
            <a:ext cx="5098920" cy="50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Pamiętasz?...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Ludzie mówili, że się nie nadajesz do tego zawodu albo szkoły, </a:t>
            </a:r>
            <a:r>
              <a:rPr lang="pl-PL" dirty="0" smtClean="0"/>
              <a:t>                      bo </a:t>
            </a:r>
            <a:r>
              <a:rPr lang="pl-PL" dirty="0" smtClean="0"/>
              <a:t>jesteś słaba (słaby), że nie masz uzdolnień, że nie dasz rady</a:t>
            </a:r>
            <a:r>
              <a:rPr lang="pl-PL" dirty="0" smtClean="0"/>
              <a:t>,                          </a:t>
            </a:r>
            <a:r>
              <a:rPr lang="pl-PL" dirty="0" smtClean="0"/>
              <a:t>bo jesteś….zbyt wrażliwa, zbyt nerwowy albo zbyt spokojny, </a:t>
            </a:r>
            <a:r>
              <a:rPr lang="pl-PL" dirty="0" smtClean="0"/>
              <a:t>                            nie </a:t>
            </a:r>
            <a:r>
              <a:rPr lang="pl-PL" dirty="0" smtClean="0"/>
              <a:t>umiesz czegoś, nie jesteś do tego stworzony…</a:t>
            </a:r>
          </a:p>
          <a:p>
            <a:r>
              <a:rPr lang="pl-PL" dirty="0" smtClean="0"/>
              <a:t>Zawahałeś się, wycofałeś, zrezygnowałaś, wybrałeś łatwiejszą drogę, inną szkołę inny zawód…</a:t>
            </a:r>
          </a:p>
          <a:p>
            <a:r>
              <a:rPr lang="pl-PL" dirty="0" smtClean="0"/>
              <a:t>Żałowałeś, miałeś sobie za złe, że zrezygnowałeś ze swoich marzeń, żeby zadowolić bliskich, kolegów, nauczycieli……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14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2212</Words>
  <Application>Microsoft Office PowerPoint</Application>
  <PresentationFormat>Panoramiczny</PresentationFormat>
  <Paragraphs>226</Paragraphs>
  <Slides>44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Motyw pakietu Office</vt:lpstr>
      <vt:lpstr>Prezentacja programu PowerPoint</vt:lpstr>
      <vt:lpstr>Kim jesteś?</vt:lpstr>
      <vt:lpstr>1. Bądź sobą!</vt:lpstr>
      <vt:lpstr>Bądź sobą!..</vt:lpstr>
      <vt:lpstr>Bądź sobą!..</vt:lpstr>
      <vt:lpstr>Gdzie jest moje prawdziwe „ja”?</vt:lpstr>
      <vt:lpstr>2. Uwierz w siebie!</vt:lpstr>
      <vt:lpstr>„Życie jest takie, jakim czynią go nasze myśli.” Marek Aureliusz </vt:lpstr>
      <vt:lpstr>Pamiętasz?...</vt:lpstr>
      <vt:lpstr>Zauważ!…</vt:lpstr>
      <vt:lpstr>Niepowodzenia…zdarzają się wszystkim….</vt:lpstr>
      <vt:lpstr>Prezentacja programu PowerPoint</vt:lpstr>
      <vt:lpstr>Uwierz w siebie!…</vt:lpstr>
      <vt:lpstr>3. Zaufaj sobie!</vt:lpstr>
      <vt:lpstr>Co to znaczy: ufać SOBIE?</vt:lpstr>
      <vt:lpstr>Brak zaufania do siebie samego…</vt:lpstr>
      <vt:lpstr>Prezentacja programu PowerPoint</vt:lpstr>
      <vt:lpstr>Jak zmieniać myślenie o sobie?...</vt:lpstr>
      <vt:lpstr>Jak zmieniać myślenie o sobie?...</vt:lpstr>
      <vt:lpstr>Jak zmieniać myślenie o sobie?...</vt:lpstr>
      <vt:lpstr>Jak zmieniać negatywne myślenie o sobie?...</vt:lpstr>
      <vt:lpstr>3 kroki zmieniania negatywnego myślenia  o sobie…</vt:lpstr>
      <vt:lpstr>3 kroki zmieniania negatywnego myślenia                     o sobie…</vt:lpstr>
      <vt:lpstr>Prezentacja programu PowerPoint</vt:lpstr>
      <vt:lpstr>Zmienianie negatywnego myślenia o sobie…</vt:lpstr>
      <vt:lpstr>Zmienianie negatywnego myślenia o sobie…</vt:lpstr>
      <vt:lpstr>Prezentacja programu PowerPoint</vt:lpstr>
      <vt:lpstr>4. Polub siebie!</vt:lpstr>
      <vt:lpstr>Jak pokochać siebie?</vt:lpstr>
      <vt:lpstr>Zrób to!</vt:lpstr>
      <vt:lpstr>Zrób to! </vt:lpstr>
      <vt:lpstr>Zrób to!...</vt:lpstr>
      <vt:lpstr>5. Dbaj o siebie!</vt:lpstr>
      <vt:lpstr>Jak zadbać o siebie? </vt:lpstr>
      <vt:lpstr>Prezentacja programu PowerPoint</vt:lpstr>
      <vt:lpstr>Prezentacja programu PowerPoint</vt:lpstr>
      <vt:lpstr>Regularna aktywność fizyczna</vt:lpstr>
      <vt:lpstr>Prezentacja programu PowerPoint</vt:lpstr>
      <vt:lpstr>Dieta </vt:lpstr>
      <vt:lpstr>Najczęstsze błędy żywieniowe wśród nastolatków:</vt:lpstr>
      <vt:lpstr>Prezentacja programu PowerPoint</vt:lpstr>
      <vt:lpstr>Zamiast zakończenia…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AS. Skuzińska</dc:creator>
  <cp:lastModifiedBy>Agnieszka AŚ. Świdyńska</cp:lastModifiedBy>
  <cp:revision>77</cp:revision>
  <dcterms:created xsi:type="dcterms:W3CDTF">2022-05-23T10:22:49Z</dcterms:created>
  <dcterms:modified xsi:type="dcterms:W3CDTF">2022-09-26T10:27:48Z</dcterms:modified>
</cp:coreProperties>
</file>