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s/slide54.xml" ContentType="application/vnd.openxmlformats-officedocument.presentationml.slide+xml"/>
  <Override PartName="/ppt/slideLayouts/slideLayout6.xml" ContentType="application/vnd.openxmlformats-officedocument.presentationml.slideLayout+xml"/>
  <Override PartName="/ppt/theme/themeOverride5.xml" ContentType="application/vnd.openxmlformats-officedocument.themeOverride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charts/chart17.xml" ContentType="application/vnd.openxmlformats-officedocument.drawingml.chart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charts/chart13.xml" ContentType="application/vnd.openxmlformats-officedocument.drawingml.chart+xml"/>
  <Override PartName="/ppt/theme/themeOverride1.xml" ContentType="application/vnd.openxmlformats-officedocument.themeOverride+xml"/>
  <Override PartName="/ppt/charts/chart24.xml" ContentType="application/vnd.openxmlformats-officedocument.drawingml.char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charts/chart22.xml" ContentType="application/vnd.openxmlformats-officedocument.drawingml.chart+xml"/>
  <Override PartName="/ppt/charts/chart7.xml" ContentType="application/vnd.openxmlformats-officedocument.drawingml.chart+xml"/>
  <Override PartName="/ppt/charts/chart20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Layouts/slideLayout7.xml" ContentType="application/vnd.openxmlformats-officedocument.presentationml.slideLayout+xml"/>
  <Override PartName="/ppt/theme/themeOverride8.xml" ContentType="application/vnd.openxmlformats-officedocument.themeOverr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charts/chart18.xml" ContentType="application/vnd.openxmlformats-officedocument.drawingml.chart+xml"/>
  <Override PartName="/ppt/theme/themeOverride6.xml" ContentType="application/vnd.openxmlformats-officedocument.themeOverr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charts/chart16.xml" ContentType="application/vnd.openxmlformats-officedocument.drawingml.chart+xml"/>
  <Override PartName="/ppt/theme/themeOverride4.xml" ContentType="application/vnd.openxmlformats-officedocument.themeOverride+xml"/>
  <Override PartName="/ppt/charts/chart25.xml" ContentType="application/vnd.openxmlformats-officedocument.drawingml.char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ppt/charts/chart14.xml" ContentType="application/vnd.openxmlformats-officedocument.drawingml.chart+xml"/>
  <Override PartName="/ppt/theme/themeOverride2.xml" ContentType="application/vnd.openxmlformats-officedocument.themeOverride+xml"/>
  <Override PartName="/ppt/charts/chart23.xml" ContentType="application/vnd.openxmlformats-officedocument.drawingml.char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charts/chart8.xml" ContentType="application/vnd.openxmlformats-officedocument.drawingml.chart+xml"/>
  <Override PartName="/ppt/charts/chart12.xml" ContentType="application/vnd.openxmlformats-officedocument.drawingml.chart+xml"/>
  <Override PartName="/ppt/charts/chart21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10.xml" ContentType="application/vnd.openxmlformats-officedocument.drawingml.chart+xml"/>
  <Override PartName="/ppt/charts/chart4.xml" ContentType="application/vnd.openxmlformats-officedocument.drawingml.chart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charts/chart2.xml" ContentType="application/vnd.openxmlformats-officedocument.drawingml.chart+xml"/>
  <Override PartName="/ppt/theme/themeOverride9.xml" ContentType="application/vnd.openxmlformats-officedocument.themeOverr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Layouts/slideLayout8.xml" ContentType="application/vnd.openxmlformats-officedocument.presentationml.slideLayout+xml"/>
  <Override PartName="/ppt/theme/themeOverride7.xml" ContentType="application/vnd.openxmlformats-officedocument.themeOverride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charts/chart19.xml" ContentType="application/vnd.openxmlformats-officedocument.drawingml.char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slides/slide52.xml" ContentType="application/vnd.openxmlformats-officedocument.presentationml.slide+xml"/>
  <Override PartName="/ppt/theme/themeOverride3.xml" ContentType="application/vnd.openxmlformats-officedocument.themeOverride+xml"/>
  <Override PartName="/ppt/charts/chart26.xml" ContentType="application/vnd.openxmlformats-officedocument.drawingml.chart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charts/chart15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4" r:id="rId19"/>
    <p:sldId id="273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2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4.xlsx"/></Relationships>
</file>

<file path=ppt/charts/_rels/chart15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15.xlsx"/><Relationship Id="rId1" Type="http://schemas.openxmlformats.org/officeDocument/2006/relationships/themeOverride" Target="../theme/themeOverride1.xml"/></Relationships>
</file>

<file path=ppt/charts/_rels/chart16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16.xlsx"/><Relationship Id="rId1" Type="http://schemas.openxmlformats.org/officeDocument/2006/relationships/themeOverride" Target="../theme/themeOverride2.xml"/></Relationships>
</file>

<file path=ppt/charts/_rels/chart17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17.xlsx"/><Relationship Id="rId1" Type="http://schemas.openxmlformats.org/officeDocument/2006/relationships/themeOverride" Target="../theme/themeOverride3.xml"/></Relationships>
</file>

<file path=ppt/charts/_rels/chart18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18.xlsx"/><Relationship Id="rId1" Type="http://schemas.openxmlformats.org/officeDocument/2006/relationships/themeOverride" Target="../theme/themeOverride4.xml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9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2.xlsx"/></Relationships>
</file>

<file path=ppt/charts/_rels/chart20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20.xlsx"/><Relationship Id="rId1" Type="http://schemas.openxmlformats.org/officeDocument/2006/relationships/themeOverride" Target="../theme/themeOverride5.xml"/></Relationships>
</file>

<file path=ppt/charts/_rels/chart2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21.xlsx"/><Relationship Id="rId1" Type="http://schemas.openxmlformats.org/officeDocument/2006/relationships/themeOverride" Target="../theme/themeOverride6.xml"/></Relationships>
</file>

<file path=ppt/charts/_rels/chart22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22.xlsx"/><Relationship Id="rId1" Type="http://schemas.openxmlformats.org/officeDocument/2006/relationships/themeOverride" Target="../theme/themeOverride7.xml"/></Relationships>
</file>

<file path=ppt/charts/_rels/chart2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23.xlsx"/></Relationships>
</file>

<file path=ppt/charts/_rels/chart24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24.xlsx"/><Relationship Id="rId1" Type="http://schemas.openxmlformats.org/officeDocument/2006/relationships/themeOverride" Target="../theme/themeOverride8.xml"/></Relationships>
</file>

<file path=ppt/charts/_rels/chart25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25.xlsx"/><Relationship Id="rId1" Type="http://schemas.openxmlformats.org/officeDocument/2006/relationships/themeOverride" Target="../theme/themeOverride9.xml"/></Relationships>
</file>

<file path=ppt/charts/_rels/chart2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26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Kolumna1</c:v>
                </c:pt>
              </c:strCache>
            </c:strRef>
          </c:tx>
          <c:explosion val="25"/>
          <c:dLbls>
            <c:dLblPos val="outEnd"/>
            <c:showPercent val="1"/>
            <c:showLeaderLines val="1"/>
          </c:dLbls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ochrona zdrowia</c:v>
                </c:pt>
                <c:pt idx="4">
                  <c:v>handel</c:v>
                </c:pt>
                <c:pt idx="5">
                  <c:v>inni</c:v>
                </c:pt>
              </c:strCache>
            </c:strRef>
          </c:cat>
          <c:val>
            <c:numRef>
              <c:f>Arkusz1!$B$2:$B$7</c:f>
              <c:numCache>
                <c:formatCode>General</c:formatCode>
                <c:ptCount val="6"/>
                <c:pt idx="0">
                  <c:v>84</c:v>
                </c:pt>
                <c:pt idx="1">
                  <c:v>51</c:v>
                </c:pt>
                <c:pt idx="2">
                  <c:v>218</c:v>
                </c:pt>
                <c:pt idx="3">
                  <c:v>21</c:v>
                </c:pt>
                <c:pt idx="4">
                  <c:v>99</c:v>
                </c:pt>
                <c:pt idx="5">
                  <c:v>27</c:v>
                </c:pt>
              </c:numCache>
            </c:numRef>
          </c:val>
        </c:ser>
        <c:dLbls>
          <c:showVal val="1"/>
        </c:dLbls>
      </c:pie3D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Dobra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Arkusz1!$B$2:$B$7</c:f>
              <c:numCache>
                <c:formatCode>0.00%</c:formatCode>
                <c:ptCount val="6"/>
                <c:pt idx="0">
                  <c:v>0.48800000000000021</c:v>
                </c:pt>
                <c:pt idx="1">
                  <c:v>0.38500000000000018</c:v>
                </c:pt>
                <c:pt idx="2">
                  <c:v>0.50700000000000001</c:v>
                </c:pt>
                <c:pt idx="3">
                  <c:v>0.7080000000000003</c:v>
                </c:pt>
                <c:pt idx="4">
                  <c:v>0.48900000000000021</c:v>
                </c:pt>
                <c:pt idx="5">
                  <c:v>0.59299999999999997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Średnia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Arkusz1!$C$2:$C$7</c:f>
              <c:numCache>
                <c:formatCode>0.00%</c:formatCode>
                <c:ptCount val="6"/>
                <c:pt idx="0">
                  <c:v>0.39500000000000024</c:v>
                </c:pt>
                <c:pt idx="1">
                  <c:v>0.46500000000000002</c:v>
                </c:pt>
                <c:pt idx="2">
                  <c:v>0.41200000000000014</c:v>
                </c:pt>
                <c:pt idx="3">
                  <c:v>0.20800000000000007</c:v>
                </c:pt>
                <c:pt idx="4">
                  <c:v>0.41300000000000014</c:v>
                </c:pt>
                <c:pt idx="5">
                  <c:v>0.25900000000000001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Słaba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Arkusz1!$D$2:$D$7</c:f>
              <c:numCache>
                <c:formatCode>0.00%</c:formatCode>
                <c:ptCount val="6"/>
                <c:pt idx="0">
                  <c:v>0.11600000000000002</c:v>
                </c:pt>
                <c:pt idx="1">
                  <c:v>0.15600000000000008</c:v>
                </c:pt>
                <c:pt idx="2">
                  <c:v>8.2000000000000003E-2</c:v>
                </c:pt>
                <c:pt idx="3">
                  <c:v>8.3000000000000046E-2</c:v>
                </c:pt>
                <c:pt idx="4">
                  <c:v>9.3000000000000069E-2</c:v>
                </c:pt>
                <c:pt idx="5">
                  <c:v>0.14800000000000008</c:v>
                </c:pt>
              </c:numCache>
            </c:numRef>
          </c:val>
        </c:ser>
        <c:shape val="box"/>
        <c:axId val="128274432"/>
        <c:axId val="128275968"/>
        <c:axId val="0"/>
      </c:bar3DChart>
      <c:catAx>
        <c:axId val="128274432"/>
        <c:scaling>
          <c:orientation val="minMax"/>
        </c:scaling>
        <c:axPos val="b"/>
        <c:tickLblPos val="nextTo"/>
        <c:txPr>
          <a:bodyPr/>
          <a:lstStyle/>
          <a:p>
            <a:pPr>
              <a:defRPr sz="1400"/>
            </a:pPr>
            <a:endParaRPr lang="pl-PL"/>
          </a:p>
        </c:txPr>
        <c:crossAx val="128275968"/>
        <c:crosses val="autoZero"/>
        <c:auto val="1"/>
        <c:lblAlgn val="ctr"/>
        <c:lblOffset val="100"/>
      </c:catAx>
      <c:valAx>
        <c:axId val="128275968"/>
        <c:scaling>
          <c:orientation val="minMax"/>
        </c:scaling>
        <c:axPos val="l"/>
        <c:majorGridlines/>
        <c:numFmt formatCode="0.00%" sourceLinked="1"/>
        <c:tickLblPos val="nextTo"/>
        <c:crossAx val="128274432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Dobra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więcej</c:v>
                </c:pt>
                <c:pt idx="1">
                  <c:v>50-249</c:v>
                </c:pt>
                <c:pt idx="2">
                  <c:v>10-49</c:v>
                </c:pt>
                <c:pt idx="3">
                  <c:v>0-9</c:v>
                </c:pt>
              </c:strCache>
            </c:strRef>
          </c:cat>
          <c:val>
            <c:numRef>
              <c:f>Arkusz1!$B$2:$B$5</c:f>
              <c:numCache>
                <c:formatCode>0.00%</c:formatCode>
                <c:ptCount val="4"/>
                <c:pt idx="0">
                  <c:v>0.5</c:v>
                </c:pt>
                <c:pt idx="1">
                  <c:v>0.57500000000000029</c:v>
                </c:pt>
                <c:pt idx="2">
                  <c:v>0.58000000000000007</c:v>
                </c:pt>
                <c:pt idx="3">
                  <c:v>0.35400000000000015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Średnia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więcej</c:v>
                </c:pt>
                <c:pt idx="1">
                  <c:v>50-249</c:v>
                </c:pt>
                <c:pt idx="2">
                  <c:v>10-49</c:v>
                </c:pt>
                <c:pt idx="3">
                  <c:v>0-9</c:v>
                </c:pt>
              </c:strCache>
            </c:strRef>
          </c:cat>
          <c:val>
            <c:numRef>
              <c:f>Arkusz1!$C$2:$C$5</c:f>
              <c:numCache>
                <c:formatCode>0.00%</c:formatCode>
                <c:ptCount val="4"/>
                <c:pt idx="0">
                  <c:v>0.33300000000000024</c:v>
                </c:pt>
                <c:pt idx="1">
                  <c:v>0.34200000000000008</c:v>
                </c:pt>
                <c:pt idx="2">
                  <c:v>0.34300000000000008</c:v>
                </c:pt>
                <c:pt idx="3">
                  <c:v>0.50600000000000001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Słaba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więcej</c:v>
                </c:pt>
                <c:pt idx="1">
                  <c:v>50-249</c:v>
                </c:pt>
                <c:pt idx="2">
                  <c:v>10-49</c:v>
                </c:pt>
                <c:pt idx="3">
                  <c:v>0-9</c:v>
                </c:pt>
              </c:strCache>
            </c:strRef>
          </c:cat>
          <c:val>
            <c:numRef>
              <c:f>Arkusz1!$D$2:$D$5</c:f>
              <c:numCache>
                <c:formatCode>0.00%</c:formatCode>
                <c:ptCount val="4"/>
                <c:pt idx="0">
                  <c:v>0.16700000000000001</c:v>
                </c:pt>
                <c:pt idx="1">
                  <c:v>8.2000000000000003E-2</c:v>
                </c:pt>
                <c:pt idx="2">
                  <c:v>7.8000000000000014E-2</c:v>
                </c:pt>
                <c:pt idx="3">
                  <c:v>0.14000000000000001</c:v>
                </c:pt>
              </c:numCache>
            </c:numRef>
          </c:val>
        </c:ser>
        <c:shape val="box"/>
        <c:axId val="106064896"/>
        <c:axId val="106066688"/>
        <c:axId val="0"/>
      </c:bar3DChart>
      <c:catAx>
        <c:axId val="106064896"/>
        <c:scaling>
          <c:orientation val="minMax"/>
        </c:scaling>
        <c:axPos val="b"/>
        <c:tickLblPos val="nextTo"/>
        <c:crossAx val="106066688"/>
        <c:crosses val="autoZero"/>
        <c:auto val="1"/>
        <c:lblAlgn val="ctr"/>
        <c:lblOffset val="100"/>
      </c:catAx>
      <c:valAx>
        <c:axId val="106066688"/>
        <c:scaling>
          <c:orientation val="minMax"/>
        </c:scaling>
        <c:axPos val="l"/>
        <c:majorGridlines/>
        <c:numFmt formatCode="0.00%" sourceLinked="1"/>
        <c:tickLblPos val="nextTo"/>
        <c:crossAx val="106064896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Rozszerzanie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Arkusz1!$B$2:$B$7</c:f>
              <c:numCache>
                <c:formatCode>0.00%</c:formatCode>
                <c:ptCount val="6"/>
                <c:pt idx="0">
                  <c:v>0.54700000000000004</c:v>
                </c:pt>
                <c:pt idx="1">
                  <c:v>0.442</c:v>
                </c:pt>
                <c:pt idx="2">
                  <c:v>0.34700000000000014</c:v>
                </c:pt>
                <c:pt idx="3">
                  <c:v>0.29200000000000015</c:v>
                </c:pt>
                <c:pt idx="4">
                  <c:v>0.32600000000000018</c:v>
                </c:pt>
                <c:pt idx="5">
                  <c:v>0.29600000000000021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Utrzymanie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Arkusz1!$C$2:$C$7</c:f>
              <c:numCache>
                <c:formatCode>0.00%</c:formatCode>
                <c:ptCount val="6"/>
                <c:pt idx="0">
                  <c:v>0.41900000000000015</c:v>
                </c:pt>
                <c:pt idx="1">
                  <c:v>0.5</c:v>
                </c:pt>
                <c:pt idx="2">
                  <c:v>0.61200000000000032</c:v>
                </c:pt>
                <c:pt idx="3">
                  <c:v>0.7080000000000003</c:v>
                </c:pt>
                <c:pt idx="4">
                  <c:v>0.64100000000000035</c:v>
                </c:pt>
                <c:pt idx="5">
                  <c:v>0.70400000000000029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Ograniczanie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Arkusz1!$D$2:$D$7</c:f>
              <c:numCache>
                <c:formatCode>0.00%</c:formatCode>
                <c:ptCount val="6"/>
                <c:pt idx="0">
                  <c:v>3.500000000000001E-2</c:v>
                </c:pt>
                <c:pt idx="1">
                  <c:v>5.8000000000000003E-2</c:v>
                </c:pt>
                <c:pt idx="2">
                  <c:v>3.6999999999999998E-2</c:v>
                </c:pt>
                <c:pt idx="3">
                  <c:v>0</c:v>
                </c:pt>
                <c:pt idx="4">
                  <c:v>3.3000000000000002E-2</c:v>
                </c:pt>
                <c:pt idx="5">
                  <c:v>0</c:v>
                </c:pt>
              </c:numCache>
            </c:numRef>
          </c:val>
        </c:ser>
        <c:shape val="box"/>
        <c:axId val="128035456"/>
        <c:axId val="128045440"/>
        <c:axId val="0"/>
      </c:bar3DChart>
      <c:catAx>
        <c:axId val="128035456"/>
        <c:scaling>
          <c:orientation val="minMax"/>
        </c:scaling>
        <c:axPos val="b"/>
        <c:tickLblPos val="nextTo"/>
        <c:crossAx val="128045440"/>
        <c:crosses val="autoZero"/>
        <c:auto val="1"/>
        <c:lblAlgn val="ctr"/>
        <c:lblOffset val="100"/>
      </c:catAx>
      <c:valAx>
        <c:axId val="128045440"/>
        <c:scaling>
          <c:orientation val="minMax"/>
        </c:scaling>
        <c:axPos val="l"/>
        <c:majorGridlines/>
        <c:numFmt formatCode="0.00%" sourceLinked="1"/>
        <c:tickLblPos val="nextTo"/>
        <c:crossAx val="128035456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Rozszerzanie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więcej</c:v>
                </c:pt>
                <c:pt idx="1">
                  <c:v>50-249</c:v>
                </c:pt>
                <c:pt idx="2">
                  <c:v>10-49</c:v>
                </c:pt>
                <c:pt idx="3">
                  <c:v>0-9</c:v>
                </c:pt>
              </c:strCache>
            </c:strRef>
          </c:cat>
          <c:val>
            <c:numRef>
              <c:f>Arkusz1!$B$2:$B$5</c:f>
              <c:numCache>
                <c:formatCode>0.00%</c:formatCode>
                <c:ptCount val="4"/>
                <c:pt idx="0">
                  <c:v>0.44400000000000001</c:v>
                </c:pt>
                <c:pt idx="1">
                  <c:v>0.43800000000000017</c:v>
                </c:pt>
                <c:pt idx="2">
                  <c:v>0.40400000000000008</c:v>
                </c:pt>
                <c:pt idx="3">
                  <c:v>0.31700000000000017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Utrzymanie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więcej</c:v>
                </c:pt>
                <c:pt idx="1">
                  <c:v>50-249</c:v>
                </c:pt>
                <c:pt idx="2">
                  <c:v>10-49</c:v>
                </c:pt>
                <c:pt idx="3">
                  <c:v>0-9</c:v>
                </c:pt>
              </c:strCache>
            </c:strRef>
          </c:cat>
          <c:val>
            <c:numRef>
              <c:f>Arkusz1!$C$2:$C$5</c:f>
              <c:numCache>
                <c:formatCode>0.00%</c:formatCode>
                <c:ptCount val="4"/>
                <c:pt idx="0">
                  <c:v>0.5</c:v>
                </c:pt>
                <c:pt idx="1">
                  <c:v>0.53400000000000003</c:v>
                </c:pt>
                <c:pt idx="2">
                  <c:v>0.56299999999999994</c:v>
                </c:pt>
                <c:pt idx="3">
                  <c:v>0.64000000000000035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Ograniczanie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więcej</c:v>
                </c:pt>
                <c:pt idx="1">
                  <c:v>50-249</c:v>
                </c:pt>
                <c:pt idx="2">
                  <c:v>10-49</c:v>
                </c:pt>
                <c:pt idx="3">
                  <c:v>0-9</c:v>
                </c:pt>
              </c:strCache>
            </c:strRef>
          </c:cat>
          <c:val>
            <c:numRef>
              <c:f>Arkusz1!$D$2:$D$5</c:f>
              <c:numCache>
                <c:formatCode>0.00%</c:formatCode>
                <c:ptCount val="4"/>
                <c:pt idx="0">
                  <c:v>5.6000000000000001E-2</c:v>
                </c:pt>
                <c:pt idx="1">
                  <c:v>2.7000000000000014E-2</c:v>
                </c:pt>
                <c:pt idx="2">
                  <c:v>2.9000000000000001E-2</c:v>
                </c:pt>
                <c:pt idx="3">
                  <c:v>4.3000000000000003E-2</c:v>
                </c:pt>
              </c:numCache>
            </c:numRef>
          </c:val>
        </c:ser>
        <c:shape val="box"/>
        <c:axId val="126715776"/>
        <c:axId val="126717312"/>
        <c:axId val="0"/>
      </c:bar3DChart>
      <c:catAx>
        <c:axId val="126715776"/>
        <c:scaling>
          <c:orientation val="minMax"/>
        </c:scaling>
        <c:axPos val="b"/>
        <c:tickLblPos val="nextTo"/>
        <c:crossAx val="126717312"/>
        <c:crosses val="autoZero"/>
        <c:auto val="1"/>
        <c:lblAlgn val="ctr"/>
        <c:lblOffset val="100"/>
      </c:catAx>
      <c:valAx>
        <c:axId val="126717312"/>
        <c:scaling>
          <c:orientation val="minMax"/>
        </c:scaling>
        <c:axPos val="l"/>
        <c:majorGridlines/>
        <c:numFmt formatCode="0.00%" sourceLinked="1"/>
        <c:tickLblPos val="nextTo"/>
        <c:crossAx val="126715776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0-9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Arkusz1!$B$2:$B$8</c:f>
              <c:numCache>
                <c:formatCode>General</c:formatCode>
                <c:ptCount val="7"/>
                <c:pt idx="0">
                  <c:v>6.2</c:v>
                </c:pt>
                <c:pt idx="1">
                  <c:v>1.3</c:v>
                </c:pt>
                <c:pt idx="2">
                  <c:v>4.3</c:v>
                </c:pt>
                <c:pt idx="3">
                  <c:v>6.8</c:v>
                </c:pt>
                <c:pt idx="4">
                  <c:v>9.9</c:v>
                </c:pt>
                <c:pt idx="5">
                  <c:v>15.4</c:v>
                </c:pt>
                <c:pt idx="6">
                  <c:v>56.1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10-49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Arkusz1!$C$2:$C$8</c:f>
              <c:numCache>
                <c:formatCode>General</c:formatCode>
                <c:ptCount val="7"/>
                <c:pt idx="0">
                  <c:v>7</c:v>
                </c:pt>
                <c:pt idx="1">
                  <c:v>1.6</c:v>
                </c:pt>
                <c:pt idx="2">
                  <c:v>4.9000000000000004</c:v>
                </c:pt>
                <c:pt idx="3">
                  <c:v>9.4</c:v>
                </c:pt>
                <c:pt idx="4">
                  <c:v>16.399999999999999</c:v>
                </c:pt>
                <c:pt idx="5">
                  <c:v>29.9</c:v>
                </c:pt>
                <c:pt idx="6">
                  <c:v>30.7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50-249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Arkusz1!$D$2:$D$8</c:f>
              <c:numCache>
                <c:formatCode>General</c:formatCode>
                <c:ptCount val="7"/>
                <c:pt idx="0">
                  <c:v>1.4</c:v>
                </c:pt>
                <c:pt idx="1">
                  <c:v>5.5</c:v>
                </c:pt>
                <c:pt idx="2">
                  <c:v>4.0999999999999996</c:v>
                </c:pt>
                <c:pt idx="3">
                  <c:v>8.2000000000000011</c:v>
                </c:pt>
                <c:pt idx="4">
                  <c:v>34.200000000000003</c:v>
                </c:pt>
                <c:pt idx="5">
                  <c:v>37</c:v>
                </c:pt>
                <c:pt idx="6">
                  <c:v>9.6</c:v>
                </c:pt>
              </c:numCache>
            </c:numRef>
          </c:val>
        </c:ser>
        <c:ser>
          <c:idx val="3"/>
          <c:order val="3"/>
          <c:tx>
            <c:strRef>
              <c:f>Arkusz1!$E$1</c:f>
              <c:strCache>
                <c:ptCount val="1"/>
                <c:pt idx="0">
                  <c:v>250 i więcej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Arkusz1!$E$2:$E$8</c:f>
              <c:numCache>
                <c:formatCode>General</c:formatCode>
                <c:ptCount val="7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11.1</c:v>
                </c:pt>
                <c:pt idx="4">
                  <c:v>22.2</c:v>
                </c:pt>
                <c:pt idx="5">
                  <c:v>61.1</c:v>
                </c:pt>
                <c:pt idx="6">
                  <c:v>5.6</c:v>
                </c:pt>
              </c:numCache>
            </c:numRef>
          </c:val>
        </c:ser>
        <c:shape val="box"/>
        <c:axId val="109448576"/>
        <c:axId val="119936896"/>
        <c:axId val="0"/>
      </c:bar3DChart>
      <c:catAx>
        <c:axId val="109448576"/>
        <c:scaling>
          <c:orientation val="minMax"/>
        </c:scaling>
        <c:axPos val="b"/>
        <c:title>
          <c:tx>
            <c:rich>
              <a:bodyPr/>
              <a:lstStyle/>
              <a:p>
                <a:pPr>
                  <a:defRPr sz="1600" b="1"/>
                </a:pPr>
                <a:r>
                  <a:rPr lang="pl-PL" sz="1600" b="1" dirty="0" smtClean="0"/>
                  <a:t>odsetek umów na czas nieokreślony w systemie zatrudnienia</a:t>
                </a:r>
                <a:endParaRPr lang="pl-PL" sz="1600" b="1" dirty="0"/>
              </a:p>
            </c:rich>
          </c:tx>
          <c:layout/>
        </c:title>
        <c:tickLblPos val="nextTo"/>
        <c:crossAx val="119936896"/>
        <c:crosses val="autoZero"/>
        <c:auto val="1"/>
        <c:lblAlgn val="ctr"/>
        <c:lblOffset val="100"/>
      </c:catAx>
      <c:valAx>
        <c:axId val="119936896"/>
        <c:scaling>
          <c:orientation val="minMax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pl-PL" dirty="0" smtClean="0"/>
                  <a:t>Odsetek badanych firm</a:t>
                </a:r>
                <a:endParaRPr lang="pl-PL" dirty="0"/>
              </a:p>
            </c:rich>
          </c:tx>
          <c:layout/>
        </c:title>
        <c:numFmt formatCode="General" sourceLinked="1"/>
        <c:tickLblPos val="nextTo"/>
        <c:crossAx val="109448576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Przemysł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Arkusz1!$B$2:$B$8</c:f>
              <c:numCache>
                <c:formatCode>General</c:formatCode>
                <c:ptCount val="7"/>
                <c:pt idx="0">
                  <c:v>3.6</c:v>
                </c:pt>
                <c:pt idx="1">
                  <c:v>1.2</c:v>
                </c:pt>
                <c:pt idx="2">
                  <c:v>2.4</c:v>
                </c:pt>
                <c:pt idx="3">
                  <c:v>7.1</c:v>
                </c:pt>
                <c:pt idx="4">
                  <c:v>27.4</c:v>
                </c:pt>
                <c:pt idx="5">
                  <c:v>28.6</c:v>
                </c:pt>
                <c:pt idx="6">
                  <c:v>29.8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Budownictwo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Arkusz1!$C$2:$C$8</c:f>
              <c:numCache>
                <c:formatCode>General</c:formatCode>
                <c:ptCount val="7"/>
                <c:pt idx="0">
                  <c:v>4.0999999999999996</c:v>
                </c:pt>
                <c:pt idx="1">
                  <c:v>6.1</c:v>
                </c:pt>
                <c:pt idx="2">
                  <c:v>10.200000000000001</c:v>
                </c:pt>
                <c:pt idx="3">
                  <c:v>14.3</c:v>
                </c:pt>
                <c:pt idx="4">
                  <c:v>20.399999999999999</c:v>
                </c:pt>
                <c:pt idx="5">
                  <c:v>16.3</c:v>
                </c:pt>
                <c:pt idx="6">
                  <c:v>28.6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Usługi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Arkusz1!$D$2:$D$8</c:f>
              <c:numCache>
                <c:formatCode>General</c:formatCode>
                <c:ptCount val="7"/>
                <c:pt idx="0">
                  <c:v>6.5</c:v>
                </c:pt>
                <c:pt idx="1">
                  <c:v>1.8</c:v>
                </c:pt>
                <c:pt idx="2">
                  <c:v>2.8</c:v>
                </c:pt>
                <c:pt idx="3">
                  <c:v>9.7000000000000011</c:v>
                </c:pt>
                <c:pt idx="4">
                  <c:v>12.4</c:v>
                </c:pt>
                <c:pt idx="5">
                  <c:v>24.4</c:v>
                </c:pt>
                <c:pt idx="6">
                  <c:v>42.2</c:v>
                </c:pt>
              </c:numCache>
            </c:numRef>
          </c:val>
        </c:ser>
        <c:ser>
          <c:idx val="3"/>
          <c:order val="3"/>
          <c:tx>
            <c:strRef>
              <c:f>Arkusz1!$E$1</c:f>
              <c:strCache>
                <c:ptCount val="1"/>
                <c:pt idx="0">
                  <c:v>Handel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Arkusz1!$E$2:$E$8</c:f>
              <c:numCache>
                <c:formatCode>General</c:formatCode>
                <c:ptCount val="7"/>
                <c:pt idx="0">
                  <c:v>7.1</c:v>
                </c:pt>
                <c:pt idx="1">
                  <c:v>1</c:v>
                </c:pt>
                <c:pt idx="2">
                  <c:v>6.1</c:v>
                </c:pt>
                <c:pt idx="3">
                  <c:v>5.0999999999999996</c:v>
                </c:pt>
                <c:pt idx="4">
                  <c:v>19.2</c:v>
                </c:pt>
                <c:pt idx="5">
                  <c:v>33.300000000000004</c:v>
                </c:pt>
                <c:pt idx="6">
                  <c:v>28.3</c:v>
                </c:pt>
              </c:numCache>
            </c:numRef>
          </c:val>
        </c:ser>
        <c:ser>
          <c:idx val="4"/>
          <c:order val="4"/>
          <c:tx>
            <c:strRef>
              <c:f>Arkusz1!$F$1</c:f>
              <c:strCache>
                <c:ptCount val="1"/>
                <c:pt idx="0">
                  <c:v>Zdrowie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Arkusz1!$F$2:$F$8</c:f>
              <c:numCache>
                <c:formatCode>General</c:formatCode>
                <c:ptCount val="7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14.3</c:v>
                </c:pt>
                <c:pt idx="4">
                  <c:v>9.5</c:v>
                </c:pt>
                <c:pt idx="5">
                  <c:v>28.6</c:v>
                </c:pt>
                <c:pt idx="6">
                  <c:v>47.6</c:v>
                </c:pt>
              </c:numCache>
            </c:numRef>
          </c:val>
        </c:ser>
        <c:ser>
          <c:idx val="5"/>
          <c:order val="5"/>
          <c:tx>
            <c:strRef>
              <c:f>Arkusz1!$G$1</c:f>
              <c:strCache>
                <c:ptCount val="1"/>
                <c:pt idx="0">
                  <c:v>Inne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Arkusz1!$G$2:$G$8</c:f>
              <c:numCache>
                <c:formatCode>General</c:formatCode>
                <c:ptCount val="7"/>
                <c:pt idx="0">
                  <c:v>7.4</c:v>
                </c:pt>
                <c:pt idx="1">
                  <c:v>3.7</c:v>
                </c:pt>
                <c:pt idx="2">
                  <c:v>11.1</c:v>
                </c:pt>
                <c:pt idx="3">
                  <c:v>0</c:v>
                </c:pt>
                <c:pt idx="4">
                  <c:v>14.8</c:v>
                </c:pt>
                <c:pt idx="5">
                  <c:v>44.4</c:v>
                </c:pt>
                <c:pt idx="6">
                  <c:v>18.5</c:v>
                </c:pt>
              </c:numCache>
            </c:numRef>
          </c:val>
        </c:ser>
        <c:shape val="box"/>
        <c:axId val="128112896"/>
        <c:axId val="128127360"/>
        <c:axId val="0"/>
      </c:bar3DChart>
      <c:catAx>
        <c:axId val="128112896"/>
        <c:scaling>
          <c:orientation val="minMax"/>
        </c:scaling>
        <c:axPos val="b"/>
        <c:title>
          <c:tx>
            <c:rich>
              <a:bodyPr/>
              <a:lstStyle/>
              <a:p>
                <a:pPr>
                  <a:defRPr sz="1600" b="1"/>
                </a:pPr>
                <a:r>
                  <a:rPr lang="pl-PL" sz="1600" b="1" dirty="0" smtClean="0"/>
                  <a:t>odsetek umów na czas określony w systemie zatrudnienia</a:t>
                </a:r>
                <a:endParaRPr lang="pl-PL" sz="1600" b="1" dirty="0"/>
              </a:p>
            </c:rich>
          </c:tx>
          <c:layout/>
        </c:title>
        <c:tickLblPos val="nextTo"/>
        <c:crossAx val="128127360"/>
        <c:crosses val="autoZero"/>
        <c:auto val="1"/>
        <c:lblAlgn val="ctr"/>
        <c:lblOffset val="100"/>
      </c:catAx>
      <c:valAx>
        <c:axId val="128127360"/>
        <c:scaling>
          <c:orientation val="minMax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pl-PL" dirty="0" smtClean="0"/>
                  <a:t>Odsetek badanych firm</a:t>
                </a:r>
                <a:endParaRPr lang="pl-PL" dirty="0"/>
              </a:p>
            </c:rich>
          </c:tx>
          <c:layout/>
        </c:title>
        <c:numFmt formatCode="General" sourceLinked="1"/>
        <c:tickLblPos val="nextTo"/>
        <c:crossAx val="128112896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0-9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Arkusz1!$B$2:$B$8</c:f>
              <c:numCache>
                <c:formatCode>General</c:formatCode>
                <c:ptCount val="7"/>
                <c:pt idx="0">
                  <c:v>14</c:v>
                </c:pt>
                <c:pt idx="1">
                  <c:v>1.2</c:v>
                </c:pt>
                <c:pt idx="2">
                  <c:v>3</c:v>
                </c:pt>
                <c:pt idx="3">
                  <c:v>1.2</c:v>
                </c:pt>
                <c:pt idx="4">
                  <c:v>4.3</c:v>
                </c:pt>
                <c:pt idx="5">
                  <c:v>2.4</c:v>
                </c:pt>
                <c:pt idx="6">
                  <c:v>73.8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10-49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Arkusz1!$C$2:$C$8</c:f>
              <c:numCache>
                <c:formatCode>General</c:formatCode>
                <c:ptCount val="7"/>
                <c:pt idx="0">
                  <c:v>11.1</c:v>
                </c:pt>
                <c:pt idx="1">
                  <c:v>4.5</c:v>
                </c:pt>
                <c:pt idx="2">
                  <c:v>5.7</c:v>
                </c:pt>
                <c:pt idx="3">
                  <c:v>5.7</c:v>
                </c:pt>
                <c:pt idx="4">
                  <c:v>5.7</c:v>
                </c:pt>
                <c:pt idx="5">
                  <c:v>5.3</c:v>
                </c:pt>
                <c:pt idx="6">
                  <c:v>61.9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50-249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Arkusz1!$D$2:$D$8</c:f>
              <c:numCache>
                <c:formatCode>General</c:formatCode>
                <c:ptCount val="7"/>
                <c:pt idx="0">
                  <c:v>6.8</c:v>
                </c:pt>
                <c:pt idx="1">
                  <c:v>6.8</c:v>
                </c:pt>
                <c:pt idx="2">
                  <c:v>15.1</c:v>
                </c:pt>
                <c:pt idx="3">
                  <c:v>11</c:v>
                </c:pt>
                <c:pt idx="4">
                  <c:v>12.3</c:v>
                </c:pt>
                <c:pt idx="5">
                  <c:v>6.8</c:v>
                </c:pt>
                <c:pt idx="6">
                  <c:v>41.1</c:v>
                </c:pt>
              </c:numCache>
            </c:numRef>
          </c:val>
        </c:ser>
        <c:ser>
          <c:idx val="3"/>
          <c:order val="3"/>
          <c:tx>
            <c:strRef>
              <c:f>Arkusz1!$E$1</c:f>
              <c:strCache>
                <c:ptCount val="1"/>
                <c:pt idx="0">
                  <c:v>250 i więcej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Arkusz1!$E$2:$E$8</c:f>
              <c:numCache>
                <c:formatCode>General</c:formatCode>
                <c:ptCount val="7"/>
                <c:pt idx="0">
                  <c:v>5.6</c:v>
                </c:pt>
                <c:pt idx="1">
                  <c:v>5.6</c:v>
                </c:pt>
                <c:pt idx="2">
                  <c:v>38.9</c:v>
                </c:pt>
                <c:pt idx="3">
                  <c:v>22.2</c:v>
                </c:pt>
                <c:pt idx="4">
                  <c:v>16.7</c:v>
                </c:pt>
                <c:pt idx="5">
                  <c:v>5.6</c:v>
                </c:pt>
                <c:pt idx="6">
                  <c:v>5.6</c:v>
                </c:pt>
              </c:numCache>
            </c:numRef>
          </c:val>
        </c:ser>
        <c:shape val="box"/>
        <c:axId val="97480064"/>
        <c:axId val="97486720"/>
        <c:axId val="0"/>
      </c:bar3DChart>
      <c:catAx>
        <c:axId val="97480064"/>
        <c:scaling>
          <c:orientation val="minMax"/>
        </c:scaling>
        <c:axPos val="b"/>
        <c:title>
          <c:tx>
            <c:rich>
              <a:bodyPr/>
              <a:lstStyle/>
              <a:p>
                <a:pPr>
                  <a:defRPr sz="1600" b="1"/>
                </a:pPr>
                <a:r>
                  <a:rPr lang="pl-PL" sz="1600" b="1" dirty="0" smtClean="0"/>
                  <a:t>odsetek umów o pracę jednozmianową w systemie zatrudnienia</a:t>
                </a:r>
                <a:endParaRPr lang="pl-PL" sz="1600" b="1" dirty="0"/>
              </a:p>
            </c:rich>
          </c:tx>
          <c:layout/>
        </c:title>
        <c:tickLblPos val="nextTo"/>
        <c:crossAx val="97486720"/>
        <c:crosses val="autoZero"/>
        <c:auto val="1"/>
        <c:lblAlgn val="ctr"/>
        <c:lblOffset val="100"/>
      </c:catAx>
      <c:valAx>
        <c:axId val="97486720"/>
        <c:scaling>
          <c:orientation val="minMax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pl-PL" dirty="0" smtClean="0"/>
                  <a:t>Odsetek badanych firm</a:t>
                </a:r>
                <a:endParaRPr lang="pl-PL" dirty="0"/>
              </a:p>
            </c:rich>
          </c:tx>
          <c:layout/>
        </c:title>
        <c:numFmt formatCode="General" sourceLinked="1"/>
        <c:tickLblPos val="nextTo"/>
        <c:crossAx val="97480064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Przemysł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Arkusz1!$B$2:$B$8</c:f>
              <c:numCache>
                <c:formatCode>General</c:formatCode>
                <c:ptCount val="7"/>
                <c:pt idx="0">
                  <c:v>13.1</c:v>
                </c:pt>
                <c:pt idx="1">
                  <c:v>6</c:v>
                </c:pt>
                <c:pt idx="2">
                  <c:v>11.9</c:v>
                </c:pt>
                <c:pt idx="3">
                  <c:v>8.3000000000000007</c:v>
                </c:pt>
                <c:pt idx="4">
                  <c:v>11.9</c:v>
                </c:pt>
                <c:pt idx="5">
                  <c:v>1.2</c:v>
                </c:pt>
                <c:pt idx="6">
                  <c:v>47.6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Budownictwo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Arkusz1!$C$2:$C$8</c:f>
              <c:numCache>
                <c:formatCode>General</c:formatCode>
                <c:ptCount val="7"/>
                <c:pt idx="0">
                  <c:v>9.8000000000000007</c:v>
                </c:pt>
                <c:pt idx="1">
                  <c:v>3.9</c:v>
                </c:pt>
                <c:pt idx="2">
                  <c:v>3.9</c:v>
                </c:pt>
                <c:pt idx="3">
                  <c:v>7.8</c:v>
                </c:pt>
                <c:pt idx="4">
                  <c:v>3.9</c:v>
                </c:pt>
                <c:pt idx="5">
                  <c:v>2</c:v>
                </c:pt>
                <c:pt idx="6">
                  <c:v>68.599999999999994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Usługi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Arkusz1!$D$2:$D$8</c:f>
              <c:numCache>
                <c:formatCode>General</c:formatCode>
                <c:ptCount val="7"/>
                <c:pt idx="0">
                  <c:v>10.6</c:v>
                </c:pt>
                <c:pt idx="1">
                  <c:v>3.2</c:v>
                </c:pt>
                <c:pt idx="2">
                  <c:v>5</c:v>
                </c:pt>
                <c:pt idx="3">
                  <c:v>5</c:v>
                </c:pt>
                <c:pt idx="4">
                  <c:v>6.9</c:v>
                </c:pt>
                <c:pt idx="5">
                  <c:v>4.5999999999999996</c:v>
                </c:pt>
                <c:pt idx="6">
                  <c:v>64.7</c:v>
                </c:pt>
              </c:numCache>
            </c:numRef>
          </c:val>
        </c:ser>
        <c:ser>
          <c:idx val="3"/>
          <c:order val="3"/>
          <c:tx>
            <c:strRef>
              <c:f>Arkusz1!$E$1</c:f>
              <c:strCache>
                <c:ptCount val="1"/>
                <c:pt idx="0">
                  <c:v>Handel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Arkusz1!$E$2:$E$8</c:f>
              <c:numCache>
                <c:formatCode>General</c:formatCode>
                <c:ptCount val="7"/>
                <c:pt idx="0">
                  <c:v>10.200000000000001</c:v>
                </c:pt>
                <c:pt idx="1">
                  <c:v>3.1</c:v>
                </c:pt>
                <c:pt idx="2">
                  <c:v>7.1</c:v>
                </c:pt>
                <c:pt idx="3">
                  <c:v>5.0999999999999996</c:v>
                </c:pt>
                <c:pt idx="4">
                  <c:v>3.1</c:v>
                </c:pt>
                <c:pt idx="5">
                  <c:v>5.0999999999999996</c:v>
                </c:pt>
                <c:pt idx="6">
                  <c:v>66.3</c:v>
                </c:pt>
              </c:numCache>
            </c:numRef>
          </c:val>
        </c:ser>
        <c:ser>
          <c:idx val="4"/>
          <c:order val="4"/>
          <c:tx>
            <c:strRef>
              <c:f>Arkusz1!$F$1</c:f>
              <c:strCache>
                <c:ptCount val="1"/>
                <c:pt idx="0">
                  <c:v>Zdrowie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Arkusz1!$F$2:$F$8</c:f>
              <c:numCache>
                <c:formatCode>General</c:formatCode>
                <c:ptCount val="7"/>
                <c:pt idx="0">
                  <c:v>28.6</c:v>
                </c:pt>
                <c:pt idx="1">
                  <c:v>9.5</c:v>
                </c:pt>
                <c:pt idx="2">
                  <c:v>33.300000000000004</c:v>
                </c:pt>
                <c:pt idx="3">
                  <c:v>4.8</c:v>
                </c:pt>
                <c:pt idx="4">
                  <c:v>9.5</c:v>
                </c:pt>
                <c:pt idx="5">
                  <c:v>0</c:v>
                </c:pt>
                <c:pt idx="6">
                  <c:v>14.3</c:v>
                </c:pt>
              </c:numCache>
            </c:numRef>
          </c:val>
        </c:ser>
        <c:ser>
          <c:idx val="5"/>
          <c:order val="5"/>
          <c:tx>
            <c:strRef>
              <c:f>Arkusz1!$G$1</c:f>
              <c:strCache>
                <c:ptCount val="1"/>
                <c:pt idx="0">
                  <c:v>Inne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Arkusz1!$G$2:$G$8</c:f>
              <c:numCache>
                <c:formatCode>General</c:formatCode>
                <c:ptCount val="7"/>
                <c:pt idx="0">
                  <c:v>3.7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3.7</c:v>
                </c:pt>
                <c:pt idx="5">
                  <c:v>22.2</c:v>
                </c:pt>
                <c:pt idx="6">
                  <c:v>70.400000000000006</c:v>
                </c:pt>
              </c:numCache>
            </c:numRef>
          </c:val>
        </c:ser>
        <c:shape val="box"/>
        <c:axId val="119906688"/>
        <c:axId val="119908608"/>
        <c:axId val="0"/>
      </c:bar3DChart>
      <c:catAx>
        <c:axId val="119906688"/>
        <c:scaling>
          <c:orientation val="minMax"/>
        </c:scaling>
        <c:axPos val="b"/>
        <c:title>
          <c:tx>
            <c:rich>
              <a:bodyPr/>
              <a:lstStyle/>
              <a:p>
                <a:pPr>
                  <a:defRPr sz="1600" b="1"/>
                </a:pPr>
                <a:r>
                  <a:rPr lang="pl-PL" sz="1600" b="1" dirty="0" smtClean="0"/>
                  <a:t>odsetek umów o pracę </a:t>
                </a:r>
                <a:r>
                  <a:rPr lang="pl-PL" sz="1600" b="1" dirty="0" smtClean="0"/>
                  <a:t>jednozmianową </a:t>
                </a:r>
                <a:r>
                  <a:rPr lang="pl-PL" sz="1600" b="1" dirty="0" smtClean="0"/>
                  <a:t>w systemie zatrudnienia</a:t>
                </a:r>
                <a:endParaRPr lang="pl-PL" sz="1600" b="1" dirty="0"/>
              </a:p>
            </c:rich>
          </c:tx>
          <c:layout/>
        </c:title>
        <c:tickLblPos val="nextTo"/>
        <c:crossAx val="119908608"/>
        <c:crosses val="autoZero"/>
        <c:auto val="1"/>
        <c:lblAlgn val="ctr"/>
        <c:lblOffset val="100"/>
      </c:catAx>
      <c:valAx>
        <c:axId val="119908608"/>
        <c:scaling>
          <c:orientation val="minMax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pl-PL" dirty="0" smtClean="0"/>
                  <a:t>Odsetek badanych firm</a:t>
                </a:r>
                <a:endParaRPr lang="pl-PL" dirty="0"/>
              </a:p>
            </c:rich>
          </c:tx>
          <c:layout/>
        </c:title>
        <c:numFmt formatCode="General" sourceLinked="1"/>
        <c:tickLblPos val="nextTo"/>
        <c:crossAx val="119906688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Przemysł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Arkusz1!$B$2:$B$8</c:f>
              <c:numCache>
                <c:formatCode>General</c:formatCode>
                <c:ptCount val="7"/>
                <c:pt idx="0">
                  <c:v>16.899999999999999</c:v>
                </c:pt>
                <c:pt idx="1">
                  <c:v>39.800000000000004</c:v>
                </c:pt>
                <c:pt idx="2">
                  <c:v>32.5</c:v>
                </c:pt>
                <c:pt idx="3">
                  <c:v>10.8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Budownictwo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Arkusz1!$C$2:$C$8</c:f>
              <c:numCache>
                <c:formatCode>General</c:formatCode>
                <c:ptCount val="7"/>
                <c:pt idx="0">
                  <c:v>28.9</c:v>
                </c:pt>
                <c:pt idx="1">
                  <c:v>37.800000000000004</c:v>
                </c:pt>
                <c:pt idx="2">
                  <c:v>20</c:v>
                </c:pt>
                <c:pt idx="3">
                  <c:v>8.9</c:v>
                </c:pt>
                <c:pt idx="4">
                  <c:v>4.4000000000000004</c:v>
                </c:pt>
                <c:pt idx="5">
                  <c:v>0</c:v>
                </c:pt>
                <c:pt idx="6">
                  <c:v>0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Usługi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Arkusz1!$D$2:$D$8</c:f>
              <c:numCache>
                <c:formatCode>General</c:formatCode>
                <c:ptCount val="7"/>
                <c:pt idx="0">
                  <c:v>34.1</c:v>
                </c:pt>
                <c:pt idx="1">
                  <c:v>25.5</c:v>
                </c:pt>
                <c:pt idx="2">
                  <c:v>17.3</c:v>
                </c:pt>
                <c:pt idx="3">
                  <c:v>8.2000000000000011</c:v>
                </c:pt>
                <c:pt idx="4">
                  <c:v>5.3</c:v>
                </c:pt>
                <c:pt idx="5">
                  <c:v>4.8</c:v>
                </c:pt>
                <c:pt idx="6">
                  <c:v>4.8</c:v>
                </c:pt>
              </c:numCache>
            </c:numRef>
          </c:val>
        </c:ser>
        <c:ser>
          <c:idx val="3"/>
          <c:order val="3"/>
          <c:tx>
            <c:strRef>
              <c:f>Arkusz1!$E$1</c:f>
              <c:strCache>
                <c:ptCount val="1"/>
                <c:pt idx="0">
                  <c:v>Handel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Arkusz1!$E$2:$E$8</c:f>
              <c:numCache>
                <c:formatCode>General</c:formatCode>
                <c:ptCount val="7"/>
                <c:pt idx="0">
                  <c:v>20.2</c:v>
                </c:pt>
                <c:pt idx="1">
                  <c:v>29.8</c:v>
                </c:pt>
                <c:pt idx="2">
                  <c:v>35.1</c:v>
                </c:pt>
                <c:pt idx="3">
                  <c:v>9.6</c:v>
                </c:pt>
                <c:pt idx="4">
                  <c:v>3.2</c:v>
                </c:pt>
                <c:pt idx="5">
                  <c:v>2.1</c:v>
                </c:pt>
                <c:pt idx="6">
                  <c:v>0</c:v>
                </c:pt>
              </c:numCache>
            </c:numRef>
          </c:val>
        </c:ser>
        <c:ser>
          <c:idx val="4"/>
          <c:order val="4"/>
          <c:tx>
            <c:strRef>
              <c:f>Arkusz1!$F$1</c:f>
              <c:strCache>
                <c:ptCount val="1"/>
                <c:pt idx="0">
                  <c:v>Zdrowie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Arkusz1!$F$2:$F$8</c:f>
              <c:numCache>
                <c:formatCode>General</c:formatCode>
                <c:ptCount val="7"/>
                <c:pt idx="0">
                  <c:v>5</c:v>
                </c:pt>
                <c:pt idx="1">
                  <c:v>5</c:v>
                </c:pt>
                <c:pt idx="2">
                  <c:v>15</c:v>
                </c:pt>
                <c:pt idx="3">
                  <c:v>15</c:v>
                </c:pt>
                <c:pt idx="4">
                  <c:v>20</c:v>
                </c:pt>
                <c:pt idx="5">
                  <c:v>25</c:v>
                </c:pt>
                <c:pt idx="6">
                  <c:v>15</c:v>
                </c:pt>
              </c:numCache>
            </c:numRef>
          </c:val>
        </c:ser>
        <c:ser>
          <c:idx val="5"/>
          <c:order val="5"/>
          <c:tx>
            <c:strRef>
              <c:f>Arkusz1!$G$1</c:f>
              <c:strCache>
                <c:ptCount val="1"/>
                <c:pt idx="0">
                  <c:v>Inne</c:v>
                </c:pt>
              </c:strCache>
            </c:strRef>
          </c:tx>
          <c:cat>
            <c:strRef>
              <c:f>Arkusz1!$A$2:$A$8</c:f>
              <c:strCache>
                <c:ptCount val="7"/>
                <c:pt idx="0">
                  <c:v>brak </c:v>
                </c:pt>
                <c:pt idx="1">
                  <c:v>&lt; 10 % </c:v>
                </c:pt>
                <c:pt idx="2">
                  <c:v>≥ 10 %</c:v>
                </c:pt>
                <c:pt idx="3">
                  <c:v>&gt; 25 %</c:v>
                </c:pt>
                <c:pt idx="4">
                  <c:v>&gt; 50 %</c:v>
                </c:pt>
                <c:pt idx="5">
                  <c:v>&gt; 75 %</c:v>
                </c:pt>
                <c:pt idx="6">
                  <c:v>100%</c:v>
                </c:pt>
              </c:strCache>
            </c:strRef>
          </c:cat>
          <c:val>
            <c:numRef>
              <c:f>Arkusz1!$G$2:$G$8</c:f>
              <c:numCache>
                <c:formatCode>General</c:formatCode>
                <c:ptCount val="7"/>
                <c:pt idx="0">
                  <c:v>7.4</c:v>
                </c:pt>
                <c:pt idx="1">
                  <c:v>25.9</c:v>
                </c:pt>
                <c:pt idx="2">
                  <c:v>33.300000000000004</c:v>
                </c:pt>
                <c:pt idx="3">
                  <c:v>14.8</c:v>
                </c:pt>
                <c:pt idx="4">
                  <c:v>0</c:v>
                </c:pt>
                <c:pt idx="5">
                  <c:v>18.5</c:v>
                </c:pt>
                <c:pt idx="6">
                  <c:v>0</c:v>
                </c:pt>
              </c:numCache>
            </c:numRef>
          </c:val>
        </c:ser>
        <c:shape val="box"/>
        <c:axId val="128605184"/>
        <c:axId val="128615552"/>
        <c:axId val="0"/>
      </c:bar3DChart>
      <c:catAx>
        <c:axId val="128605184"/>
        <c:scaling>
          <c:orientation val="minMax"/>
        </c:scaling>
        <c:axPos val="b"/>
        <c:title>
          <c:tx>
            <c:rich>
              <a:bodyPr/>
              <a:lstStyle/>
              <a:p>
                <a:pPr>
                  <a:defRPr sz="1600" b="1"/>
                </a:pPr>
                <a:r>
                  <a:rPr lang="pl-PL" sz="1600" b="1" dirty="0" smtClean="0"/>
                  <a:t>odsetek umów z</a:t>
                </a:r>
                <a:r>
                  <a:rPr lang="pl-PL" sz="1600" b="1" baseline="0" dirty="0" smtClean="0"/>
                  <a:t> magistrami </a:t>
                </a:r>
                <a:r>
                  <a:rPr lang="pl-PL" sz="1600" b="1" dirty="0" smtClean="0"/>
                  <a:t>w systemie zatrudnienia</a:t>
                </a:r>
                <a:endParaRPr lang="pl-PL" sz="1600" b="1" dirty="0"/>
              </a:p>
            </c:rich>
          </c:tx>
          <c:layout/>
        </c:title>
        <c:tickLblPos val="nextTo"/>
        <c:crossAx val="128615552"/>
        <c:crosses val="autoZero"/>
        <c:auto val="1"/>
        <c:lblAlgn val="ctr"/>
        <c:lblOffset val="100"/>
      </c:catAx>
      <c:valAx>
        <c:axId val="128615552"/>
        <c:scaling>
          <c:orientation val="minMax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pl-PL" dirty="0" smtClean="0"/>
                  <a:t>Odsetek badanych firm</a:t>
                </a:r>
                <a:endParaRPr lang="pl-PL" dirty="0"/>
              </a:p>
            </c:rich>
          </c:tx>
          <c:layout/>
        </c:title>
        <c:numFmt formatCode="General" sourceLinked="1"/>
        <c:tickLblPos val="nextTo"/>
        <c:crossAx val="128605184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Arkusz1!$A$2</c:f>
              <c:strCache>
                <c:ptCount val="1"/>
                <c:pt idx="0">
                  <c:v>0-9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Arkusz1!$B$2:$D$2</c:f>
              <c:numCache>
                <c:formatCode>General</c:formatCode>
                <c:ptCount val="3"/>
                <c:pt idx="0">
                  <c:v>98</c:v>
                </c:pt>
                <c:pt idx="1">
                  <c:v>107</c:v>
                </c:pt>
                <c:pt idx="2">
                  <c:v>114</c:v>
                </c:pt>
              </c:numCache>
            </c:numRef>
          </c:val>
        </c:ser>
        <c:ser>
          <c:idx val="1"/>
          <c:order val="1"/>
          <c:tx>
            <c:strRef>
              <c:f>Arkusz1!$A$3</c:f>
              <c:strCache>
                <c:ptCount val="1"/>
                <c:pt idx="0">
                  <c:v>10-49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Arkusz1!$B$3:$D$3</c:f>
              <c:numCache>
                <c:formatCode>General</c:formatCode>
                <c:ptCount val="3"/>
                <c:pt idx="0">
                  <c:v>178</c:v>
                </c:pt>
                <c:pt idx="1">
                  <c:v>188</c:v>
                </c:pt>
                <c:pt idx="2">
                  <c:v>194</c:v>
                </c:pt>
              </c:numCache>
            </c:numRef>
          </c:val>
        </c:ser>
        <c:ser>
          <c:idx val="2"/>
          <c:order val="2"/>
          <c:tx>
            <c:strRef>
              <c:f>Arkusz1!$A$4</c:f>
              <c:strCache>
                <c:ptCount val="1"/>
                <c:pt idx="0">
                  <c:v>50-249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Arkusz1!$B$4:$D$4</c:f>
              <c:numCache>
                <c:formatCode>General</c:formatCode>
                <c:ptCount val="3"/>
                <c:pt idx="0">
                  <c:v>63</c:v>
                </c:pt>
                <c:pt idx="1">
                  <c:v>66</c:v>
                </c:pt>
                <c:pt idx="2">
                  <c:v>66</c:v>
                </c:pt>
              </c:numCache>
            </c:numRef>
          </c:val>
        </c:ser>
        <c:ser>
          <c:idx val="3"/>
          <c:order val="3"/>
          <c:tx>
            <c:strRef>
              <c:f>Arkusz1!$A$5</c:f>
              <c:strCache>
                <c:ptCount val="1"/>
                <c:pt idx="0">
                  <c:v>powyżej 250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Arkusz1!$B$5:$D$5</c:f>
              <c:numCache>
                <c:formatCode>General</c:formatCode>
                <c:ptCount val="3"/>
                <c:pt idx="0">
                  <c:v>15</c:v>
                </c:pt>
                <c:pt idx="1">
                  <c:v>15</c:v>
                </c:pt>
                <c:pt idx="2">
                  <c:v>16</c:v>
                </c:pt>
              </c:numCache>
            </c:numRef>
          </c:val>
        </c:ser>
        <c:shape val="box"/>
        <c:axId val="135954816"/>
        <c:axId val="135956352"/>
        <c:axId val="0"/>
      </c:bar3DChart>
      <c:catAx>
        <c:axId val="135954816"/>
        <c:scaling>
          <c:orientation val="minMax"/>
        </c:scaling>
        <c:axPos val="b"/>
        <c:tickLblPos val="nextTo"/>
        <c:crossAx val="135956352"/>
        <c:crosses val="autoZero"/>
        <c:auto val="1"/>
        <c:lblAlgn val="ctr"/>
        <c:lblOffset val="100"/>
      </c:catAx>
      <c:valAx>
        <c:axId val="135956352"/>
        <c:scaling>
          <c:orientation val="minMax"/>
        </c:scaling>
        <c:axPos val="l"/>
        <c:majorGridlines/>
        <c:numFmt formatCode="General" sourceLinked="1"/>
        <c:tickLblPos val="nextTo"/>
        <c:crossAx val="135954816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Sprzedaż</c:v>
                </c:pt>
              </c:strCache>
            </c:strRef>
          </c:tx>
          <c:explosion val="25"/>
          <c:dLbls>
            <c:dLblPos val="outEnd"/>
            <c:showPercent val="1"/>
            <c:showLeaderLines val="1"/>
          </c:dLbls>
          <c:cat>
            <c:strRef>
              <c:f>Arkusz1!$A$2:$A$5</c:f>
              <c:strCache>
                <c:ptCount val="4"/>
                <c:pt idx="0">
                  <c:v>250 i powyżej</c:v>
                </c:pt>
                <c:pt idx="1">
                  <c:v>50 – 249</c:v>
                </c:pt>
                <c:pt idx="2">
                  <c:v>10 – 49</c:v>
                </c:pt>
                <c:pt idx="3">
                  <c:v>0 – 9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18</c:v>
                </c:pt>
                <c:pt idx="1">
                  <c:v>73</c:v>
                </c:pt>
                <c:pt idx="2">
                  <c:v>245</c:v>
                </c:pt>
                <c:pt idx="3">
                  <c:v>164</c:v>
                </c:pt>
              </c:numCache>
            </c:numRef>
          </c:val>
        </c:ser>
        <c:dLbls>
          <c:showVal val="1"/>
        </c:dLbls>
      </c:pie3D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Arkusz1!$A$2</c:f>
              <c:strCache>
                <c:ptCount val="1"/>
                <c:pt idx="0">
                  <c:v>0-9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Arkusz1!$B$2:$D$2</c:f>
              <c:numCache>
                <c:formatCode>General</c:formatCode>
                <c:ptCount val="3"/>
                <c:pt idx="0">
                  <c:v>97</c:v>
                </c:pt>
                <c:pt idx="1">
                  <c:v>104</c:v>
                </c:pt>
                <c:pt idx="2">
                  <c:v>104</c:v>
                </c:pt>
              </c:numCache>
            </c:numRef>
          </c:val>
        </c:ser>
        <c:ser>
          <c:idx val="1"/>
          <c:order val="1"/>
          <c:tx>
            <c:strRef>
              <c:f>Arkusz1!$A$3</c:f>
              <c:strCache>
                <c:ptCount val="1"/>
                <c:pt idx="0">
                  <c:v>10-49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Arkusz1!$B$3:$D$3</c:f>
              <c:numCache>
                <c:formatCode>General</c:formatCode>
                <c:ptCount val="3"/>
                <c:pt idx="0">
                  <c:v>179</c:v>
                </c:pt>
                <c:pt idx="1">
                  <c:v>189</c:v>
                </c:pt>
                <c:pt idx="2">
                  <c:v>189</c:v>
                </c:pt>
              </c:numCache>
            </c:numRef>
          </c:val>
        </c:ser>
        <c:ser>
          <c:idx val="2"/>
          <c:order val="2"/>
          <c:tx>
            <c:strRef>
              <c:f>Arkusz1!$A$4</c:f>
              <c:strCache>
                <c:ptCount val="1"/>
                <c:pt idx="0">
                  <c:v>50-249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Arkusz1!$B$4:$D$4</c:f>
              <c:numCache>
                <c:formatCode>General</c:formatCode>
                <c:ptCount val="3"/>
                <c:pt idx="0">
                  <c:v>64</c:v>
                </c:pt>
                <c:pt idx="1">
                  <c:v>66</c:v>
                </c:pt>
                <c:pt idx="2">
                  <c:v>65</c:v>
                </c:pt>
              </c:numCache>
            </c:numRef>
          </c:val>
        </c:ser>
        <c:ser>
          <c:idx val="3"/>
          <c:order val="3"/>
          <c:tx>
            <c:strRef>
              <c:f>Arkusz1!$A$5</c:f>
              <c:strCache>
                <c:ptCount val="1"/>
                <c:pt idx="0">
                  <c:v>powyżej 250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Arkusz1!$B$5:$D$5</c:f>
              <c:numCache>
                <c:formatCode>General</c:formatCode>
                <c:ptCount val="3"/>
                <c:pt idx="0">
                  <c:v>15</c:v>
                </c:pt>
                <c:pt idx="1">
                  <c:v>15</c:v>
                </c:pt>
                <c:pt idx="2">
                  <c:v>16</c:v>
                </c:pt>
              </c:numCache>
            </c:numRef>
          </c:val>
        </c:ser>
        <c:shape val="box"/>
        <c:axId val="136008064"/>
        <c:axId val="136009600"/>
        <c:axId val="0"/>
      </c:bar3DChart>
      <c:catAx>
        <c:axId val="136008064"/>
        <c:scaling>
          <c:orientation val="minMax"/>
        </c:scaling>
        <c:axPos val="b"/>
        <c:tickLblPos val="nextTo"/>
        <c:crossAx val="136009600"/>
        <c:crosses val="autoZero"/>
        <c:auto val="1"/>
        <c:lblAlgn val="ctr"/>
        <c:lblOffset val="100"/>
      </c:catAx>
      <c:valAx>
        <c:axId val="136009600"/>
        <c:scaling>
          <c:orientation val="minMax"/>
        </c:scaling>
        <c:axPos val="l"/>
        <c:majorGridlines/>
        <c:numFmt formatCode="General" sourceLinked="1"/>
        <c:tickLblPos val="nextTo"/>
        <c:crossAx val="136008064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Arkusz1!$A$2</c:f>
              <c:strCache>
                <c:ptCount val="1"/>
                <c:pt idx="0">
                  <c:v>Przemysł 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Arkusz1!$B$2:$D$2</c:f>
              <c:numCache>
                <c:formatCode>General</c:formatCode>
                <c:ptCount val="3"/>
                <c:pt idx="0">
                  <c:v>62</c:v>
                </c:pt>
                <c:pt idx="1">
                  <c:v>65</c:v>
                </c:pt>
                <c:pt idx="2">
                  <c:v>68</c:v>
                </c:pt>
              </c:numCache>
            </c:numRef>
          </c:val>
        </c:ser>
        <c:ser>
          <c:idx val="1"/>
          <c:order val="1"/>
          <c:tx>
            <c:strRef>
              <c:f>Arkusz1!$A$3</c:f>
              <c:strCache>
                <c:ptCount val="1"/>
                <c:pt idx="0">
                  <c:v>Budownictwo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Arkusz1!$B$3:$D$3</c:f>
              <c:numCache>
                <c:formatCode>General</c:formatCode>
                <c:ptCount val="3"/>
                <c:pt idx="0">
                  <c:v>39</c:v>
                </c:pt>
                <c:pt idx="1">
                  <c:v>42</c:v>
                </c:pt>
                <c:pt idx="2">
                  <c:v>41</c:v>
                </c:pt>
              </c:numCache>
            </c:numRef>
          </c:val>
        </c:ser>
        <c:ser>
          <c:idx val="2"/>
          <c:order val="2"/>
          <c:tx>
            <c:strRef>
              <c:f>Arkusz1!$A$4</c:f>
              <c:strCache>
                <c:ptCount val="1"/>
                <c:pt idx="0">
                  <c:v>Usługi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Arkusz1!$B$4:$D$4</c:f>
              <c:numCache>
                <c:formatCode>General</c:formatCode>
                <c:ptCount val="3"/>
                <c:pt idx="0">
                  <c:v>141</c:v>
                </c:pt>
                <c:pt idx="1">
                  <c:v>149</c:v>
                </c:pt>
                <c:pt idx="2">
                  <c:v>161</c:v>
                </c:pt>
              </c:numCache>
            </c:numRef>
          </c:val>
        </c:ser>
        <c:ser>
          <c:idx val="3"/>
          <c:order val="3"/>
          <c:tx>
            <c:strRef>
              <c:f>Arkusz1!$A$5</c:f>
              <c:strCache>
                <c:ptCount val="1"/>
                <c:pt idx="0">
                  <c:v>Handel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Arkusz1!$B$5:$D$5</c:f>
              <c:numCache>
                <c:formatCode>General</c:formatCode>
                <c:ptCount val="3"/>
                <c:pt idx="0">
                  <c:v>73</c:v>
                </c:pt>
                <c:pt idx="1">
                  <c:v>80</c:v>
                </c:pt>
                <c:pt idx="2">
                  <c:v>80</c:v>
                </c:pt>
              </c:numCache>
            </c:numRef>
          </c:val>
        </c:ser>
        <c:ser>
          <c:idx val="4"/>
          <c:order val="4"/>
          <c:tx>
            <c:strRef>
              <c:f>Arkusz1!$A$6</c:f>
              <c:strCache>
                <c:ptCount val="1"/>
                <c:pt idx="0">
                  <c:v>Zdrowie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Arkusz1!$B$6:$D$6</c:f>
              <c:numCache>
                <c:formatCode>General</c:formatCode>
                <c:ptCount val="3"/>
                <c:pt idx="0">
                  <c:v>18</c:v>
                </c:pt>
                <c:pt idx="1">
                  <c:v>18</c:v>
                </c:pt>
                <c:pt idx="2">
                  <c:v>17</c:v>
                </c:pt>
              </c:numCache>
            </c:numRef>
          </c:val>
        </c:ser>
        <c:ser>
          <c:idx val="5"/>
          <c:order val="5"/>
          <c:tx>
            <c:strRef>
              <c:f>Arkusz1!$A$7</c:f>
              <c:strCache>
                <c:ptCount val="1"/>
                <c:pt idx="0">
                  <c:v>Inne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Arkusz1!$B$7:$D$7</c:f>
              <c:numCache>
                <c:formatCode>General</c:formatCode>
                <c:ptCount val="3"/>
                <c:pt idx="0">
                  <c:v>21</c:v>
                </c:pt>
                <c:pt idx="1">
                  <c:v>22</c:v>
                </c:pt>
                <c:pt idx="2">
                  <c:v>23</c:v>
                </c:pt>
              </c:numCache>
            </c:numRef>
          </c:val>
        </c:ser>
        <c:shape val="box"/>
        <c:axId val="136038272"/>
        <c:axId val="136039808"/>
        <c:axId val="0"/>
      </c:bar3DChart>
      <c:catAx>
        <c:axId val="136038272"/>
        <c:scaling>
          <c:orientation val="minMax"/>
        </c:scaling>
        <c:axPos val="b"/>
        <c:tickLblPos val="nextTo"/>
        <c:crossAx val="136039808"/>
        <c:crosses val="autoZero"/>
        <c:auto val="1"/>
        <c:lblAlgn val="ctr"/>
        <c:lblOffset val="100"/>
      </c:catAx>
      <c:valAx>
        <c:axId val="136039808"/>
        <c:scaling>
          <c:orientation val="minMax"/>
        </c:scaling>
        <c:axPos val="l"/>
        <c:majorGridlines/>
        <c:numFmt formatCode="General" sourceLinked="1"/>
        <c:tickLblPos val="nextTo"/>
        <c:crossAx val="136038272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Arkusz1!$A$2</c:f>
              <c:strCache>
                <c:ptCount val="1"/>
                <c:pt idx="0">
                  <c:v>Przemysł 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Arkusz1!$B$2:$D$2</c:f>
              <c:numCache>
                <c:formatCode>General</c:formatCode>
                <c:ptCount val="3"/>
                <c:pt idx="0">
                  <c:v>63</c:v>
                </c:pt>
                <c:pt idx="1">
                  <c:v>67</c:v>
                </c:pt>
                <c:pt idx="2">
                  <c:v>66</c:v>
                </c:pt>
              </c:numCache>
            </c:numRef>
          </c:val>
        </c:ser>
        <c:ser>
          <c:idx val="1"/>
          <c:order val="1"/>
          <c:tx>
            <c:strRef>
              <c:f>Arkusz1!$A$3</c:f>
              <c:strCache>
                <c:ptCount val="1"/>
                <c:pt idx="0">
                  <c:v>Budownictwo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Arkusz1!$B$3:$D$3</c:f>
              <c:numCache>
                <c:formatCode>General</c:formatCode>
                <c:ptCount val="3"/>
                <c:pt idx="0">
                  <c:v>39</c:v>
                </c:pt>
                <c:pt idx="1">
                  <c:v>40</c:v>
                </c:pt>
                <c:pt idx="2">
                  <c:v>40</c:v>
                </c:pt>
              </c:numCache>
            </c:numRef>
          </c:val>
        </c:ser>
        <c:ser>
          <c:idx val="2"/>
          <c:order val="2"/>
          <c:tx>
            <c:strRef>
              <c:f>Arkusz1!$A$4</c:f>
              <c:strCache>
                <c:ptCount val="1"/>
                <c:pt idx="0">
                  <c:v>Usługi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Arkusz1!$B$4:$D$4</c:f>
              <c:numCache>
                <c:formatCode>General</c:formatCode>
                <c:ptCount val="3"/>
                <c:pt idx="0">
                  <c:v>141</c:v>
                </c:pt>
                <c:pt idx="1">
                  <c:v>150</c:v>
                </c:pt>
                <c:pt idx="2">
                  <c:v>153</c:v>
                </c:pt>
              </c:numCache>
            </c:numRef>
          </c:val>
        </c:ser>
        <c:ser>
          <c:idx val="3"/>
          <c:order val="3"/>
          <c:tx>
            <c:strRef>
              <c:f>Arkusz1!$A$5</c:f>
              <c:strCache>
                <c:ptCount val="1"/>
                <c:pt idx="0">
                  <c:v>Handel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Arkusz1!$B$5:$D$5</c:f>
              <c:numCache>
                <c:formatCode>General</c:formatCode>
                <c:ptCount val="3"/>
                <c:pt idx="0">
                  <c:v>74</c:v>
                </c:pt>
                <c:pt idx="1">
                  <c:v>78</c:v>
                </c:pt>
                <c:pt idx="2">
                  <c:v>77</c:v>
                </c:pt>
              </c:numCache>
            </c:numRef>
          </c:val>
        </c:ser>
        <c:ser>
          <c:idx val="4"/>
          <c:order val="4"/>
          <c:tx>
            <c:strRef>
              <c:f>Arkusz1!$A$6</c:f>
              <c:strCache>
                <c:ptCount val="1"/>
                <c:pt idx="0">
                  <c:v>Zdrowie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Arkusz1!$B$6:$D$6</c:f>
              <c:numCache>
                <c:formatCode>General</c:formatCode>
                <c:ptCount val="3"/>
                <c:pt idx="0">
                  <c:v>17</c:v>
                </c:pt>
                <c:pt idx="1">
                  <c:v>17</c:v>
                </c:pt>
                <c:pt idx="2">
                  <c:v>17</c:v>
                </c:pt>
              </c:numCache>
            </c:numRef>
          </c:val>
        </c:ser>
        <c:ser>
          <c:idx val="5"/>
          <c:order val="5"/>
          <c:tx>
            <c:strRef>
              <c:f>Arkusz1!$A$7</c:f>
              <c:strCache>
                <c:ptCount val="1"/>
                <c:pt idx="0">
                  <c:v>Inne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2008</c:v>
                </c:pt>
                <c:pt idx="1">
                  <c:v>2009</c:v>
                </c:pt>
                <c:pt idx="2">
                  <c:v>30/09/2010</c:v>
                </c:pt>
              </c:strCache>
            </c:strRef>
          </c:cat>
          <c:val>
            <c:numRef>
              <c:f>Arkusz1!$B$7:$D$7</c:f>
              <c:numCache>
                <c:formatCode>General</c:formatCode>
                <c:ptCount val="3"/>
                <c:pt idx="0">
                  <c:v>21</c:v>
                </c:pt>
                <c:pt idx="1">
                  <c:v>22</c:v>
                </c:pt>
                <c:pt idx="2">
                  <c:v>21</c:v>
                </c:pt>
              </c:numCache>
            </c:numRef>
          </c:val>
        </c:ser>
        <c:shape val="box"/>
        <c:axId val="136183168"/>
        <c:axId val="136213632"/>
        <c:axId val="0"/>
      </c:bar3DChart>
      <c:catAx>
        <c:axId val="136183168"/>
        <c:scaling>
          <c:orientation val="minMax"/>
        </c:scaling>
        <c:axPos val="b"/>
        <c:tickLblPos val="nextTo"/>
        <c:crossAx val="136213632"/>
        <c:crosses val="autoZero"/>
        <c:auto val="1"/>
        <c:lblAlgn val="ctr"/>
        <c:lblOffset val="100"/>
      </c:catAx>
      <c:valAx>
        <c:axId val="136213632"/>
        <c:scaling>
          <c:orientation val="minMax"/>
        </c:scaling>
        <c:axPos val="l"/>
        <c:majorGridlines/>
        <c:numFmt formatCode="General" sourceLinked="1"/>
        <c:tickLblPos val="nextTo"/>
        <c:crossAx val="136183168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Kolumna1</c:v>
                </c:pt>
              </c:strCache>
            </c:strRef>
          </c:tx>
          <c:explosion val="25"/>
          <c:dLbls>
            <c:txPr>
              <a:bodyPr/>
              <a:lstStyle/>
              <a:p>
                <a:pPr>
                  <a:defRPr sz="2000" b="1"/>
                </a:pPr>
                <a:endParaRPr lang="pl-PL"/>
              </a:p>
            </c:txPr>
            <c:dLblPos val="outEnd"/>
            <c:showCatName val="1"/>
            <c:showPercent val="1"/>
            <c:showLeaderLines val="1"/>
          </c:dLbls>
          <c:cat>
            <c:strRef>
              <c:f>Arkusz1!$A$2:$A$5</c:f>
              <c:strCache>
                <c:ptCount val="4"/>
                <c:pt idx="0">
                  <c:v>0-9</c:v>
                </c:pt>
                <c:pt idx="1">
                  <c:v>10-49</c:v>
                </c:pt>
                <c:pt idx="2">
                  <c:v>50-249</c:v>
                </c:pt>
                <c:pt idx="3">
                  <c:v>250 i powyżej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19</c:v>
                </c:pt>
                <c:pt idx="1">
                  <c:v>56</c:v>
                </c:pt>
                <c:pt idx="2">
                  <c:v>22</c:v>
                </c:pt>
                <c:pt idx="3">
                  <c:v>15</c:v>
                </c:pt>
              </c:numCache>
            </c:numRef>
          </c:val>
        </c:ser>
        <c:dLbls>
          <c:showVal val="1"/>
        </c:dLbls>
      </c:pie3DChart>
    </c:plotArea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Kolumna1</c:v>
                </c:pt>
              </c:strCache>
            </c:strRef>
          </c:tx>
          <c:explosion val="25"/>
          <c:dLbls>
            <c:dLbl>
              <c:idx val="1"/>
              <c:layout>
                <c:manualLayout>
                  <c:x val="-2.9102920857422946E-2"/>
                  <c:y val="0.13510187958273731"/>
                </c:manualLayout>
              </c:layout>
              <c:dLblPos val="bestFit"/>
              <c:showCatName val="1"/>
              <c:showPercent val="1"/>
            </c:dLbl>
            <c:dLbl>
              <c:idx val="5"/>
              <c:layout>
                <c:manualLayout>
                  <c:x val="5.6674109038139457E-2"/>
                  <c:y val="0"/>
                </c:manualLayout>
              </c:layout>
              <c:dLblPos val="bestFit"/>
              <c:showCatName val="1"/>
              <c:showPercent val="1"/>
            </c:dLbl>
            <c:txPr>
              <a:bodyPr/>
              <a:lstStyle/>
              <a:p>
                <a:pPr>
                  <a:defRPr sz="2000" b="1"/>
                </a:pPr>
                <a:endParaRPr lang="pl-PL"/>
              </a:p>
            </c:txPr>
            <c:dLblPos val="outEnd"/>
            <c:showCatName val="1"/>
            <c:showPercent val="1"/>
            <c:showLeaderLines val="1"/>
          </c:dLbls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Handel</c:v>
                </c:pt>
                <c:pt idx="4">
                  <c:v>Zdrowie</c:v>
                </c:pt>
                <c:pt idx="5">
                  <c:v>Inne</c:v>
                </c:pt>
              </c:strCache>
            </c:strRef>
          </c:cat>
          <c:val>
            <c:numRef>
              <c:f>Arkusz1!$B$2:$B$7</c:f>
              <c:numCache>
                <c:formatCode>General</c:formatCode>
                <c:ptCount val="6"/>
                <c:pt idx="0">
                  <c:v>30</c:v>
                </c:pt>
                <c:pt idx="1">
                  <c:v>15</c:v>
                </c:pt>
                <c:pt idx="2">
                  <c:v>41</c:v>
                </c:pt>
                <c:pt idx="3">
                  <c:v>13</c:v>
                </c:pt>
                <c:pt idx="4">
                  <c:v>11</c:v>
                </c:pt>
                <c:pt idx="5">
                  <c:v>2</c:v>
                </c:pt>
              </c:numCache>
            </c:numRef>
          </c:val>
        </c:ser>
        <c:dLbls>
          <c:showVal val="1"/>
        </c:dLbls>
      </c:pie3DChart>
    </c:plotArea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charts/chart2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Kolumna1</c:v>
                </c:pt>
              </c:strCache>
            </c:strRef>
          </c:tx>
          <c:explosion val="25"/>
          <c:dLbls>
            <c:dLbl>
              <c:idx val="0"/>
              <c:layout>
                <c:manualLayout>
                  <c:x val="-1.03746642529916E-2"/>
                  <c:y val="-1.5011556352376797E-2"/>
                </c:manualLayout>
              </c:layout>
              <c:dLblPos val="bestFit"/>
              <c:showCatName val="1"/>
              <c:showPercent val="1"/>
            </c:dLbl>
            <c:dLbl>
              <c:idx val="1"/>
              <c:layout>
                <c:manualLayout>
                  <c:x val="-7.5047917178203402E-2"/>
                  <c:y val="1.8013583944364982E-2"/>
                </c:manualLayout>
              </c:layout>
              <c:dLblPos val="bestFit"/>
              <c:showCatName val="1"/>
              <c:showPercent val="1"/>
            </c:dLbl>
            <c:dLbl>
              <c:idx val="2"/>
              <c:layout>
                <c:manualLayout>
                  <c:x val="-1.0374664252991498E-2"/>
                  <c:y val="1.501131995363748E-2"/>
                </c:manualLayout>
              </c:layout>
              <c:dLblPos val="bestFit"/>
              <c:showCatName val="1"/>
              <c:showPercent val="1"/>
            </c:dLbl>
            <c:dLbl>
              <c:idx val="3"/>
              <c:layout>
                <c:manualLayout>
                  <c:x val="0.15117367911501886"/>
                  <c:y val="0"/>
                </c:manualLayout>
              </c:layout>
              <c:dLblPos val="bestFit"/>
              <c:showCatName val="1"/>
              <c:showPercent val="1"/>
            </c:dLbl>
            <c:dLbl>
              <c:idx val="5"/>
              <c:layout>
                <c:manualLayout>
                  <c:x val="5.6674109038139457E-2"/>
                  <c:y val="0"/>
                </c:manualLayout>
              </c:layout>
              <c:dLblPos val="bestFit"/>
              <c:showCatName val="1"/>
              <c:showPercent val="1"/>
            </c:dLbl>
            <c:txPr>
              <a:bodyPr/>
              <a:lstStyle/>
              <a:p>
                <a:pPr>
                  <a:defRPr sz="2000" b="1"/>
                </a:pPr>
                <a:endParaRPr lang="pl-PL"/>
              </a:p>
            </c:txPr>
            <c:dLblPos val="outEnd"/>
            <c:showCatName val="1"/>
            <c:showPercent val="1"/>
            <c:showLeaderLines val="1"/>
          </c:dLbls>
          <c:cat>
            <c:strRef>
              <c:f>Arkusz1!$A$2:$A$5</c:f>
              <c:strCache>
                <c:ptCount val="4"/>
                <c:pt idx="0">
                  <c:v>Prywatna</c:v>
                </c:pt>
                <c:pt idx="1">
                  <c:v>Spółdzielcza</c:v>
                </c:pt>
                <c:pt idx="2">
                  <c:v>Komunalna</c:v>
                </c:pt>
                <c:pt idx="3">
                  <c:v>Państwowa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94</c:v>
                </c:pt>
                <c:pt idx="1">
                  <c:v>6</c:v>
                </c:pt>
                <c:pt idx="2">
                  <c:v>10</c:v>
                </c:pt>
                <c:pt idx="3">
                  <c:v>2</c:v>
                </c:pt>
              </c:numCache>
            </c:numRef>
          </c:val>
        </c:ser>
        <c:dLbls>
          <c:showVal val="1"/>
        </c:dLbls>
      </c:pie3DChart>
    </c:plotArea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charts/chart2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Arkusz1!$A$2</c:f>
              <c:strCache>
                <c:ptCount val="1"/>
                <c:pt idx="0">
                  <c:v>Nie korzystał </c:v>
                </c:pt>
              </c:strCache>
            </c:strRef>
          </c:tx>
          <c:cat>
            <c:strRef>
              <c:f>Arkusz1!$B$1:$G$1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Handel</c:v>
                </c:pt>
                <c:pt idx="4">
                  <c:v>Zdrowie</c:v>
                </c:pt>
                <c:pt idx="5">
                  <c:v>Inne</c:v>
                </c:pt>
              </c:strCache>
            </c:strRef>
          </c:cat>
          <c:val>
            <c:numRef>
              <c:f>Arkusz1!$B$2:$G$2</c:f>
              <c:numCache>
                <c:formatCode>0.0%</c:formatCode>
                <c:ptCount val="6"/>
                <c:pt idx="0">
                  <c:v>0.68700000000000039</c:v>
                </c:pt>
                <c:pt idx="1">
                  <c:v>0.67400000000000049</c:v>
                </c:pt>
                <c:pt idx="2">
                  <c:v>0.81</c:v>
                </c:pt>
                <c:pt idx="3">
                  <c:v>0.86400000000000043</c:v>
                </c:pt>
                <c:pt idx="4">
                  <c:v>0.5</c:v>
                </c:pt>
                <c:pt idx="5">
                  <c:v>0.81499999999999995</c:v>
                </c:pt>
              </c:numCache>
            </c:numRef>
          </c:val>
        </c:ser>
        <c:ser>
          <c:idx val="1"/>
          <c:order val="1"/>
          <c:tx>
            <c:strRef>
              <c:f>Arkusz1!$A$3</c:f>
              <c:strCache>
                <c:ptCount val="1"/>
                <c:pt idx="0">
                  <c:v>Korzystał 1 raz</c:v>
                </c:pt>
              </c:strCache>
            </c:strRef>
          </c:tx>
          <c:cat>
            <c:strRef>
              <c:f>Arkusz1!$B$1:$G$1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Handel</c:v>
                </c:pt>
                <c:pt idx="4">
                  <c:v>Zdrowie</c:v>
                </c:pt>
                <c:pt idx="5">
                  <c:v>Inne</c:v>
                </c:pt>
              </c:strCache>
            </c:strRef>
          </c:cat>
          <c:val>
            <c:numRef>
              <c:f>Arkusz1!$B$3:$G$3</c:f>
              <c:numCache>
                <c:formatCode>0.0%</c:formatCode>
                <c:ptCount val="6"/>
                <c:pt idx="0">
                  <c:v>0.1</c:v>
                </c:pt>
                <c:pt idx="1">
                  <c:v>0.27900000000000008</c:v>
                </c:pt>
                <c:pt idx="2">
                  <c:v>0.17100000000000001</c:v>
                </c:pt>
                <c:pt idx="3">
                  <c:v>9.1000000000000025E-2</c:v>
                </c:pt>
                <c:pt idx="4">
                  <c:v>0.30000000000000016</c:v>
                </c:pt>
                <c:pt idx="5">
                  <c:v>0.18500000000000008</c:v>
                </c:pt>
              </c:numCache>
            </c:numRef>
          </c:val>
        </c:ser>
        <c:ser>
          <c:idx val="2"/>
          <c:order val="2"/>
          <c:tx>
            <c:strRef>
              <c:f>Arkusz1!$A$4</c:f>
              <c:strCache>
                <c:ptCount val="1"/>
                <c:pt idx="0">
                  <c:v>Korzystał ≥ 2 razy</c:v>
                </c:pt>
              </c:strCache>
            </c:strRef>
          </c:tx>
          <c:cat>
            <c:strRef>
              <c:f>Arkusz1!$B$1:$G$1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</c:v>
                </c:pt>
                <c:pt idx="3">
                  <c:v>Handel</c:v>
                </c:pt>
                <c:pt idx="4">
                  <c:v>Zdrowie</c:v>
                </c:pt>
                <c:pt idx="5">
                  <c:v>Inne</c:v>
                </c:pt>
              </c:strCache>
            </c:strRef>
          </c:cat>
          <c:val>
            <c:numRef>
              <c:f>Arkusz1!$B$4:$G$4</c:f>
              <c:numCache>
                <c:formatCode>0.0%</c:formatCode>
                <c:ptCount val="6"/>
                <c:pt idx="0">
                  <c:v>0.21300000000000008</c:v>
                </c:pt>
                <c:pt idx="1">
                  <c:v>4.7000000000000014E-2</c:v>
                </c:pt>
                <c:pt idx="2">
                  <c:v>1.900000000000001E-2</c:v>
                </c:pt>
                <c:pt idx="3">
                  <c:v>4.5000000000000012E-2</c:v>
                </c:pt>
                <c:pt idx="4">
                  <c:v>0.2</c:v>
                </c:pt>
                <c:pt idx="5">
                  <c:v>0</c:v>
                </c:pt>
              </c:numCache>
            </c:numRef>
          </c:val>
        </c:ser>
        <c:shape val="box"/>
        <c:axId val="137500160"/>
        <c:axId val="137501696"/>
        <c:axId val="0"/>
      </c:bar3DChart>
      <c:catAx>
        <c:axId val="137500160"/>
        <c:scaling>
          <c:orientation val="minMax"/>
        </c:scaling>
        <c:axPos val="b"/>
        <c:tickLblPos val="nextTo"/>
        <c:crossAx val="137501696"/>
        <c:crosses val="autoZero"/>
        <c:auto val="1"/>
        <c:lblAlgn val="ctr"/>
        <c:lblOffset val="100"/>
      </c:catAx>
      <c:valAx>
        <c:axId val="137501696"/>
        <c:scaling>
          <c:orientation val="minMax"/>
        </c:scaling>
        <c:axPos val="l"/>
        <c:majorGridlines/>
        <c:numFmt formatCode="0.0%" sourceLinked="1"/>
        <c:tickLblPos val="nextTo"/>
        <c:crossAx val="137500160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Zasięg lokalny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 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Arkusz1!$B$2:$B$7</c:f>
              <c:numCache>
                <c:formatCode>General</c:formatCode>
                <c:ptCount val="6"/>
                <c:pt idx="0">
                  <c:v>8</c:v>
                </c:pt>
                <c:pt idx="1">
                  <c:v>13</c:v>
                </c:pt>
                <c:pt idx="2">
                  <c:v>104</c:v>
                </c:pt>
                <c:pt idx="3">
                  <c:v>13</c:v>
                </c:pt>
                <c:pt idx="4">
                  <c:v>51</c:v>
                </c:pt>
                <c:pt idx="5">
                  <c:v>2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Zasięg regionalny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 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Arkusz1!$C$2:$C$7</c:f>
              <c:numCache>
                <c:formatCode>General</c:formatCode>
                <c:ptCount val="6"/>
                <c:pt idx="0">
                  <c:v>12</c:v>
                </c:pt>
                <c:pt idx="1">
                  <c:v>25</c:v>
                </c:pt>
                <c:pt idx="2">
                  <c:v>75</c:v>
                </c:pt>
                <c:pt idx="3">
                  <c:v>8</c:v>
                </c:pt>
                <c:pt idx="4">
                  <c:v>16</c:v>
                </c:pt>
                <c:pt idx="5">
                  <c:v>22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Zasięg krajowy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 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Arkusz1!$D$2:$D$7</c:f>
              <c:numCache>
                <c:formatCode>General</c:formatCode>
                <c:ptCount val="6"/>
                <c:pt idx="0">
                  <c:v>50</c:v>
                </c:pt>
                <c:pt idx="1">
                  <c:v>12</c:v>
                </c:pt>
                <c:pt idx="2">
                  <c:v>33</c:v>
                </c:pt>
                <c:pt idx="3">
                  <c:v>2</c:v>
                </c:pt>
                <c:pt idx="4">
                  <c:v>22</c:v>
                </c:pt>
                <c:pt idx="5">
                  <c:v>3</c:v>
                </c:pt>
              </c:numCache>
            </c:numRef>
          </c:val>
        </c:ser>
        <c:ser>
          <c:idx val="3"/>
          <c:order val="3"/>
          <c:tx>
            <c:strRef>
              <c:f>Arkusz1!$E$1</c:f>
              <c:strCache>
                <c:ptCount val="1"/>
                <c:pt idx="0">
                  <c:v>Zasięg międzynarodowy</c:v>
                </c:pt>
              </c:strCache>
            </c:strRef>
          </c:tx>
          <c:cat>
            <c:strRef>
              <c:f>Arkusz1!$A$2:$A$7</c:f>
              <c:strCache>
                <c:ptCount val="6"/>
                <c:pt idx="0">
                  <c:v>Przemysł</c:v>
                </c:pt>
                <c:pt idx="1">
                  <c:v>Budownictwo</c:v>
                </c:pt>
                <c:pt idx="2">
                  <c:v>Usługi </c:v>
                </c:pt>
                <c:pt idx="3">
                  <c:v>Ochrona zdrowia</c:v>
                </c:pt>
                <c:pt idx="4">
                  <c:v>Handel</c:v>
                </c:pt>
                <c:pt idx="5">
                  <c:v>Inne</c:v>
                </c:pt>
              </c:strCache>
            </c:strRef>
          </c:cat>
          <c:val>
            <c:numRef>
              <c:f>Arkusz1!$E$2:$E$7</c:f>
              <c:numCache>
                <c:formatCode>General</c:formatCode>
                <c:ptCount val="6"/>
                <c:pt idx="0">
                  <c:v>16</c:v>
                </c:pt>
                <c:pt idx="1">
                  <c:v>2</c:v>
                </c:pt>
                <c:pt idx="2">
                  <c:v>7</c:v>
                </c:pt>
                <c:pt idx="3">
                  <c:v>1</c:v>
                </c:pt>
                <c:pt idx="4">
                  <c:v>3</c:v>
                </c:pt>
                <c:pt idx="5">
                  <c:v>0</c:v>
                </c:pt>
              </c:numCache>
            </c:numRef>
          </c:val>
        </c:ser>
        <c:shape val="box"/>
        <c:axId val="94910336"/>
        <c:axId val="94911872"/>
        <c:axId val="0"/>
      </c:bar3DChart>
      <c:catAx>
        <c:axId val="94910336"/>
        <c:scaling>
          <c:orientation val="minMax"/>
        </c:scaling>
        <c:axPos val="b"/>
        <c:tickLblPos val="nextTo"/>
        <c:txPr>
          <a:bodyPr/>
          <a:lstStyle/>
          <a:p>
            <a:pPr>
              <a:defRPr sz="1600"/>
            </a:pPr>
            <a:endParaRPr lang="pl-PL"/>
          </a:p>
        </c:txPr>
        <c:crossAx val="94911872"/>
        <c:crosses val="autoZero"/>
        <c:auto val="1"/>
        <c:lblAlgn val="ctr"/>
        <c:lblOffset val="100"/>
      </c:catAx>
      <c:valAx>
        <c:axId val="94911872"/>
        <c:scaling>
          <c:orientation val="minMax"/>
        </c:scaling>
        <c:axPos val="l"/>
        <c:majorGridlines/>
        <c:numFmt formatCode="General" sourceLinked="1"/>
        <c:tickLblPos val="nextTo"/>
        <c:crossAx val="94910336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Zasięg lokalny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pow. </c:v>
                </c:pt>
                <c:pt idx="1">
                  <c:v>50 – 249osób </c:v>
                </c:pt>
                <c:pt idx="2">
                  <c:v>10 – 49 osób</c:v>
                </c:pt>
                <c:pt idx="3">
                  <c:v>0 – 9 osób 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4</c:v>
                </c:pt>
                <c:pt idx="1">
                  <c:v>6</c:v>
                </c:pt>
                <c:pt idx="2">
                  <c:v>71</c:v>
                </c:pt>
                <c:pt idx="3">
                  <c:v>110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Zasięg regionalny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pow. </c:v>
                </c:pt>
                <c:pt idx="1">
                  <c:v>50 – 249osób </c:v>
                </c:pt>
                <c:pt idx="2">
                  <c:v>10 – 49 osób</c:v>
                </c:pt>
                <c:pt idx="3">
                  <c:v>0 – 9 osób </c:v>
                </c:pt>
              </c:strCache>
            </c:strRef>
          </c:cat>
          <c:val>
            <c:numRef>
              <c:f>Arkusz1!$C$2:$C$5</c:f>
              <c:numCache>
                <c:formatCode>General</c:formatCode>
                <c:ptCount val="4"/>
                <c:pt idx="0">
                  <c:v>8</c:v>
                </c:pt>
                <c:pt idx="1">
                  <c:v>30</c:v>
                </c:pt>
                <c:pt idx="2">
                  <c:v>76</c:v>
                </c:pt>
                <c:pt idx="3">
                  <c:v>44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Zasięg krajowy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pow. </c:v>
                </c:pt>
                <c:pt idx="1">
                  <c:v>50 – 249osób </c:v>
                </c:pt>
                <c:pt idx="2">
                  <c:v>10 – 49 osób</c:v>
                </c:pt>
                <c:pt idx="3">
                  <c:v>0 – 9 osób </c:v>
                </c:pt>
              </c:strCache>
            </c:strRef>
          </c:cat>
          <c:val>
            <c:numRef>
              <c:f>Arkusz1!$D$2:$D$5</c:f>
              <c:numCache>
                <c:formatCode>General</c:formatCode>
                <c:ptCount val="4"/>
                <c:pt idx="0">
                  <c:v>3</c:v>
                </c:pt>
                <c:pt idx="1">
                  <c:v>29</c:v>
                </c:pt>
                <c:pt idx="2">
                  <c:v>81</c:v>
                </c:pt>
                <c:pt idx="3">
                  <c:v>9</c:v>
                </c:pt>
              </c:numCache>
            </c:numRef>
          </c:val>
        </c:ser>
        <c:ser>
          <c:idx val="3"/>
          <c:order val="3"/>
          <c:tx>
            <c:strRef>
              <c:f>Arkusz1!$E$1</c:f>
              <c:strCache>
                <c:ptCount val="1"/>
                <c:pt idx="0">
                  <c:v>Zasięg międzynarodowy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pow. </c:v>
                </c:pt>
                <c:pt idx="1">
                  <c:v>50 – 249osób </c:v>
                </c:pt>
                <c:pt idx="2">
                  <c:v>10 – 49 osób</c:v>
                </c:pt>
                <c:pt idx="3">
                  <c:v>0 – 9 osób </c:v>
                </c:pt>
              </c:strCache>
            </c:strRef>
          </c:cat>
          <c:val>
            <c:numRef>
              <c:f>Arkusz1!$E$2:$E$5</c:f>
              <c:numCache>
                <c:formatCode>General</c:formatCode>
                <c:ptCount val="4"/>
                <c:pt idx="0">
                  <c:v>3</c:v>
                </c:pt>
                <c:pt idx="1">
                  <c:v>8</c:v>
                </c:pt>
                <c:pt idx="2">
                  <c:v>17</c:v>
                </c:pt>
                <c:pt idx="3">
                  <c:v>1</c:v>
                </c:pt>
              </c:numCache>
            </c:numRef>
          </c:val>
        </c:ser>
        <c:shape val="box"/>
        <c:axId val="94840320"/>
        <c:axId val="94842240"/>
        <c:axId val="0"/>
      </c:bar3DChart>
      <c:catAx>
        <c:axId val="94840320"/>
        <c:scaling>
          <c:orientation val="minMax"/>
        </c:scaling>
        <c:axPos val="b"/>
        <c:tickLblPos val="nextTo"/>
        <c:crossAx val="94842240"/>
        <c:crosses val="autoZero"/>
        <c:auto val="1"/>
        <c:lblAlgn val="ctr"/>
        <c:lblOffset val="100"/>
      </c:catAx>
      <c:valAx>
        <c:axId val="94842240"/>
        <c:scaling>
          <c:orientation val="minMax"/>
        </c:scaling>
        <c:axPos val="l"/>
        <c:majorGridlines/>
        <c:numFmt formatCode="General" sourceLinked="1"/>
        <c:tickLblPos val="nextTo"/>
        <c:crossAx val="94840320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autoTitleDeleted val="1"/>
    <c:plotArea>
      <c:layout/>
      <c:lineChart>
        <c:grouping val="standard"/>
        <c:ser>
          <c:idx val="0"/>
          <c:order val="0"/>
          <c:tx>
            <c:strRef>
              <c:f>Arkusz1!$B$1</c:f>
              <c:strCache>
                <c:ptCount val="1"/>
                <c:pt idx="0">
                  <c:v>Seria 1</c:v>
                </c:pt>
              </c:strCache>
            </c:strRef>
          </c:tx>
          <c:marker>
            <c:symbol val="none"/>
          </c:marker>
          <c:dLbls>
            <c:dLblPos val="t"/>
            <c:showVal val="1"/>
          </c:dLbls>
          <c:cat>
            <c:strRef>
              <c:f>Arkusz1!$A$2:$A$5</c:f>
              <c:strCache>
                <c:ptCount val="3"/>
                <c:pt idx="0">
                  <c:v>31/12/2008</c:v>
                </c:pt>
                <c:pt idx="1">
                  <c:v>31/12/2009</c:v>
                </c:pt>
                <c:pt idx="2">
                  <c:v>30/092010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28247</c:v>
                </c:pt>
                <c:pt idx="1">
                  <c:v>27977</c:v>
                </c:pt>
                <c:pt idx="2">
                  <c:v>38347</c:v>
                </c:pt>
              </c:numCache>
            </c:numRef>
          </c:val>
        </c:ser>
        <c:marker val="1"/>
        <c:axId val="95393280"/>
        <c:axId val="95410048"/>
      </c:lineChart>
      <c:catAx>
        <c:axId val="95393280"/>
        <c:scaling>
          <c:orientation val="minMax"/>
        </c:scaling>
        <c:axPos val="b"/>
        <c:tickLblPos val="nextTo"/>
        <c:crossAx val="95410048"/>
        <c:crosses val="autoZero"/>
        <c:auto val="1"/>
        <c:lblAlgn val="ctr"/>
        <c:lblOffset val="100"/>
      </c:catAx>
      <c:valAx>
        <c:axId val="95410048"/>
        <c:scaling>
          <c:orientation val="minMax"/>
        </c:scaling>
        <c:axPos val="l"/>
        <c:majorGridlines/>
        <c:numFmt formatCode="General" sourceLinked="1"/>
        <c:tickLblPos val="nextTo"/>
        <c:crossAx val="95393280"/>
        <c:crosses val="autoZero"/>
        <c:crossBetween val="between"/>
      </c:valAx>
    </c:plotArea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250 i powyżej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Arkusz1!$B$2:$B$3</c:f>
              <c:numCache>
                <c:formatCode>0.00%</c:formatCode>
                <c:ptCount val="2"/>
                <c:pt idx="0">
                  <c:v>0.33300000000000035</c:v>
                </c:pt>
                <c:pt idx="1">
                  <c:v>0.111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50 - 249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Arkusz1!$C$2:$C$3</c:f>
              <c:numCache>
                <c:formatCode>0.00%</c:formatCode>
                <c:ptCount val="2"/>
                <c:pt idx="0">
                  <c:v>0.23300000000000001</c:v>
                </c:pt>
                <c:pt idx="1">
                  <c:v>0.31500000000000022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10 - 49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Arkusz1!$D$2:$D$3</c:f>
              <c:numCache>
                <c:formatCode>0.00%</c:formatCode>
                <c:ptCount val="2"/>
                <c:pt idx="0">
                  <c:v>0.31400000000000022</c:v>
                </c:pt>
                <c:pt idx="1">
                  <c:v>0.2860000000000002</c:v>
                </c:pt>
              </c:numCache>
            </c:numRef>
          </c:val>
        </c:ser>
        <c:ser>
          <c:idx val="3"/>
          <c:order val="3"/>
          <c:tx>
            <c:strRef>
              <c:f>Arkusz1!$E$1</c:f>
              <c:strCache>
                <c:ptCount val="1"/>
                <c:pt idx="0">
                  <c:v>0 - 9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Arkusz1!$E$2:$E$3</c:f>
              <c:numCache>
                <c:formatCode>0.00%</c:formatCode>
                <c:ptCount val="2"/>
                <c:pt idx="0">
                  <c:v>0.22600000000000001</c:v>
                </c:pt>
                <c:pt idx="1">
                  <c:v>0.37800000000000022</c:v>
                </c:pt>
              </c:numCache>
            </c:numRef>
          </c:val>
        </c:ser>
        <c:shape val="box"/>
        <c:axId val="95351168"/>
        <c:axId val="95352704"/>
        <c:axId val="0"/>
      </c:bar3DChart>
      <c:catAx>
        <c:axId val="95351168"/>
        <c:scaling>
          <c:orientation val="minMax"/>
        </c:scaling>
        <c:axPos val="b"/>
        <c:tickLblPos val="nextTo"/>
        <c:crossAx val="95352704"/>
        <c:crosses val="autoZero"/>
        <c:auto val="1"/>
        <c:lblAlgn val="ctr"/>
        <c:lblOffset val="100"/>
      </c:catAx>
      <c:valAx>
        <c:axId val="95352704"/>
        <c:scaling>
          <c:orientation val="minMax"/>
        </c:scaling>
        <c:axPos val="l"/>
        <c:majorGridlines/>
        <c:numFmt formatCode="0.00%" sourceLinked="1"/>
        <c:tickLblPos val="nextTo"/>
        <c:crossAx val="95351168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przemysł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Arkusz1!$B$2:$B$3</c:f>
              <c:numCache>
                <c:formatCode>0.00%</c:formatCode>
                <c:ptCount val="2"/>
                <c:pt idx="0">
                  <c:v>0.31000000000000022</c:v>
                </c:pt>
                <c:pt idx="1">
                  <c:v>0.34500000000000008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budownictwo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Arkusz1!$C$2:$C$3</c:f>
              <c:numCache>
                <c:formatCode>0.00%</c:formatCode>
                <c:ptCount val="2"/>
                <c:pt idx="0">
                  <c:v>0.33300000000000035</c:v>
                </c:pt>
                <c:pt idx="1">
                  <c:v>0.39200000000000035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usługi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Arkusz1!$D$2:$D$3</c:f>
              <c:numCache>
                <c:formatCode>0.00%</c:formatCode>
                <c:ptCount val="2"/>
                <c:pt idx="0">
                  <c:v>0.22900000000000001</c:v>
                </c:pt>
                <c:pt idx="1">
                  <c:v>0.2840000000000002</c:v>
                </c:pt>
              </c:numCache>
            </c:numRef>
          </c:val>
        </c:ser>
        <c:ser>
          <c:idx val="3"/>
          <c:order val="3"/>
          <c:tx>
            <c:strRef>
              <c:f>Arkusz1!$E$1</c:f>
              <c:strCache>
                <c:ptCount val="1"/>
                <c:pt idx="0">
                  <c:v>zdrowie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Arkusz1!$E$2:$E$3</c:f>
              <c:numCache>
                <c:formatCode>0.00%</c:formatCode>
                <c:ptCount val="2"/>
                <c:pt idx="0">
                  <c:v>0.14300000000000004</c:v>
                </c:pt>
                <c:pt idx="1">
                  <c:v>0.38100000000000023</c:v>
                </c:pt>
              </c:numCache>
            </c:numRef>
          </c:val>
        </c:ser>
        <c:ser>
          <c:idx val="4"/>
          <c:order val="4"/>
          <c:tx>
            <c:strRef>
              <c:f>Arkusz1!$F$1</c:f>
              <c:strCache>
                <c:ptCount val="1"/>
                <c:pt idx="0">
                  <c:v>handel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Arkusz1!$F$2:$F$3</c:f>
              <c:numCache>
                <c:formatCode>0.00%</c:formatCode>
                <c:ptCount val="2"/>
                <c:pt idx="0">
                  <c:v>0.38400000000000023</c:v>
                </c:pt>
                <c:pt idx="1">
                  <c:v>0.28300000000000008</c:v>
                </c:pt>
              </c:numCache>
            </c:numRef>
          </c:val>
        </c:ser>
        <c:ser>
          <c:idx val="5"/>
          <c:order val="5"/>
          <c:tx>
            <c:strRef>
              <c:f>Arkusz1!$G$1</c:f>
              <c:strCache>
                <c:ptCount val="1"/>
                <c:pt idx="0">
                  <c:v>inne</c:v>
                </c:pt>
              </c:strCache>
            </c:strRef>
          </c:tx>
          <c:cat>
            <c:strRef>
              <c:f>Arkusz1!$A$2:$A$3</c:f>
              <c:strCache>
                <c:ptCount val="2"/>
                <c:pt idx="0">
                  <c:v>Odsetek zmniejszających</c:v>
                </c:pt>
                <c:pt idx="1">
                  <c:v>Odsetek zwiększających</c:v>
                </c:pt>
              </c:strCache>
            </c:strRef>
          </c:cat>
          <c:val>
            <c:numRef>
              <c:f>Arkusz1!$G$2:$G$3</c:f>
              <c:numCache>
                <c:formatCode>0.00%</c:formatCode>
                <c:ptCount val="2"/>
                <c:pt idx="0">
                  <c:v>0.11</c:v>
                </c:pt>
                <c:pt idx="1">
                  <c:v>0.37000000000000022</c:v>
                </c:pt>
              </c:numCache>
            </c:numRef>
          </c:val>
        </c:ser>
        <c:shape val="box"/>
        <c:axId val="95565696"/>
        <c:axId val="95567232"/>
        <c:axId val="0"/>
      </c:bar3DChart>
      <c:catAx>
        <c:axId val="95565696"/>
        <c:scaling>
          <c:orientation val="minMax"/>
        </c:scaling>
        <c:axPos val="b"/>
        <c:tickLblPos val="nextTo"/>
        <c:crossAx val="95567232"/>
        <c:crosses val="autoZero"/>
        <c:auto val="1"/>
        <c:lblAlgn val="ctr"/>
        <c:lblOffset val="100"/>
      </c:catAx>
      <c:valAx>
        <c:axId val="95567232"/>
        <c:scaling>
          <c:orientation val="minMax"/>
        </c:scaling>
        <c:axPos val="l"/>
        <c:majorGridlines/>
        <c:numFmt formatCode="0.00%" sourceLinked="1"/>
        <c:tickLblPos val="nextTo"/>
        <c:crossAx val="95565696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Arkusz1!$A$2</c:f>
              <c:strCache>
                <c:ptCount val="1"/>
                <c:pt idx="0">
                  <c:v>Przemysł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Nie wystąpiła</c:v>
                </c:pt>
                <c:pt idx="1">
                  <c:v>Niewielka</c:v>
                </c:pt>
                <c:pt idx="2">
                  <c:v>Znacząca</c:v>
                </c:pt>
              </c:strCache>
            </c:strRef>
          </c:cat>
          <c:val>
            <c:numRef>
              <c:f>Arkusz1!$B$2:$D$2</c:f>
              <c:numCache>
                <c:formatCode>0.00%</c:formatCode>
                <c:ptCount val="3"/>
                <c:pt idx="0">
                  <c:v>0.36000000000000021</c:v>
                </c:pt>
                <c:pt idx="1">
                  <c:v>0.38400000000000023</c:v>
                </c:pt>
                <c:pt idx="2">
                  <c:v>0.25600000000000001</c:v>
                </c:pt>
              </c:numCache>
            </c:numRef>
          </c:val>
        </c:ser>
        <c:ser>
          <c:idx val="1"/>
          <c:order val="1"/>
          <c:tx>
            <c:strRef>
              <c:f>Arkusz1!$A$3</c:f>
              <c:strCache>
                <c:ptCount val="1"/>
                <c:pt idx="0">
                  <c:v>Budownictwo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Nie wystąpiła</c:v>
                </c:pt>
                <c:pt idx="1">
                  <c:v>Niewielka</c:v>
                </c:pt>
                <c:pt idx="2">
                  <c:v>Znacząca</c:v>
                </c:pt>
              </c:strCache>
            </c:strRef>
          </c:cat>
          <c:val>
            <c:numRef>
              <c:f>Arkusz1!$B$3:$D$3</c:f>
              <c:numCache>
                <c:formatCode>0.00%</c:formatCode>
                <c:ptCount val="3"/>
                <c:pt idx="0">
                  <c:v>0.115</c:v>
                </c:pt>
                <c:pt idx="1">
                  <c:v>0.59599999999999997</c:v>
                </c:pt>
                <c:pt idx="2">
                  <c:v>0.2880000000000002</c:v>
                </c:pt>
              </c:numCache>
            </c:numRef>
          </c:val>
        </c:ser>
        <c:ser>
          <c:idx val="2"/>
          <c:order val="2"/>
          <c:tx>
            <c:strRef>
              <c:f>Arkusz1!$A$4</c:f>
              <c:strCache>
                <c:ptCount val="1"/>
                <c:pt idx="0">
                  <c:v>Usługi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Nie wystąpiła</c:v>
                </c:pt>
                <c:pt idx="1">
                  <c:v>Niewielka</c:v>
                </c:pt>
                <c:pt idx="2">
                  <c:v>Znacząca</c:v>
                </c:pt>
              </c:strCache>
            </c:strRef>
          </c:cat>
          <c:val>
            <c:numRef>
              <c:f>Arkusz1!$B$4:$D$4</c:f>
              <c:numCache>
                <c:formatCode>0.00%</c:formatCode>
                <c:ptCount val="3"/>
                <c:pt idx="0">
                  <c:v>0.61600000000000044</c:v>
                </c:pt>
                <c:pt idx="1">
                  <c:v>0.30600000000000027</c:v>
                </c:pt>
                <c:pt idx="2">
                  <c:v>7.8000000000000014E-2</c:v>
                </c:pt>
              </c:numCache>
            </c:numRef>
          </c:val>
        </c:ser>
        <c:ser>
          <c:idx val="3"/>
          <c:order val="3"/>
          <c:tx>
            <c:strRef>
              <c:f>Arkusz1!$A$5</c:f>
              <c:strCache>
                <c:ptCount val="1"/>
                <c:pt idx="0">
                  <c:v>Ochrona zdrowia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Nie wystąpiła</c:v>
                </c:pt>
                <c:pt idx="1">
                  <c:v>Niewielka</c:v>
                </c:pt>
                <c:pt idx="2">
                  <c:v>Znacząca</c:v>
                </c:pt>
              </c:strCache>
            </c:strRef>
          </c:cat>
          <c:val>
            <c:numRef>
              <c:f>Arkusz1!$B$5:$D$5</c:f>
              <c:numCache>
                <c:formatCode>0.00%</c:formatCode>
                <c:ptCount val="3"/>
                <c:pt idx="0">
                  <c:v>0.91700000000000004</c:v>
                </c:pt>
                <c:pt idx="1">
                  <c:v>8.3000000000000046E-2</c:v>
                </c:pt>
                <c:pt idx="2">
                  <c:v>0</c:v>
                </c:pt>
              </c:numCache>
            </c:numRef>
          </c:val>
        </c:ser>
        <c:ser>
          <c:idx val="4"/>
          <c:order val="4"/>
          <c:tx>
            <c:strRef>
              <c:f>Arkusz1!$A$6</c:f>
              <c:strCache>
                <c:ptCount val="1"/>
                <c:pt idx="0">
                  <c:v>Handel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Nie wystąpiła</c:v>
                </c:pt>
                <c:pt idx="1">
                  <c:v>Niewielka</c:v>
                </c:pt>
                <c:pt idx="2">
                  <c:v>Znacząca</c:v>
                </c:pt>
              </c:strCache>
            </c:strRef>
          </c:cat>
          <c:val>
            <c:numRef>
              <c:f>Arkusz1!$B$6:$D$6</c:f>
              <c:numCache>
                <c:formatCode>0.00%</c:formatCode>
                <c:ptCount val="3"/>
                <c:pt idx="0">
                  <c:v>0.56499999999999995</c:v>
                </c:pt>
                <c:pt idx="1">
                  <c:v>0.38000000000000023</c:v>
                </c:pt>
                <c:pt idx="2">
                  <c:v>5.3999999999999999E-2</c:v>
                </c:pt>
              </c:numCache>
            </c:numRef>
          </c:val>
        </c:ser>
        <c:ser>
          <c:idx val="5"/>
          <c:order val="5"/>
          <c:tx>
            <c:strRef>
              <c:f>Arkusz1!$A$7</c:f>
              <c:strCache>
                <c:ptCount val="1"/>
                <c:pt idx="0">
                  <c:v>Inne</c:v>
                </c:pt>
              </c:strCache>
            </c:strRef>
          </c:tx>
          <c:cat>
            <c:strRef>
              <c:f>Arkusz1!$B$1:$D$1</c:f>
              <c:strCache>
                <c:ptCount val="3"/>
                <c:pt idx="0">
                  <c:v>Nie wystąpiła</c:v>
                </c:pt>
                <c:pt idx="1">
                  <c:v>Niewielka</c:v>
                </c:pt>
                <c:pt idx="2">
                  <c:v>Znacząca</c:v>
                </c:pt>
              </c:strCache>
            </c:strRef>
          </c:cat>
          <c:val>
            <c:numRef>
              <c:f>Arkusz1!$B$7:$D$7</c:f>
              <c:numCache>
                <c:formatCode>0.00%</c:formatCode>
                <c:ptCount val="3"/>
                <c:pt idx="0">
                  <c:v>0.96300000000000041</c:v>
                </c:pt>
                <c:pt idx="1">
                  <c:v>3.6999999999999998E-2</c:v>
                </c:pt>
                <c:pt idx="2">
                  <c:v>0</c:v>
                </c:pt>
              </c:numCache>
            </c:numRef>
          </c:val>
        </c:ser>
        <c:shape val="box"/>
        <c:axId val="96835072"/>
        <c:axId val="96836608"/>
        <c:axId val="0"/>
      </c:bar3DChart>
      <c:catAx>
        <c:axId val="96835072"/>
        <c:scaling>
          <c:orientation val="minMax"/>
        </c:scaling>
        <c:axPos val="b"/>
        <c:tickLblPos val="nextTo"/>
        <c:txPr>
          <a:bodyPr/>
          <a:lstStyle/>
          <a:p>
            <a:pPr>
              <a:defRPr sz="1400"/>
            </a:pPr>
            <a:endParaRPr lang="pl-PL"/>
          </a:p>
        </c:txPr>
        <c:crossAx val="96836608"/>
        <c:crosses val="autoZero"/>
        <c:auto val="1"/>
        <c:lblAlgn val="ctr"/>
        <c:lblOffset val="100"/>
      </c:catAx>
      <c:valAx>
        <c:axId val="96836608"/>
        <c:scaling>
          <c:orientation val="minMax"/>
        </c:scaling>
        <c:axPos val="l"/>
        <c:majorGridlines/>
        <c:numFmt formatCode="0.00%" sourceLinked="1"/>
        <c:tickLblPos val="nextTo"/>
        <c:crossAx val="96835072"/>
        <c:crosses val="autoZero"/>
        <c:crossBetween val="between"/>
      </c:valAx>
    </c:plotArea>
    <c:legend>
      <c:legendPos val="r"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Nie wystąpiła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więcej</c:v>
                </c:pt>
                <c:pt idx="1">
                  <c:v>50-249</c:v>
                </c:pt>
                <c:pt idx="2">
                  <c:v>10-49</c:v>
                </c:pt>
                <c:pt idx="3">
                  <c:v>0-9</c:v>
                </c:pt>
              </c:strCache>
            </c:strRef>
          </c:cat>
          <c:val>
            <c:numRef>
              <c:f>Arkusz1!$B$2:$B$5</c:f>
              <c:numCache>
                <c:formatCode>0.00%</c:formatCode>
                <c:ptCount val="4"/>
                <c:pt idx="0">
                  <c:v>0.61100000000000032</c:v>
                </c:pt>
                <c:pt idx="1">
                  <c:v>0.52100000000000002</c:v>
                </c:pt>
                <c:pt idx="2">
                  <c:v>0.45300000000000001</c:v>
                </c:pt>
                <c:pt idx="3">
                  <c:v>0.68300000000000005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Niewielka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więcej</c:v>
                </c:pt>
                <c:pt idx="1">
                  <c:v>50-249</c:v>
                </c:pt>
                <c:pt idx="2">
                  <c:v>10-49</c:v>
                </c:pt>
                <c:pt idx="3">
                  <c:v>0-9</c:v>
                </c:pt>
              </c:strCache>
            </c:strRef>
          </c:cat>
          <c:val>
            <c:numRef>
              <c:f>Arkusz1!$C$2:$C$5</c:f>
              <c:numCache>
                <c:formatCode>0.00%</c:formatCode>
                <c:ptCount val="4"/>
                <c:pt idx="0">
                  <c:v>0.16700000000000001</c:v>
                </c:pt>
                <c:pt idx="1">
                  <c:v>0.35600000000000015</c:v>
                </c:pt>
                <c:pt idx="2">
                  <c:v>0.42000000000000015</c:v>
                </c:pt>
                <c:pt idx="3">
                  <c:v>0.22600000000000001</c:v>
                </c:pt>
              </c:numCache>
            </c:numRef>
          </c:val>
        </c:ser>
        <c:ser>
          <c:idx val="2"/>
          <c:order val="2"/>
          <c:tx>
            <c:strRef>
              <c:f>Arkusz1!$D$1</c:f>
              <c:strCache>
                <c:ptCount val="1"/>
                <c:pt idx="0">
                  <c:v>Znacząca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250 i więcej</c:v>
                </c:pt>
                <c:pt idx="1">
                  <c:v>50-249</c:v>
                </c:pt>
                <c:pt idx="2">
                  <c:v>10-49</c:v>
                </c:pt>
                <c:pt idx="3">
                  <c:v>0-9</c:v>
                </c:pt>
              </c:strCache>
            </c:strRef>
          </c:cat>
          <c:val>
            <c:numRef>
              <c:f>Arkusz1!$D$2:$D$5</c:f>
              <c:numCache>
                <c:formatCode>0.00%</c:formatCode>
                <c:ptCount val="4"/>
                <c:pt idx="0">
                  <c:v>0.222</c:v>
                </c:pt>
                <c:pt idx="1">
                  <c:v>0.12300000000000004</c:v>
                </c:pt>
                <c:pt idx="2">
                  <c:v>0.127</c:v>
                </c:pt>
                <c:pt idx="3">
                  <c:v>9.1000000000000025E-2</c:v>
                </c:pt>
              </c:numCache>
            </c:numRef>
          </c:val>
        </c:ser>
        <c:shape val="box"/>
        <c:axId val="98030336"/>
        <c:axId val="98031872"/>
        <c:axId val="0"/>
      </c:bar3DChart>
      <c:catAx>
        <c:axId val="98030336"/>
        <c:scaling>
          <c:orientation val="minMax"/>
        </c:scaling>
        <c:axPos val="b"/>
        <c:tickLblPos val="nextTo"/>
        <c:crossAx val="98031872"/>
        <c:crosses val="autoZero"/>
        <c:auto val="1"/>
        <c:lblAlgn val="ctr"/>
        <c:lblOffset val="100"/>
      </c:catAx>
      <c:valAx>
        <c:axId val="98031872"/>
        <c:scaling>
          <c:orientation val="minMax"/>
        </c:scaling>
        <c:axPos val="l"/>
        <c:majorGridlines/>
        <c:numFmt formatCode="0.00%" sourceLinked="1"/>
        <c:tickLblPos val="nextTo"/>
        <c:crossAx val="98030336"/>
        <c:crosses val="autoZero"/>
        <c:crossBetween val="between"/>
      </c:valAx>
    </c:plotArea>
    <c:legend>
      <c:legendPos val="r"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media/image1.jpeg>
</file>

<file path=ppt/media/image2.jpeg>
</file>

<file path=ppt/media/image3.jpeg>
</file>

<file path=ppt/media/image4.jpe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7177B6-EA7F-4A93-8498-BA0A86AB2977}" type="datetimeFigureOut">
              <a:rPr lang="pl-PL" smtClean="0"/>
              <a:pPr/>
              <a:t>2010-11-26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448E9D-D19D-4BF0-B841-CE18614DA2FD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ytuł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dirty="0" smtClean="0"/>
              <a:t>Kliknij, aby edytować styl</a:t>
            </a:r>
            <a:endParaRPr kumimoji="0" lang="en-US" dirty="0"/>
          </a:p>
        </p:txBody>
      </p:sp>
      <p:sp>
        <p:nvSpPr>
          <p:cNvPr id="17" name="Podtytuł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pl-PL" dirty="0" smtClean="0"/>
              <a:t>Kliknij, aby edytować styl wzorca podtytułu</a:t>
            </a:r>
            <a:endParaRPr kumimoji="0" lang="en-US" dirty="0"/>
          </a:p>
        </p:txBody>
      </p:sp>
      <p:sp>
        <p:nvSpPr>
          <p:cNvPr id="30" name="Symbol zastępczy daty 29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19" name="Symbol zastępczy stopki 18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27" name="Symbol zastępczy numeru slajdu 26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Nagłówek sekcji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5" name="Symbol zastępczy zawartości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rostokąt ze ściętym i zaokrąglonym rogiem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Trójkąt prostokątny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6856B9B-B004-4B73-BF8C-213BBC5A44D3}" type="datetimeFigureOut">
              <a:rPr lang="pl-PL" smtClean="0"/>
              <a:pPr/>
              <a:t>2010-11-26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  <a:prstGeom prst="rect">
            <a:avLst/>
          </a:prstGeom>
        </p:spPr>
        <p:txBody>
          <a:bodyPr/>
          <a:lstStyle/>
          <a:p>
            <a:fld id="{893B3747-A583-438B-AC51-372FEB379403}" type="slidenum">
              <a:rPr lang="pl-PL" smtClean="0"/>
              <a:pPr/>
              <a:t>‹#›</a:t>
            </a:fld>
            <a:endParaRPr lang="pl-PL" dirty="0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pl-PL" dirty="0" smtClean="0"/>
              <a:t>Kliknij ikonę, aby dodać obraz</a:t>
            </a:r>
            <a:endParaRPr kumimoji="0" lang="en-US" dirty="0"/>
          </a:p>
        </p:txBody>
      </p:sp>
      <p:sp>
        <p:nvSpPr>
          <p:cNvPr id="10" name="Dowolny kształt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Dowolny kształt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4.jpe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3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owolny kształt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Dowolny kształt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Symbol zastępczy tytułu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0" name="Symbol zastępczy tekstu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  <a:p>
            <a:pPr lvl="1" eaLnBrk="1" latinLnBrk="0" hangingPunct="1"/>
            <a:r>
              <a:rPr kumimoji="0" lang="pl-PL" smtClean="0"/>
              <a:t>Drugi poziom</a:t>
            </a:r>
          </a:p>
          <a:p>
            <a:pPr lvl="2" eaLnBrk="1" latinLnBrk="0" hangingPunct="1"/>
            <a:r>
              <a:rPr kumimoji="0" lang="pl-PL" smtClean="0"/>
              <a:t>Trzeci poziom</a:t>
            </a:r>
          </a:p>
          <a:p>
            <a:pPr lvl="3" eaLnBrk="1" latinLnBrk="0" hangingPunct="1"/>
            <a:r>
              <a:rPr kumimoji="0" lang="pl-PL" smtClean="0"/>
              <a:t>Czwarty poziom</a:t>
            </a:r>
          </a:p>
          <a:p>
            <a:pPr lvl="4" eaLnBrk="1" latinLnBrk="0" hangingPunct="1"/>
            <a:r>
              <a:rPr kumimoji="0" lang="pl-PL" smtClean="0"/>
              <a:t>Piąty poziom</a:t>
            </a:r>
            <a:endParaRPr kumimoji="0" lang="en-US"/>
          </a:p>
        </p:txBody>
      </p:sp>
      <p:grpSp>
        <p:nvGrpSpPr>
          <p:cNvPr id="2" name="Grupa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Dowolny kształt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  <p:sp>
          <p:nvSpPr>
            <p:cNvPr id="13" name="Dowolny kształt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</p:grpSp>
      <p:sp>
        <p:nvSpPr>
          <p:cNvPr id="14" name="Prostokąt 13"/>
          <p:cNvSpPr/>
          <p:nvPr/>
        </p:nvSpPr>
        <p:spPr>
          <a:xfrm>
            <a:off x="0" y="5949280"/>
            <a:ext cx="9144000" cy="90872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dirty="0"/>
          </a:p>
        </p:txBody>
      </p:sp>
      <p:pic>
        <p:nvPicPr>
          <p:cNvPr id="15" name="Obraz 14" descr="KAPITAL_LUDZKI.jpg"/>
          <p:cNvPicPr>
            <a:picLocks noChangeAspect="1"/>
          </p:cNvPicPr>
          <p:nvPr/>
        </p:nvPicPr>
        <p:blipFill>
          <a:blip r:embed="rId13" cstate="print"/>
          <a:srcRect l="9436" t="16632" r="7813" b="19969"/>
          <a:stretch>
            <a:fillRect/>
          </a:stretch>
        </p:blipFill>
        <p:spPr>
          <a:xfrm>
            <a:off x="251520" y="5949280"/>
            <a:ext cx="2439195" cy="908720"/>
          </a:xfrm>
          <a:prstGeom prst="rect">
            <a:avLst/>
          </a:prstGeom>
        </p:spPr>
      </p:pic>
      <p:pic>
        <p:nvPicPr>
          <p:cNvPr id="16" name="Obraz 15" descr="UE+EFS_L-kolor.jpg"/>
          <p:cNvPicPr>
            <a:picLocks noChangeAspect="1"/>
          </p:cNvPicPr>
          <p:nvPr/>
        </p:nvPicPr>
        <p:blipFill>
          <a:blip r:embed="rId14" cstate="print"/>
          <a:stretch>
            <a:fillRect/>
          </a:stretch>
        </p:blipFill>
        <p:spPr>
          <a:xfrm>
            <a:off x="6372200" y="5949280"/>
            <a:ext cx="2340872" cy="863456"/>
          </a:xfrm>
          <a:prstGeom prst="rect">
            <a:avLst/>
          </a:prstGeom>
        </p:spPr>
      </p:pic>
      <p:pic>
        <p:nvPicPr>
          <p:cNvPr id="17" name="Obraz 16" descr="logo wup.jpg"/>
          <p:cNvPicPr>
            <a:picLocks noChangeAspect="1"/>
          </p:cNvPicPr>
          <p:nvPr/>
        </p:nvPicPr>
        <p:blipFill>
          <a:blip r:embed="rId15" cstate="print"/>
          <a:stretch>
            <a:fillRect/>
          </a:stretch>
        </p:blipFill>
        <p:spPr>
          <a:xfrm>
            <a:off x="3851920" y="5993904"/>
            <a:ext cx="1368152" cy="824456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5.jpeg"/><Relationship Id="rId4" Type="http://schemas.openxmlformats.org/officeDocument/2006/relationships/image" Target="../media/image4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0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2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3.xml"/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5.xml"/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6.xml"/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dirty="0"/>
          </a:p>
        </p:txBody>
      </p:sp>
      <p:pic>
        <p:nvPicPr>
          <p:cNvPr id="5" name="Obraz 4" descr="KAPITAL_LUDZKI.jpg"/>
          <p:cNvPicPr>
            <a:picLocks noChangeAspect="1"/>
          </p:cNvPicPr>
          <p:nvPr/>
        </p:nvPicPr>
        <p:blipFill>
          <a:blip r:embed="rId2" cstate="print"/>
          <a:srcRect l="9436" t="16632" r="7813" b="19969"/>
          <a:stretch>
            <a:fillRect/>
          </a:stretch>
        </p:blipFill>
        <p:spPr>
          <a:xfrm>
            <a:off x="251520" y="0"/>
            <a:ext cx="2439195" cy="908720"/>
          </a:xfrm>
          <a:prstGeom prst="rect">
            <a:avLst/>
          </a:prstGeom>
        </p:spPr>
      </p:pic>
      <p:pic>
        <p:nvPicPr>
          <p:cNvPr id="6" name="Obraz 5" descr="UE+EFS_L-kolor.jp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6372200" y="0"/>
            <a:ext cx="2340872" cy="863456"/>
          </a:xfrm>
          <a:prstGeom prst="rect">
            <a:avLst/>
          </a:prstGeom>
        </p:spPr>
      </p:pic>
      <p:pic>
        <p:nvPicPr>
          <p:cNvPr id="7" name="Obraz 6" descr="logo wup.jpg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3851920" y="44624"/>
            <a:ext cx="1368152" cy="824456"/>
          </a:xfrm>
          <a:prstGeom prst="rect">
            <a:avLst/>
          </a:prstGeom>
        </p:spPr>
      </p:pic>
      <p:pic>
        <p:nvPicPr>
          <p:cNvPr id="13" name="Obraz 12" descr="olsztyn zamek-maly.tif"/>
          <p:cNvPicPr>
            <a:picLocks noChangeAspect="1"/>
          </p:cNvPicPr>
          <p:nvPr/>
        </p:nvPicPr>
        <p:blipFill>
          <a:blip r:embed="rId5" cstate="print"/>
          <a:stretch>
            <a:fillRect/>
          </a:stretch>
        </p:blipFill>
        <p:spPr>
          <a:xfrm>
            <a:off x="107504" y="2685877"/>
            <a:ext cx="4536504" cy="2903363"/>
          </a:xfrm>
          <a:prstGeom prst="rect">
            <a:avLst/>
          </a:prstGeom>
        </p:spPr>
      </p:pic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2339752" y="5420816"/>
            <a:ext cx="6552728" cy="1248544"/>
          </a:xfrm>
        </p:spPr>
        <p:txBody>
          <a:bodyPr>
            <a:normAutofit/>
          </a:bodyPr>
          <a:lstStyle/>
          <a:p>
            <a:r>
              <a:rPr lang="pl-PL" sz="1800" b="1" dirty="0" smtClean="0">
                <a:solidFill>
                  <a:schemeClr val="accent1"/>
                </a:solidFill>
              </a:rPr>
              <a:t>Raport z badań </a:t>
            </a:r>
            <a:r>
              <a:rPr lang="pl-PL" sz="1800" dirty="0" smtClean="0">
                <a:solidFill>
                  <a:schemeClr val="accent1"/>
                </a:solidFill>
              </a:rPr>
              <a:t>w </a:t>
            </a:r>
            <a:r>
              <a:rPr lang="pl-PL" sz="1800" dirty="0" smtClean="0">
                <a:solidFill>
                  <a:schemeClr val="accent1"/>
                </a:solidFill>
              </a:rPr>
              <a:t>ramach Projektu Miejskiego Urzędu Pracy w Olsztynie „Kompetencje naszym celem” współfinansowanego ze środków Europejskiego Funduszu Społecznego</a:t>
            </a:r>
            <a:endParaRPr lang="pl-PL" sz="1800" dirty="0">
              <a:solidFill>
                <a:schemeClr val="accent1"/>
              </a:solidFill>
            </a:endParaRPr>
          </a:p>
        </p:txBody>
      </p:sp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043608" y="1268760"/>
            <a:ext cx="7851648" cy="1828800"/>
          </a:xfrm>
        </p:spPr>
        <p:txBody>
          <a:bodyPr>
            <a:normAutofit/>
          </a:bodyPr>
          <a:lstStyle/>
          <a:p>
            <a:pPr>
              <a:lnSpc>
                <a:spcPts val="4700"/>
              </a:lnSpc>
            </a:pPr>
            <a:r>
              <a:rPr lang="pl-PL" dirty="0" smtClean="0">
                <a:solidFill>
                  <a:schemeClr val="accent1"/>
                </a:solidFill>
              </a:rPr>
              <a:t>Sytuacja i oczekiwania pracodawców w mieście Olsztynie</a:t>
            </a:r>
            <a:endParaRPr lang="pl-PL" dirty="0">
              <a:solidFill>
                <a:schemeClr val="accent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Zależności pomiędzy wielkością firmy a zasięgiem terytorialnym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3221712"/>
          </a:xfrm>
        </p:spPr>
        <p:txBody>
          <a:bodyPr/>
          <a:lstStyle/>
          <a:p>
            <a:r>
              <a:rPr lang="pl-PL" dirty="0" smtClean="0"/>
              <a:t>Wyraźna korelacja występuje pomiędzy wielkością pracodawcy a zasięgiem terytorialnym działalności</a:t>
            </a:r>
          </a:p>
          <a:p>
            <a:r>
              <a:rPr lang="pl-PL" dirty="0" smtClean="0"/>
              <a:t>Pracodawcy zatrudniający do 9 osób dominują na rynku lokalnym</a:t>
            </a:r>
          </a:p>
          <a:p>
            <a:r>
              <a:rPr lang="pl-PL" dirty="0" smtClean="0"/>
              <a:t>Pracodawcy mali sprzedają wyroby lub świadczą usługi na rynkach: lokalnym, regionalnym i krajowym</a:t>
            </a:r>
          </a:p>
          <a:p>
            <a:pPr>
              <a:buNone/>
            </a:pP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Tendencje zmian w zakresie zatrudnienia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971600" y="1916832"/>
          <a:ext cx="7355160" cy="40141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Tendencje zmian w zakresie zatrudnienia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3509744"/>
          </a:xfrm>
        </p:spPr>
        <p:txBody>
          <a:bodyPr/>
          <a:lstStyle/>
          <a:p>
            <a:r>
              <a:rPr lang="pl-PL" dirty="0" smtClean="0"/>
              <a:t>Na przestrzeni badanego okresu stan zatrudnienia ulegał zmianom w 294 badanych przypadkach (58,8 % pracodawców)</a:t>
            </a:r>
          </a:p>
          <a:p>
            <a:r>
              <a:rPr lang="pl-PL" dirty="0" smtClean="0"/>
              <a:t>157 badanych pracodawców (31,4 %) zwiększyło w tym okresie stan zatrudnienia a 137 (27,4 %) zmniejszyło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Pracodawcy zmieniający zatrudnienie wg wielkości firmy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0861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4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10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Pracodawcy zmieniający zatrudnienie wg sektora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1581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4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10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5000"/>
                            </p:stCondLst>
                            <p:childTnLst>
                              <p:par>
                                <p:cTn id="3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6000"/>
                            </p:stCondLst>
                            <p:childTnLst>
                              <p:par>
                                <p:cTn id="4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1000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Zmiany w poziomie zatrudnienia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idx="1"/>
          </p:nvPr>
        </p:nvSpPr>
        <p:spPr>
          <a:xfrm>
            <a:off x="457200" y="2420888"/>
            <a:ext cx="8229600" cy="3528392"/>
          </a:xfrm>
        </p:spPr>
        <p:txBody>
          <a:bodyPr/>
          <a:lstStyle/>
          <a:p>
            <a:r>
              <a:rPr lang="pl-PL" dirty="0" smtClean="0"/>
              <a:t>Pomimo, że 294 pracodawców (na 500 badanych) zmieniło poziom zatrudnienia w okresie pomiędzy 31.12.2008 a 30.09.2010r. to aż u 135 pracodawców nie zmieniało się zatrudnienie mierzone według stanu na 31.12.2008 r., 31.12.2009 r. oraz 30.09.2010 r. 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Zmiany w poziomie zatrudnienia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idx="1"/>
          </p:nvPr>
        </p:nvSpPr>
        <p:spPr>
          <a:xfrm>
            <a:off x="457200" y="2420888"/>
            <a:ext cx="8229600" cy="3528392"/>
          </a:xfrm>
        </p:spPr>
        <p:txBody>
          <a:bodyPr>
            <a:normAutofit/>
          </a:bodyPr>
          <a:lstStyle/>
          <a:p>
            <a:r>
              <a:rPr lang="pl-PL" dirty="0" smtClean="0"/>
              <a:t>Najczęściej występujące przypadki zmian u pracodawców w zakresie zatrudnienia to:</a:t>
            </a:r>
          </a:p>
          <a:p>
            <a:pPr lvl="1"/>
            <a:r>
              <a:rPr lang="pl-PL" dirty="0" smtClean="0"/>
              <a:t>brak zmiany zatrudnienia w 2009 w stosunku do 2008 i wzrost w 2010 (69 pracodawców),</a:t>
            </a:r>
          </a:p>
          <a:p>
            <a:pPr lvl="1"/>
            <a:r>
              <a:rPr lang="pl-PL" dirty="0" smtClean="0"/>
              <a:t>systematyczny spadek zatrudnienia z okresu na okres (66 pracodawców)</a:t>
            </a:r>
          </a:p>
          <a:p>
            <a:pPr lvl="1"/>
            <a:r>
              <a:rPr lang="pl-PL" dirty="0" smtClean="0"/>
              <a:t>spadek zatrudnienia w 2009 i wzrost w 2010</a:t>
            </a:r>
            <a:br>
              <a:rPr lang="pl-PL" dirty="0" smtClean="0"/>
            </a:br>
            <a:r>
              <a:rPr lang="pl-PL" dirty="0" smtClean="0"/>
              <a:t>(61 pracodawców)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Zmiany w poziomie zatrudnienia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idx="1"/>
          </p:nvPr>
        </p:nvSpPr>
        <p:spPr>
          <a:xfrm>
            <a:off x="457200" y="2420888"/>
            <a:ext cx="8229600" cy="3528392"/>
          </a:xfrm>
        </p:spPr>
        <p:txBody>
          <a:bodyPr>
            <a:normAutofit/>
          </a:bodyPr>
          <a:lstStyle/>
          <a:p>
            <a:r>
              <a:rPr lang="pl-PL" dirty="0" smtClean="0"/>
              <a:t>Najrzadziej występującym przypadkiem był wzrost zatrudnienia w 2009 roku w stosunku do 2008 i spadek w 2010 (9 pracodawców)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dirty="0" smtClean="0"/>
              <a:t>Recesja gospodarcza w firmach</a:t>
            </a:r>
            <a:endParaRPr lang="pl-PL" dirty="0"/>
          </a:p>
        </p:txBody>
      </p:sp>
      <p:sp>
        <p:nvSpPr>
          <p:cNvPr id="5" name="Symbol zastępczy zawartości 4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3725768"/>
          </a:xfrm>
        </p:spPr>
        <p:txBody>
          <a:bodyPr/>
          <a:lstStyle/>
          <a:p>
            <a:r>
              <a:rPr lang="pl-PL" dirty="0" smtClean="0"/>
              <a:t>Wystąpienie zjawiska recesji w końcu 2008 roku i w 2009 roku wskazywało w wywiadach blisko połowa badanych, z czego:</a:t>
            </a:r>
          </a:p>
          <a:p>
            <a:pPr lvl="1"/>
            <a:r>
              <a:rPr lang="pl-PL" dirty="0" smtClean="0"/>
              <a:t>169 pracodawców (33,8%) uznało iż odczuło skutki recesji „w niewielkim stopniu” </a:t>
            </a:r>
          </a:p>
          <a:p>
            <a:pPr lvl="1"/>
            <a:r>
              <a:rPr lang="pl-PL" dirty="0" smtClean="0"/>
              <a:t>59 pracodawców (11,8%) w „znacznym stopniu” </a:t>
            </a:r>
          </a:p>
          <a:p>
            <a:r>
              <a:rPr lang="pl-PL" dirty="0" smtClean="0"/>
              <a:t>272 z 500 badanych (54,4%) nie odczuło skutków recesji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Recesja gospodarcza w firmach </a:t>
            </a:r>
            <a:br>
              <a:rPr lang="pl-PL" dirty="0" smtClean="0"/>
            </a:br>
            <a:r>
              <a:rPr lang="pl-PL" dirty="0" smtClean="0"/>
              <a:t>wg sektorów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395536" y="1772817"/>
          <a:ext cx="8229600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4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10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5000"/>
                            </p:stCondLst>
                            <p:childTnLst>
                              <p:par>
                                <p:cTn id="3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6000"/>
                            </p:stCondLst>
                            <p:childTnLst>
                              <p:par>
                                <p:cTn id="4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1000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pl-PL" dirty="0" smtClean="0"/>
              <a:t>    Inicjatorem i zamawiającym badania był Miejski Urząd Pracy w Olsztynie. Wykonawcami badań byli pracownicy Kancelarii Doradztwa Gospodarczego „</a:t>
            </a:r>
            <a:r>
              <a:rPr lang="pl-PL" dirty="0" err="1" smtClean="0"/>
              <a:t>Final</a:t>
            </a:r>
            <a:r>
              <a:rPr lang="pl-PL" dirty="0" smtClean="0"/>
              <a:t> Invest” Sp. z o. o. działający pod kierunkiem </a:t>
            </a:r>
            <a:br>
              <a:rPr lang="pl-PL" dirty="0" smtClean="0"/>
            </a:br>
            <a:r>
              <a:rPr lang="pl-PL" dirty="0" smtClean="0"/>
              <a:t>dr hab. Elżbiety Jędrych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Recesja gospodarcza w firmach</a:t>
            </a:r>
            <a:br>
              <a:rPr lang="pl-PL" dirty="0" smtClean="0"/>
            </a:br>
            <a:r>
              <a:rPr lang="pl-PL" dirty="0" smtClean="0"/>
              <a:t>wg wielkości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1581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10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Opinie nt. kondycji ekonomicznej pracodawców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2132856"/>
            <a:ext cx="8229600" cy="3816424"/>
          </a:xfrm>
        </p:spPr>
        <p:txBody>
          <a:bodyPr/>
          <a:lstStyle/>
          <a:p>
            <a:r>
              <a:rPr lang="pl-PL" dirty="0" smtClean="0"/>
              <a:t>Analizując opinie pracodawców na temat ich kondycji ekonomicznej trudno nie oprzeć się wrażeniu że sytuacja gospodarcza w Olsztynie jest co najmniej zadowalająca:</a:t>
            </a:r>
          </a:p>
          <a:p>
            <a:pPr lvl="1"/>
            <a:r>
              <a:rPr lang="pl-PL" dirty="0" smtClean="0"/>
              <a:t>50,2 % badanych respondentów uznało, że ich sytuacja ekonomiczna jest „dobra”</a:t>
            </a:r>
          </a:p>
          <a:p>
            <a:pPr lvl="1"/>
            <a:r>
              <a:rPr lang="pl-PL" dirty="0" smtClean="0"/>
              <a:t>39,6% uznało swoją sytuację za „średnią”</a:t>
            </a:r>
          </a:p>
          <a:p>
            <a:pPr lvl="1"/>
            <a:r>
              <a:rPr lang="pl-PL" dirty="0" smtClean="0"/>
              <a:t>10,2% uznało swoją sytuację za </a:t>
            </a:r>
            <a:r>
              <a:rPr lang="pl-PL" dirty="0" err="1" smtClean="0"/>
              <a:t>za</a:t>
            </a:r>
            <a:r>
              <a:rPr lang="pl-PL" dirty="0" smtClean="0"/>
              <a:t> „słabą”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Opinie nt. kondycji ekonomicznej pracodawców wg sektorów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0861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Opinie nt. kondycji ekonomicznej pracodawców wg wielkości</a:t>
            </a:r>
            <a:endParaRPr lang="pl-PL" dirty="0"/>
          </a:p>
        </p:txBody>
      </p:sp>
      <p:graphicFrame>
        <p:nvGraphicFramePr>
          <p:cNvPr id="6" name="Symbol zastępczy zawartości 5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0861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Perspektywy rozwoju pracodawców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3744416"/>
          </a:xfrm>
        </p:spPr>
        <p:txBody>
          <a:bodyPr/>
          <a:lstStyle/>
          <a:p>
            <a:r>
              <a:rPr lang="pl-PL" dirty="0" smtClean="0"/>
              <a:t>Analiza opinii przedstawicieli różnych sektorów co do perspektyw rozwoju wskazuje na generalnie dobre nastroje co przyszłości prowadzenia działalności</a:t>
            </a:r>
          </a:p>
          <a:p>
            <a:pPr lvl="1"/>
            <a:r>
              <a:rPr lang="pl-PL" dirty="0" smtClean="0"/>
              <a:t>38,2 % w okresie najbliższych 2-3 lat chce rozszerzać swoją działalność</a:t>
            </a:r>
          </a:p>
          <a:p>
            <a:pPr lvl="1"/>
            <a:r>
              <a:rPr lang="pl-PL" dirty="0" smtClean="0"/>
              <a:t>58,2 % zamierza utrzymać działalność na obecnym poziomie</a:t>
            </a:r>
          </a:p>
          <a:p>
            <a:pPr lvl="1"/>
            <a:r>
              <a:rPr lang="pl-PL" dirty="0" smtClean="0"/>
              <a:t>3,4 % chce ograniczać działalność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Perspektywy rozwoju pracodawców</a:t>
            </a:r>
            <a:endParaRPr lang="pl-PL" dirty="0"/>
          </a:p>
        </p:txBody>
      </p:sp>
      <p:graphicFrame>
        <p:nvGraphicFramePr>
          <p:cNvPr id="5" name="Symbol zastępczy zawartości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Sub>
          <a:bldChart bld="series"/>
        </p:bldSub>
      </p:bldGraphic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Perspektywy rozwoju pracodawców</a:t>
            </a:r>
            <a:endParaRPr lang="pl-PL" dirty="0"/>
          </a:p>
        </p:txBody>
      </p:sp>
      <p:graphicFrame>
        <p:nvGraphicFramePr>
          <p:cNvPr id="6" name="Symbol zastępczy zawartości 5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1581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Struktura zatrudnionych </a:t>
            </a:r>
            <a:endParaRPr lang="pl-PL" dirty="0"/>
          </a:p>
        </p:txBody>
      </p:sp>
      <p:sp>
        <p:nvSpPr>
          <p:cNvPr id="5" name="Symbol zastępczy tekstu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Struktura zatrudnionych wg kryterium „rodzaj umowy”</a:t>
            </a:r>
            <a:endParaRPr lang="pl-PL" dirty="0"/>
          </a:p>
        </p:txBody>
      </p:sp>
      <p:sp>
        <p:nvSpPr>
          <p:cNvPr id="5" name="Symbol zastępczy zawartości 4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3600400"/>
          </a:xfrm>
        </p:spPr>
        <p:txBody>
          <a:bodyPr/>
          <a:lstStyle/>
          <a:p>
            <a:pPr>
              <a:spcAft>
                <a:spcPts val="3000"/>
              </a:spcAft>
            </a:pPr>
            <a:r>
              <a:rPr lang="pl-PL" dirty="0" smtClean="0"/>
              <a:t>Wyniki badań wskazują że pracodawcy a przede wszystkim pracownicy tradycyjnie preferują umowę o pracę na czas nieokreślony </a:t>
            </a:r>
          </a:p>
          <a:p>
            <a:pPr>
              <a:spcAft>
                <a:spcPts val="3000"/>
              </a:spcAft>
            </a:pPr>
            <a:r>
              <a:rPr lang="pl-PL" dirty="0" smtClean="0"/>
              <a:t>61,1% spośród badanych 18 dużych pracodawców (powyżej 250 zatrudnionych) ma zatrudnionych w tym systemie ponad 75 % pracowników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Umowy na czas nieokreślony według wielkości pracodawcy 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37980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143000"/>
          </a:xfrm>
        </p:spPr>
        <p:txBody>
          <a:bodyPr/>
          <a:lstStyle/>
          <a:p>
            <a:r>
              <a:rPr lang="pl-PL" dirty="0" smtClean="0"/>
              <a:t>Cel badań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700808"/>
            <a:ext cx="8229600" cy="4176464"/>
          </a:xfrm>
        </p:spPr>
        <p:txBody>
          <a:bodyPr>
            <a:normAutofit lnSpcReduction="10000"/>
          </a:bodyPr>
          <a:lstStyle/>
          <a:p>
            <a:r>
              <a:rPr lang="pl-PL" dirty="0" smtClean="0"/>
              <a:t>Celem głównym badania było zdiagnozowanie zapotrzebowania pracodawców na kwalifikacje i umiejętności zawodowe kandydatów do pracy oraz usługi i instrumenty rynku pracy</a:t>
            </a:r>
          </a:p>
          <a:p>
            <a:r>
              <a:rPr lang="pl-PL" dirty="0" smtClean="0"/>
              <a:t>Cele szczegółowe:</a:t>
            </a:r>
          </a:p>
          <a:p>
            <a:pPr lvl="1"/>
            <a:r>
              <a:rPr lang="pl-PL" dirty="0" smtClean="0"/>
              <a:t>analiza sytuacji na lokalnym rynku pracy, jego dynamiki oraz kierunków zmian</a:t>
            </a:r>
          </a:p>
          <a:p>
            <a:pPr lvl="1"/>
            <a:r>
              <a:rPr lang="pl-PL" dirty="0" smtClean="0"/>
              <a:t>określenie popytu na pracę </a:t>
            </a:r>
          </a:p>
          <a:p>
            <a:pPr lvl="1"/>
            <a:r>
              <a:rPr lang="pl-PL" dirty="0" smtClean="0"/>
              <a:t>określenie zapotrzebowania pracodawców na usługi i instrumenty rynku pracy realizowane przez Miejski Urząd Pracy w Olsztynie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Umowy na czas nieokreślony według sektorów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37980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Struktura zatrudnionych wg kryterium „system pracy”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935480"/>
            <a:ext cx="8435280" cy="4389120"/>
          </a:xfrm>
        </p:spPr>
        <p:txBody>
          <a:bodyPr/>
          <a:lstStyle/>
          <a:p>
            <a:pPr>
              <a:spcAft>
                <a:spcPts val="1200"/>
              </a:spcAft>
            </a:pPr>
            <a:r>
              <a:rPr lang="pl-PL" dirty="0" smtClean="0"/>
              <a:t>Wyniki badań wskazują, że dominującym systemem jest system podstawowy jednozmianowy</a:t>
            </a:r>
          </a:p>
          <a:p>
            <a:pPr>
              <a:spcAft>
                <a:spcPts val="1200"/>
              </a:spcAft>
            </a:pPr>
            <a:r>
              <a:rPr lang="pl-PL" dirty="0" smtClean="0"/>
              <a:t>W tym systemie pracuje 100% zatrudnionych u 303 (60,9%) pracodawców</a:t>
            </a:r>
          </a:p>
          <a:p>
            <a:pPr>
              <a:spcAft>
                <a:spcPts val="1200"/>
              </a:spcAft>
            </a:pPr>
            <a:r>
              <a:rPr lang="pl-PL" dirty="0" smtClean="0"/>
              <a:t>U 56 pracodawców (11,6 %) system taki nie występował</a:t>
            </a:r>
          </a:p>
          <a:p>
            <a:pPr>
              <a:spcAft>
                <a:spcPts val="1200"/>
              </a:spcAft>
            </a:pPr>
            <a:r>
              <a:rPr lang="pl-PL" spc="-30" dirty="0" smtClean="0"/>
              <a:t>System podstawowy jednozmianowy występuje częściej u </a:t>
            </a:r>
            <a:r>
              <a:rPr lang="pl-PL" spc="-30" dirty="0" err="1" smtClean="0"/>
              <a:t>mikropracodawców</a:t>
            </a:r>
            <a:r>
              <a:rPr lang="pl-PL" spc="-30" dirty="0" smtClean="0"/>
              <a:t> (73,8 % zatrudnia 100% osób w tym systemie) i małych pracodawców (odpowiednio 61,9%)</a:t>
            </a:r>
            <a:endParaRPr lang="pl-PL" spc="-3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Jednozmianowy system pracy </a:t>
            </a:r>
            <a:r>
              <a:rPr lang="pl-PL" dirty="0" smtClean="0"/>
              <a:t/>
            </a:r>
            <a:br>
              <a:rPr lang="pl-PL" dirty="0" smtClean="0"/>
            </a:br>
            <a:r>
              <a:rPr lang="pl-PL" dirty="0" smtClean="0"/>
              <a:t>u </a:t>
            </a:r>
            <a:r>
              <a:rPr lang="pl-PL" dirty="0" smtClean="0"/>
              <a:t>pracodawców wg ich wielkości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37980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Jednozmianowy system pracy </a:t>
            </a:r>
            <a:r>
              <a:rPr lang="pl-PL" dirty="0" smtClean="0"/>
              <a:t/>
            </a:r>
            <a:br>
              <a:rPr lang="pl-PL" dirty="0" smtClean="0"/>
            </a:br>
            <a:r>
              <a:rPr lang="pl-PL" dirty="0" smtClean="0"/>
              <a:t>u </a:t>
            </a:r>
            <a:r>
              <a:rPr lang="pl-PL" dirty="0" smtClean="0"/>
              <a:t>pracodawców wg sektorów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37980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Struktura zatrudnionych wg kryterium „wykształcenie”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935480"/>
            <a:ext cx="8435280" cy="4389120"/>
          </a:xfrm>
        </p:spPr>
        <p:txBody>
          <a:bodyPr/>
          <a:lstStyle/>
          <a:p>
            <a:pPr>
              <a:spcAft>
                <a:spcPts val="600"/>
              </a:spcAft>
            </a:pPr>
            <a:r>
              <a:rPr lang="pl-PL" spc="-30" dirty="0" smtClean="0"/>
              <a:t>Na 477 pracodawców tylko 120 (25,1%) nie zatrudniało ani jednej osoby z wykształceniem wyższym magisterskim</a:t>
            </a:r>
          </a:p>
          <a:p>
            <a:pPr>
              <a:spcAft>
                <a:spcPts val="600"/>
              </a:spcAft>
            </a:pPr>
            <a:r>
              <a:rPr lang="pl-PL" spc="-30" dirty="0" smtClean="0"/>
              <a:t>U 13 </a:t>
            </a:r>
            <a:r>
              <a:rPr lang="pl-PL" spc="-30" dirty="0" smtClean="0"/>
              <a:t>pracodawców (2,7%) 100% zatrudnionych to osoby z wykształceniem wyższym</a:t>
            </a:r>
          </a:p>
          <a:p>
            <a:pPr>
              <a:spcAft>
                <a:spcPts val="600"/>
              </a:spcAft>
            </a:pPr>
            <a:r>
              <a:rPr lang="pl-PL" spc="-30" dirty="0" smtClean="0"/>
              <a:t>Największy odsetek zatrudnionych z wykształceniem wyższym występuje w sektorze „ ochrona zdrowia”,</a:t>
            </a:r>
          </a:p>
          <a:p>
            <a:pPr>
              <a:spcAft>
                <a:spcPts val="600"/>
              </a:spcAft>
            </a:pPr>
            <a:r>
              <a:rPr lang="pl-PL" spc="-30" dirty="0" smtClean="0"/>
              <a:t>Większy odsetek </a:t>
            </a:r>
            <a:r>
              <a:rPr lang="pl-PL" spc="-30" dirty="0" smtClean="0"/>
              <a:t>zatrudnionych z wykształceniem wyższym występuje w przemyśle w porównaniu z handlem czy usługami</a:t>
            </a:r>
            <a:endParaRPr lang="pl-PL" spc="-3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251520" y="704088"/>
            <a:ext cx="8686800" cy="1143000"/>
          </a:xfrm>
        </p:spPr>
        <p:txBody>
          <a:bodyPr>
            <a:normAutofit fontScale="90000"/>
          </a:bodyPr>
          <a:lstStyle/>
          <a:p>
            <a:r>
              <a:rPr lang="pl-PL" dirty="0" smtClean="0"/>
              <a:t>Zatrudnianie pracowników z wyższym wykształceniem wg sektorów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37980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4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10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5000"/>
                            </p:stCondLst>
                            <p:childTnLst>
                              <p:par>
                                <p:cTn id="3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6000"/>
                            </p:stCondLst>
                            <p:childTnLst>
                              <p:par>
                                <p:cTn id="4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1000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Zmiany w wielkości i strukturze zatrudnienia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935480"/>
            <a:ext cx="8363272" cy="4389120"/>
          </a:xfrm>
        </p:spPr>
        <p:txBody>
          <a:bodyPr>
            <a:normAutofit/>
          </a:bodyPr>
          <a:lstStyle/>
          <a:p>
            <a:pPr>
              <a:spcAft>
                <a:spcPts val="600"/>
              </a:spcAft>
            </a:pPr>
            <a:r>
              <a:rPr lang="pl-PL" dirty="0" smtClean="0"/>
              <a:t>Analiza liczby pracodawców przyjmujących i zwalniających zatrudnionych prowadzona była szczególnie pod kątem skali zmian wywołanych recesją</a:t>
            </a:r>
          </a:p>
          <a:p>
            <a:pPr>
              <a:spcAft>
                <a:spcPts val="600"/>
              </a:spcAft>
            </a:pPr>
            <a:r>
              <a:rPr lang="pl-PL" dirty="0" smtClean="0"/>
              <a:t>Uzyskane wyniki nie pokazują jednak wyraźnych tendencji ani różnic pomiędzy latami 2008, 2009 i 2010</a:t>
            </a:r>
          </a:p>
          <a:p>
            <a:pPr>
              <a:spcAft>
                <a:spcPts val="600"/>
              </a:spcAft>
            </a:pPr>
            <a:r>
              <a:rPr lang="pl-PL" dirty="0" smtClean="0"/>
              <a:t>Liczba pracodawców przyjmujących i zwalniających w 2008 i 2009 była niemal identyczna, różnica wystąpiła w 2010 gdzie znacznie większa ilość pracodawców przyjmowała pracowników aniżeli zwalniała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Liczba pracodawców przyjmujący do pracy wg wielkości firmy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0141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Liczba pracodawców zwalniających z pracy wg wielkości firmy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0141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Liczba pracodawców przyjmujący do pracy wg wielkości sektora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0141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Metody badawcze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2276872"/>
            <a:ext cx="8229600" cy="3672408"/>
          </a:xfrm>
        </p:spPr>
        <p:txBody>
          <a:bodyPr/>
          <a:lstStyle/>
          <a:p>
            <a:pPr>
              <a:spcAft>
                <a:spcPts val="6600"/>
              </a:spcAft>
            </a:pPr>
            <a:r>
              <a:rPr lang="pl-PL" dirty="0" smtClean="0"/>
              <a:t>Bezpośrednie wywiady kwestionariuszowe</a:t>
            </a:r>
            <a:br>
              <a:rPr lang="pl-PL" dirty="0" smtClean="0"/>
            </a:br>
            <a:r>
              <a:rPr lang="pl-PL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– wykonane na próbie 500 </a:t>
            </a:r>
            <a:r>
              <a:rPr lang="pl-PL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pracodawców</a:t>
            </a:r>
            <a:endParaRPr lang="pl-PL" dirty="0" smtClean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pPr>
              <a:spcAft>
                <a:spcPts val="6600"/>
              </a:spcAft>
            </a:pPr>
            <a:r>
              <a:rPr lang="pl-PL" dirty="0" smtClean="0"/>
              <a:t>Indywidualne wywiady niestandaryzowane pogłębione </a:t>
            </a:r>
            <a:r>
              <a:rPr lang="pl-PL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– wykonane na próbie 40 </a:t>
            </a:r>
            <a:r>
              <a:rPr lang="pl-PL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pracodawców</a:t>
            </a:r>
            <a:endParaRPr lang="pl-PL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Liczba pracodawców zwalniających z pracy wg wielkości sektora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0141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4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4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Przyjęcia i zwolnienia pracowników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23528" y="1935480"/>
            <a:ext cx="8568952" cy="4013800"/>
          </a:xfrm>
        </p:spPr>
        <p:txBody>
          <a:bodyPr>
            <a:normAutofit lnSpcReduction="10000"/>
          </a:bodyPr>
          <a:lstStyle/>
          <a:p>
            <a:r>
              <a:rPr lang="pl-PL" dirty="0" smtClean="0"/>
              <a:t>W 2008 roku przyjęto do pracy 1060 osób a zwolniono 1297 tj. o 22,4% więcej zwolniono aniżeli przyjęto</a:t>
            </a:r>
          </a:p>
          <a:p>
            <a:r>
              <a:rPr lang="pl-PL" dirty="0" smtClean="0"/>
              <a:t>W 2009 nieco więcej zatrudniono aniżeli zwolniono</a:t>
            </a:r>
          </a:p>
          <a:p>
            <a:r>
              <a:rPr lang="pl-PL" dirty="0" smtClean="0"/>
              <a:t>W trzech kwartałach 2010 tendencja była odwrotna niż w 2008 roku, przyjęto 1973 osoby ale zwolniono 1553 osoby</a:t>
            </a:r>
          </a:p>
          <a:p>
            <a:r>
              <a:rPr lang="pl-PL" dirty="0" smtClean="0"/>
              <a:t>Porównując liczbę zatrudnionych w 2008 i 2009 do 2010 roku widać, że w tych latach pracodawcy, którzy nawet nie odczuli recesji, zachowywali umiarkowaną „ostrożność” w zatrudnianiu nowych pracowników, sytuacja ta uległa zmianie dopiero w 2010 roku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Liczba pracowników przyjmowanych i zwalnianych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323529" y="1988842"/>
          <a:ext cx="8568952" cy="3717024"/>
        </p:xfrm>
        <a:graphic>
          <a:graphicData uri="http://schemas.openxmlformats.org/drawingml/2006/table">
            <a:tbl>
              <a:tblPr/>
              <a:tblGrid>
                <a:gridCol w="2675370"/>
                <a:gridCol w="852590"/>
                <a:gridCol w="1012188"/>
                <a:gridCol w="1012188"/>
                <a:gridCol w="893540"/>
                <a:gridCol w="1061538"/>
                <a:gridCol w="1061538"/>
              </a:tblGrid>
              <a:tr h="864096">
                <a:tc rowSpan="2">
                  <a:txBody>
                    <a:bodyPr/>
                    <a:lstStyle/>
                    <a:p>
                      <a:pPr algn="ctr">
                        <a:lnSpc>
                          <a:spcPct val="7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  <a:t>Wielkość</a:t>
                      </a:r>
                      <a:b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  <a:t>zatrudnienia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7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  <a:t>Liczba osób</a:t>
                      </a:r>
                      <a:b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2400" dirty="0" smtClean="0">
                          <a:latin typeface="Garamond"/>
                          <a:ea typeface="Times New Roman"/>
                          <a:cs typeface="Times New Roman"/>
                        </a:rPr>
                        <a:t>przyjmowanych</a:t>
                      </a:r>
                      <a:endParaRPr lang="pl-PL" sz="24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7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  <a:t>Liczba osób</a:t>
                      </a:r>
                      <a:b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2400" dirty="0" smtClean="0">
                          <a:latin typeface="Garamond"/>
                          <a:ea typeface="Times New Roman"/>
                          <a:cs typeface="Times New Roman"/>
                        </a:rPr>
                        <a:t>zwalnianych</a:t>
                      </a:r>
                      <a:endParaRPr lang="pl-PL" sz="24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</a:tr>
              <a:tr h="648070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2008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2009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2010</a:t>
                      </a:r>
                      <a:b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pl-PL" sz="1800" dirty="0" smtClean="0">
                          <a:latin typeface="Garamond"/>
                          <a:ea typeface="Times New Roman"/>
                          <a:cs typeface="Times New Roman"/>
                        </a:rPr>
                        <a:t>do 30.09</a:t>
                      </a: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)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2008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2009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2010</a:t>
                      </a:r>
                      <a:b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pl-PL" sz="1800" dirty="0" smtClean="0">
                          <a:latin typeface="Garamond"/>
                          <a:ea typeface="Times New Roman"/>
                          <a:cs typeface="Times New Roman"/>
                        </a:rPr>
                        <a:t>do 30.09</a:t>
                      </a: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)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432047"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  <a:t>0 – 9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29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Arial"/>
                        </a:rPr>
                        <a:t>29</a:t>
                      </a:r>
                      <a:endParaRPr lang="pl-PL" sz="24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138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28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51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56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2047"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  <a:t>10 – 49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146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Arial"/>
                        </a:rPr>
                        <a:t>268</a:t>
                      </a:r>
                      <a:endParaRPr lang="pl-PL" sz="24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Arial"/>
                        </a:rPr>
                        <a:t>460</a:t>
                      </a:r>
                      <a:endParaRPr lang="pl-PL" sz="24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146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225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254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2047"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  <a:t>50 – 249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353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502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Arial"/>
                        </a:rPr>
                        <a:t>528</a:t>
                      </a:r>
                      <a:endParaRPr lang="pl-PL" sz="24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Arial"/>
                        </a:rPr>
                        <a:t>354</a:t>
                      </a:r>
                      <a:endParaRPr lang="pl-PL" sz="24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521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585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2047"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Times New Roman"/>
                        </a:rPr>
                        <a:t>Pow. 250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532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637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847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Arial"/>
                        </a:rPr>
                        <a:t>769</a:t>
                      </a:r>
                      <a:endParaRPr lang="pl-PL" sz="24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dirty="0">
                          <a:latin typeface="Garamond"/>
                          <a:ea typeface="Times New Roman"/>
                          <a:cs typeface="Arial"/>
                        </a:rPr>
                        <a:t>686</a:t>
                      </a:r>
                      <a:endParaRPr lang="pl-PL" sz="24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>
                          <a:latin typeface="Garamond"/>
                          <a:ea typeface="Times New Roman"/>
                          <a:cs typeface="Arial"/>
                        </a:rPr>
                        <a:t>658</a:t>
                      </a:r>
                      <a:endParaRPr lang="pl-PL" sz="24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2047"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b="1" dirty="0">
                          <a:latin typeface="Garamond"/>
                          <a:ea typeface="Times New Roman"/>
                          <a:cs typeface="Times New Roman"/>
                        </a:rPr>
                        <a:t>Razem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b="1" dirty="0">
                          <a:latin typeface="Garamond"/>
                          <a:ea typeface="Times New Roman"/>
                          <a:cs typeface="Arial"/>
                        </a:rPr>
                        <a:t>1060</a:t>
                      </a:r>
                      <a:endParaRPr lang="pl-PL" sz="24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b="1" dirty="0">
                          <a:latin typeface="Garamond"/>
                          <a:ea typeface="Times New Roman"/>
                          <a:cs typeface="Arial"/>
                        </a:rPr>
                        <a:t>1436</a:t>
                      </a:r>
                      <a:endParaRPr lang="pl-PL" sz="24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b="1" dirty="0">
                          <a:latin typeface="Garamond"/>
                          <a:ea typeface="Times New Roman"/>
                          <a:cs typeface="Arial"/>
                        </a:rPr>
                        <a:t>1973</a:t>
                      </a:r>
                      <a:endParaRPr lang="pl-PL" sz="24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b="1" dirty="0">
                          <a:latin typeface="Garamond"/>
                          <a:ea typeface="Times New Roman"/>
                          <a:cs typeface="Arial"/>
                        </a:rPr>
                        <a:t>1297</a:t>
                      </a:r>
                      <a:endParaRPr lang="pl-PL" sz="24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b="1" dirty="0">
                          <a:latin typeface="Garamond"/>
                          <a:ea typeface="Times New Roman"/>
                          <a:cs typeface="Arial"/>
                        </a:rPr>
                        <a:t>1483</a:t>
                      </a:r>
                      <a:endParaRPr lang="pl-PL" sz="24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2400" b="1" dirty="0">
                          <a:latin typeface="Garamond"/>
                          <a:ea typeface="Times New Roman"/>
                          <a:cs typeface="Arial"/>
                        </a:rPr>
                        <a:t>1553</a:t>
                      </a:r>
                      <a:endParaRPr lang="pl-PL" sz="24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Liczba pracowników przyjmowanych i zwalnianych</a:t>
            </a:r>
            <a:endParaRPr lang="pl-PL" dirty="0"/>
          </a:p>
        </p:txBody>
      </p:sp>
      <p:graphicFrame>
        <p:nvGraphicFramePr>
          <p:cNvPr id="6" name="Symbol zastępczy zawartości 5"/>
          <p:cNvGraphicFramePr>
            <a:graphicFrameLocks noGrp="1"/>
          </p:cNvGraphicFramePr>
          <p:nvPr>
            <p:ph idx="1"/>
          </p:nvPr>
        </p:nvGraphicFramePr>
        <p:xfrm>
          <a:off x="395536" y="1988839"/>
          <a:ext cx="8496943" cy="3888432"/>
        </p:xfrm>
        <a:graphic>
          <a:graphicData uri="http://schemas.openxmlformats.org/drawingml/2006/table">
            <a:tbl>
              <a:tblPr/>
              <a:tblGrid>
                <a:gridCol w="2652887"/>
                <a:gridCol w="845425"/>
                <a:gridCol w="1003682"/>
                <a:gridCol w="1003682"/>
                <a:gridCol w="886031"/>
                <a:gridCol w="1052618"/>
                <a:gridCol w="1052618"/>
              </a:tblGrid>
              <a:tr h="706987">
                <a:tc rowSpan="2"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Wielkość</a:t>
                      </a:r>
                      <a:b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zatrudnienia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Liczba pracodawców</a:t>
                      </a:r>
                      <a:b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przyjmujących do pracy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Liczba pracodawców</a:t>
                      </a:r>
                      <a:b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zwalniających z pracy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</a:tr>
              <a:tr h="706987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2008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2009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2010</a:t>
                      </a:r>
                      <a:b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pl-PL" sz="1800" dirty="0" smtClean="0">
                          <a:latin typeface="Garamond"/>
                          <a:ea typeface="Times New Roman"/>
                          <a:cs typeface="Times New Roman"/>
                        </a:rPr>
                        <a:t>do 30.09</a:t>
                      </a: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)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2008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2009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2010</a:t>
                      </a:r>
                      <a:b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</a:b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pl-PL" sz="1800" dirty="0" smtClean="0">
                          <a:latin typeface="Garamond"/>
                          <a:ea typeface="Times New Roman"/>
                          <a:cs typeface="Times New Roman"/>
                        </a:rPr>
                        <a:t>do 30.09</a:t>
                      </a: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)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353494"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Przemysł </a:t>
                      </a:r>
                    </a:p>
                  </a:txBody>
                  <a:tcPr marL="17780" marR="177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492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587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885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731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661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628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494"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Budownictwo</a:t>
                      </a:r>
                    </a:p>
                  </a:txBody>
                  <a:tcPr marL="17780" marR="177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182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214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222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185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239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172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494"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Usługi</a:t>
                      </a:r>
                    </a:p>
                  </a:txBody>
                  <a:tcPr marL="17780" marR="177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140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268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426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145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238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352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494"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Handel</a:t>
                      </a:r>
                    </a:p>
                  </a:txBody>
                  <a:tcPr marL="17780" marR="177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34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163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199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29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151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207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494"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Zdrowie</a:t>
                      </a:r>
                    </a:p>
                  </a:txBody>
                  <a:tcPr marL="17780" marR="177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167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172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147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167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157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131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494"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Inne</a:t>
                      </a:r>
                    </a:p>
                  </a:txBody>
                  <a:tcPr marL="17780" marR="177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45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32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94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40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37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Arial"/>
                        </a:rPr>
                        <a:t>63</a:t>
                      </a:r>
                      <a:endParaRPr lang="pl-PL" sz="180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494"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b="1" dirty="0">
                          <a:latin typeface="Garamond"/>
                          <a:ea typeface="Times New Roman"/>
                          <a:cs typeface="Times New Roman"/>
                        </a:rPr>
                        <a:t>Razem</a:t>
                      </a:r>
                    </a:p>
                  </a:txBody>
                  <a:tcPr marL="17780" marR="177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b="1" dirty="0">
                          <a:latin typeface="Garamond"/>
                          <a:ea typeface="Times New Roman"/>
                          <a:cs typeface="Arial"/>
                        </a:rPr>
                        <a:t>1060</a:t>
                      </a:r>
                      <a:endParaRPr lang="pl-PL" sz="18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b="1" dirty="0">
                          <a:latin typeface="Garamond"/>
                          <a:ea typeface="Times New Roman"/>
                          <a:cs typeface="Arial"/>
                        </a:rPr>
                        <a:t>1436</a:t>
                      </a:r>
                      <a:endParaRPr lang="pl-PL" sz="18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b="1" dirty="0">
                          <a:latin typeface="Garamond"/>
                          <a:ea typeface="Times New Roman"/>
                          <a:cs typeface="Arial"/>
                        </a:rPr>
                        <a:t>1973</a:t>
                      </a:r>
                      <a:endParaRPr lang="pl-PL" sz="18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b="1" dirty="0">
                          <a:latin typeface="Garamond"/>
                          <a:ea typeface="Times New Roman"/>
                          <a:cs typeface="Arial"/>
                        </a:rPr>
                        <a:t>1297</a:t>
                      </a:r>
                      <a:endParaRPr lang="pl-PL" sz="18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b="1" dirty="0">
                          <a:latin typeface="Garamond"/>
                          <a:ea typeface="Times New Roman"/>
                          <a:cs typeface="Arial"/>
                        </a:rPr>
                        <a:t>1483</a:t>
                      </a:r>
                      <a:endParaRPr lang="pl-PL" sz="18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b="1" dirty="0">
                          <a:latin typeface="Garamond"/>
                          <a:ea typeface="Times New Roman"/>
                          <a:cs typeface="Arial"/>
                        </a:rPr>
                        <a:t>1553</a:t>
                      </a:r>
                      <a:endParaRPr lang="pl-PL" sz="18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Udział w szkoleniach</a:t>
            </a:r>
            <a:endParaRPr lang="pl-PL" dirty="0"/>
          </a:p>
        </p:txBody>
      </p:sp>
      <p:sp>
        <p:nvSpPr>
          <p:cNvPr id="5" name="Symbol zastępczy tekstu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pl-PL" dirty="0" smtClean="0"/>
              <a:t>Udział zatrudnionych w szkoleniach</a:t>
            </a:r>
            <a:endParaRPr lang="pl-PL" dirty="0"/>
          </a:p>
        </p:txBody>
      </p:sp>
      <p:sp>
        <p:nvSpPr>
          <p:cNvPr id="5" name="Symbol zastępczy zawartości 4"/>
          <p:cNvSpPr>
            <a:spLocks noGrp="1"/>
          </p:cNvSpPr>
          <p:nvPr>
            <p:ph idx="1"/>
          </p:nvPr>
        </p:nvSpPr>
        <p:spPr>
          <a:xfrm>
            <a:off x="457200" y="1628800"/>
            <a:ext cx="8229600" cy="4389120"/>
          </a:xfrm>
        </p:spPr>
        <p:txBody>
          <a:bodyPr>
            <a:normAutofit fontScale="92500" lnSpcReduction="20000"/>
          </a:bodyPr>
          <a:lstStyle/>
          <a:p>
            <a:pPr>
              <a:spcAft>
                <a:spcPts val="600"/>
              </a:spcAft>
            </a:pPr>
            <a:r>
              <a:rPr lang="pl-PL" dirty="0" smtClean="0"/>
              <a:t>Wyniki przeprowadzonych badań wskazują, że 70,4 % pracodawców w okresie niepełnych 3 lat prowadziło szkolenia swoich pracowników w jednostkach szkolących </a:t>
            </a:r>
          </a:p>
          <a:p>
            <a:pPr>
              <a:spcAft>
                <a:spcPts val="600"/>
              </a:spcAft>
            </a:pPr>
            <a:r>
              <a:rPr lang="pl-PL" dirty="0" smtClean="0"/>
              <a:t>Odsetek szkolących wzrasta w miarę wzrostu wielkości pracodawcy</a:t>
            </a:r>
          </a:p>
          <a:p>
            <a:pPr>
              <a:spcAft>
                <a:spcPts val="600"/>
              </a:spcAft>
            </a:pPr>
            <a:r>
              <a:rPr lang="pl-PL" dirty="0" smtClean="0"/>
              <a:t>Najmniejsza liczba pracodawców szkolących wystąpiła w grupie </a:t>
            </a:r>
            <a:r>
              <a:rPr lang="pl-PL" dirty="0" err="1" smtClean="0"/>
              <a:t>mikropracodawców</a:t>
            </a:r>
            <a:r>
              <a:rPr lang="pl-PL" dirty="0" smtClean="0"/>
              <a:t> zatrudniających do 9 osób (53,7%) a największa w grupie dużych pracodawców zatrudniających 250 i więcej osób (88,9%)</a:t>
            </a:r>
          </a:p>
          <a:p>
            <a:pPr>
              <a:spcAft>
                <a:spcPts val="600"/>
              </a:spcAft>
            </a:pPr>
            <a:r>
              <a:rPr lang="pl-PL" dirty="0" smtClean="0"/>
              <a:t>Biorąc pod uwagę sektor, największy odsetek pracodawców szkolących w badanym okresie pracowników wystąpił w grupie „inni pracodawcy” (85,2 %) a najmniejszy w sektorach: usług (66,5%) i zdrowie (66,7%)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636680"/>
          </a:xfrm>
        </p:spPr>
        <p:txBody>
          <a:bodyPr>
            <a:normAutofit fontScale="90000"/>
          </a:bodyPr>
          <a:lstStyle/>
          <a:p>
            <a:r>
              <a:rPr lang="pl-PL" dirty="0" smtClean="0"/>
              <a:t>Udział zatrudnionych w szkoleniach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683569" y="1412777"/>
          <a:ext cx="7632848" cy="4608576"/>
        </p:xfrm>
        <a:graphic>
          <a:graphicData uri="http://schemas.openxmlformats.org/drawingml/2006/table">
            <a:tbl>
              <a:tblPr/>
              <a:tblGrid>
                <a:gridCol w="2496390"/>
                <a:gridCol w="2568229"/>
                <a:gridCol w="2568229"/>
              </a:tblGrid>
              <a:tr h="637786">
                <a:tc gridSpan="2"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 smtClean="0">
                          <a:latin typeface="Garamond"/>
                          <a:ea typeface="Times New Roman"/>
                          <a:cs typeface="Times New Roman"/>
                        </a:rPr>
                        <a:t>Kryterium</a:t>
                      </a:r>
                      <a:endParaRPr lang="pl-PL" sz="18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 smtClean="0">
                          <a:latin typeface="Garamond"/>
                          <a:ea typeface="Times New Roman"/>
                          <a:cs typeface="Times New Roman"/>
                        </a:rPr>
                        <a:t>Odsetek ogólnej liczby firm w kategorii</a:t>
                      </a:r>
                      <a:endParaRPr lang="pl-PL" sz="1800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318892">
                <a:tc rowSpan="5"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endParaRPr lang="pl-PL" sz="1800" dirty="0" smtClean="0">
                        <a:latin typeface="Garamond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endParaRPr lang="pl-PL" sz="1800" dirty="0" smtClean="0">
                        <a:latin typeface="Garamond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b="1" dirty="0" smtClean="0">
                          <a:latin typeface="Garamond"/>
                          <a:ea typeface="Times New Roman"/>
                          <a:cs typeface="Times New Roman"/>
                        </a:rPr>
                        <a:t>Wielkość firmy</a:t>
                      </a:r>
                      <a:endParaRPr lang="pl-PL" sz="18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0-9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53,7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10-49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75,1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50-249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87,7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250 i pow.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88,9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Razem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70,4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rowSpan="7"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endParaRPr lang="pl-PL" sz="1800" dirty="0">
                        <a:latin typeface="Garamond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endParaRPr lang="pl-PL" sz="1800" dirty="0" smtClean="0">
                        <a:latin typeface="Garamond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endParaRPr lang="pl-PL" sz="1800" dirty="0" smtClean="0">
                        <a:latin typeface="Garamond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b="1" dirty="0" smtClean="0">
                          <a:latin typeface="Garamond"/>
                          <a:ea typeface="Times New Roman"/>
                          <a:cs typeface="Times New Roman"/>
                        </a:rPr>
                        <a:t>Sektor</a:t>
                      </a:r>
                      <a:endParaRPr lang="pl-PL" sz="1800" b="1" dirty="0">
                        <a:latin typeface="Garamond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Przemysł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77,4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Budownictwo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68,6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Usługi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66,5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Handel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70,7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Zdrowie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66,7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>
                          <a:latin typeface="Garamond"/>
                          <a:ea typeface="Times New Roman"/>
                          <a:cs typeface="Times New Roman"/>
                        </a:rPr>
                        <a:t>Inne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85,2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2">
                <a:tc v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Razem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20000"/>
                        </a:lnSpc>
                        <a:spcAft>
                          <a:spcPts val="0"/>
                        </a:spcAft>
                      </a:pPr>
                      <a:r>
                        <a:rPr lang="pl-PL" sz="1800" dirty="0">
                          <a:latin typeface="Garamond"/>
                          <a:ea typeface="Times New Roman"/>
                          <a:cs typeface="Times New Roman"/>
                        </a:rPr>
                        <a:t>70,4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Współpraca z </a:t>
            </a:r>
            <a:r>
              <a:rPr lang="pl-PL" dirty="0" err="1" smtClean="0"/>
              <a:t>MUP</a:t>
            </a:r>
            <a:r>
              <a:rPr lang="pl-PL" dirty="0" smtClean="0"/>
              <a:t> </a:t>
            </a:r>
            <a:br>
              <a:rPr lang="pl-PL" dirty="0" smtClean="0"/>
            </a:br>
            <a:r>
              <a:rPr lang="pl-PL" dirty="0" smtClean="0"/>
              <a:t>w Olsztynie</a:t>
            </a:r>
            <a:endParaRPr lang="pl-PL" dirty="0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Korzystający z usług </a:t>
            </a:r>
            <a:r>
              <a:rPr lang="pl-PL" dirty="0" err="1" smtClean="0"/>
              <a:t>MUP</a:t>
            </a:r>
            <a:r>
              <a:rPr lang="pl-PL" dirty="0" smtClean="0"/>
              <a:t> </a:t>
            </a:r>
            <a:br>
              <a:rPr lang="pl-PL" dirty="0" smtClean="0"/>
            </a:br>
            <a:r>
              <a:rPr lang="pl-PL" dirty="0" smtClean="0"/>
              <a:t>w Olsztynie wg wielkości firmy</a:t>
            </a:r>
            <a:endParaRPr lang="pl-PL" dirty="0"/>
          </a:p>
        </p:txBody>
      </p:sp>
      <p:graphicFrame>
        <p:nvGraphicFramePr>
          <p:cNvPr id="6" name="Symbol zastępczy zawartości 5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91264" cy="42301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category"/>
        </p:bldSub>
      </p:bldGraphic>
    </p:bld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Korzystający z usług </a:t>
            </a:r>
            <a:r>
              <a:rPr lang="pl-PL" dirty="0" err="1" smtClean="0"/>
              <a:t>MUP</a:t>
            </a:r>
            <a:r>
              <a:rPr lang="pl-PL" dirty="0" smtClean="0"/>
              <a:t> </a:t>
            </a:r>
            <a:br>
              <a:rPr lang="pl-PL" dirty="0" smtClean="0"/>
            </a:br>
            <a:r>
              <a:rPr lang="pl-PL" dirty="0" smtClean="0"/>
              <a:t>w Olsztynie wg sektora</a:t>
            </a:r>
            <a:endParaRPr lang="pl-PL" dirty="0"/>
          </a:p>
        </p:txBody>
      </p:sp>
      <p:graphicFrame>
        <p:nvGraphicFramePr>
          <p:cNvPr id="6" name="Symbol zastępczy zawartości 5"/>
          <p:cNvGraphicFramePr>
            <a:graphicFrameLocks noGrp="1"/>
          </p:cNvGraphicFramePr>
          <p:nvPr>
            <p:ph idx="1"/>
          </p:nvPr>
        </p:nvGraphicFramePr>
        <p:xfrm>
          <a:off x="323528" y="1988840"/>
          <a:ext cx="8568952" cy="42301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6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6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6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6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6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6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category"/>
        </p:bldSub>
      </p:bldGraphic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Podział sektorowy badanych pracodawców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55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4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4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4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55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4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4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4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1">
        <p:bldSub>
          <a:bldChart bld="category"/>
        </p:bldSub>
      </p:bldGraphic>
    </p:bld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Korzystający z usług </a:t>
            </a:r>
            <a:r>
              <a:rPr lang="pl-PL" dirty="0" err="1" smtClean="0"/>
              <a:t>MUP</a:t>
            </a:r>
            <a:r>
              <a:rPr lang="pl-PL" dirty="0" smtClean="0"/>
              <a:t> </a:t>
            </a:r>
            <a:br>
              <a:rPr lang="pl-PL" dirty="0" smtClean="0"/>
            </a:br>
            <a:r>
              <a:rPr lang="pl-PL" dirty="0" smtClean="0"/>
              <a:t>w Olsztynie wg sektora</a:t>
            </a:r>
            <a:endParaRPr lang="pl-PL" dirty="0"/>
          </a:p>
        </p:txBody>
      </p:sp>
      <p:graphicFrame>
        <p:nvGraphicFramePr>
          <p:cNvPr id="6" name="Symbol zastępczy zawartości 5"/>
          <p:cNvGraphicFramePr>
            <a:graphicFrameLocks noGrp="1"/>
          </p:cNvGraphicFramePr>
          <p:nvPr>
            <p:ph idx="1"/>
          </p:nvPr>
        </p:nvGraphicFramePr>
        <p:xfrm>
          <a:off x="323528" y="1988840"/>
          <a:ext cx="8568952" cy="42301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category"/>
        </p:bldSub>
      </p:bldGraphic>
    </p:bld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Korzystanie </a:t>
            </a:r>
            <a:r>
              <a:rPr lang="pl-PL" dirty="0" smtClean="0"/>
              <a:t>z usług </a:t>
            </a:r>
            <a:r>
              <a:rPr lang="pl-PL" dirty="0" err="1" smtClean="0"/>
              <a:t>MUP</a:t>
            </a:r>
            <a:r>
              <a:rPr lang="pl-PL" dirty="0" smtClean="0"/>
              <a:t> </a:t>
            </a:r>
            <a:r>
              <a:rPr lang="pl-PL" dirty="0" smtClean="0"/>
              <a:t/>
            </a:r>
            <a:br>
              <a:rPr lang="pl-PL" dirty="0" smtClean="0"/>
            </a:br>
            <a:r>
              <a:rPr lang="pl-PL" dirty="0" smtClean="0"/>
              <a:t>w </a:t>
            </a:r>
            <a:r>
              <a:rPr lang="pl-PL" dirty="0" smtClean="0"/>
              <a:t>Olsztynie wg sektora</a:t>
            </a:r>
            <a:endParaRPr lang="pl-PL" dirty="0"/>
          </a:p>
        </p:txBody>
      </p:sp>
      <p:graphicFrame>
        <p:nvGraphicFramePr>
          <p:cNvPr id="7" name="Symbol zastępczy zawartości 6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7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7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7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7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7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7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7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7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7" grpId="0">
        <p:bldSub>
          <a:bldChart bld="series"/>
        </p:bldSub>
      </p:bldGraphic>
    </p:bld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Przyczyny podejmowania współpracy z </a:t>
            </a:r>
            <a:r>
              <a:rPr lang="pl-PL" dirty="0" err="1" smtClean="0"/>
              <a:t>MUP</a:t>
            </a:r>
            <a:r>
              <a:rPr lang="pl-PL" dirty="0" smtClean="0"/>
              <a:t> w Olsztynie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2295520"/>
            <a:ext cx="8229600" cy="3797776"/>
          </a:xfrm>
        </p:spPr>
        <p:txBody>
          <a:bodyPr/>
          <a:lstStyle/>
          <a:p>
            <a:pPr>
              <a:spcAft>
                <a:spcPts val="1800"/>
              </a:spcAft>
            </a:pPr>
            <a:r>
              <a:rPr lang="pl-PL" dirty="0" smtClean="0"/>
              <a:t>Podstawową przyczyną korzystania przez pracodawców z usług Urzędu Pracy jest możliwość czasowego finansowania zatrudnienia (62 wskazania na 500 badanych tj. 12,4%)</a:t>
            </a:r>
          </a:p>
          <a:p>
            <a:pPr>
              <a:spcAft>
                <a:spcPts val="1800"/>
              </a:spcAft>
            </a:pPr>
            <a:r>
              <a:rPr lang="pl-PL" dirty="0" smtClean="0"/>
              <a:t>W mniejszym stopniu pracodawcy wskazywali na fakt, że „jest to jeden z podstawowych sposobów pozyskania pracowników” (8,4% badanych)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Podsumowanie</a:t>
            </a:r>
            <a:endParaRPr lang="pl-PL" dirty="0"/>
          </a:p>
        </p:txBody>
      </p:sp>
      <p:sp>
        <p:nvSpPr>
          <p:cNvPr id="5" name="Symbol zastępczy tekstu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143000"/>
          </a:xfrm>
        </p:spPr>
        <p:txBody>
          <a:bodyPr/>
          <a:lstStyle/>
          <a:p>
            <a:r>
              <a:rPr lang="pl-PL" dirty="0" smtClean="0"/>
              <a:t>Specyfika rynku w Olsztynie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179512" y="1776184"/>
            <a:ext cx="8712968" cy="4389120"/>
          </a:xfrm>
        </p:spPr>
        <p:txBody>
          <a:bodyPr>
            <a:normAutofit/>
          </a:bodyPr>
          <a:lstStyle/>
          <a:p>
            <a:pPr>
              <a:spcAft>
                <a:spcPts val="1800"/>
              </a:spcAft>
            </a:pPr>
            <a:r>
              <a:rPr lang="pl-PL" spc="-30" dirty="0" smtClean="0"/>
              <a:t>Porównanie struktury pracodawców Olsztyna nie odbiega od struktur spotykanych w innych miastach wojewódzkich podobnej wielkości, biorąc pod uwagę to, że każde miasto ma swoją specyfikę, a pewne sektory gospodarki są w nim w większym lub mniejszym stopniu reprezentowane</a:t>
            </a:r>
          </a:p>
          <a:p>
            <a:pPr>
              <a:spcAft>
                <a:spcPts val="1800"/>
              </a:spcAft>
            </a:pPr>
            <a:r>
              <a:rPr lang="pl-PL" spc="-30" dirty="0" smtClean="0"/>
              <a:t>Specyfiką Olsztyna jest lokalizacja na terenie miasta dużej międzynarodowej firmy przemysłowej. Jeden pracodawca zatrudnia więcej niż 5 % ogółu zatrudnionych, a w ogólnej liczbie badanych przedsiębiorstw wskaźnik ten wyniósł 15%</a:t>
            </a:r>
            <a:endParaRPr lang="pl-PL" spc="-3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143000"/>
          </a:xfrm>
        </p:spPr>
        <p:txBody>
          <a:bodyPr/>
          <a:lstStyle/>
          <a:p>
            <a:r>
              <a:rPr lang="pl-PL" dirty="0" smtClean="0"/>
              <a:t>Specyfika rynku w Olsztynie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251520" y="1772816"/>
            <a:ext cx="8640960" cy="4389120"/>
          </a:xfrm>
        </p:spPr>
        <p:txBody>
          <a:bodyPr>
            <a:normAutofit fontScale="92500"/>
          </a:bodyPr>
          <a:lstStyle/>
          <a:p>
            <a:pPr>
              <a:spcAft>
                <a:spcPts val="1800"/>
              </a:spcAft>
            </a:pPr>
            <a:r>
              <a:rPr lang="pl-PL" spc="-30" dirty="0" smtClean="0"/>
              <a:t>W stosunkowo niewielkim mieście wojewódzkim zlokalizowana jest znaczna liczba dużych pracodawców z sektora ochrony zdrowia oraz uczelni i jednostek administracji państwowej i samorządowej (ostatnie dwa nie podlegały badaniom)</a:t>
            </a:r>
          </a:p>
          <a:p>
            <a:pPr>
              <a:spcAft>
                <a:spcPts val="1800"/>
              </a:spcAft>
            </a:pPr>
            <a:r>
              <a:rPr lang="pl-PL" spc="-30" dirty="0" smtClean="0"/>
              <a:t>Sektor - ochrony zdrowia posiadał jednostki o zasięgu regionalnym (kilka dużych szpitali), które zaliczone zostały do dużych pracodawców, gdyż poziom zatrudnienia sięgał w kilku przypadkach nawet tysiąca osób w jednej jednostce. Miały więc one w sumie większy wpływ na zmiany na rynku pracy niż największy pracodawca z sektora przemysłu</a:t>
            </a:r>
            <a:endParaRPr lang="pl-PL" spc="-3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143000"/>
          </a:xfrm>
        </p:spPr>
        <p:txBody>
          <a:bodyPr/>
          <a:lstStyle/>
          <a:p>
            <a:r>
              <a:rPr lang="pl-PL" dirty="0" smtClean="0"/>
              <a:t>Struktura przedsiębiorstw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772816"/>
            <a:ext cx="8229600" cy="4389120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pl-PL" dirty="0" smtClean="0"/>
              <a:t>Zależności pomiędzy wielkością pracodawcy, sektorem działalności, zasięgiem terytorialnym, wielkością przychodów, formą własności itp. są typowe dla ogółu gospodarki</a:t>
            </a:r>
          </a:p>
          <a:p>
            <a:pPr>
              <a:spcAft>
                <a:spcPts val="1200"/>
              </a:spcAft>
            </a:pPr>
            <a:r>
              <a:rPr lang="pl-PL" dirty="0" smtClean="0"/>
              <a:t>Największy zasięg terytorialny swojej działalności mają pracodawcy sektora przemysłu, a najmniejszy sektorów: usług, handlu i ochrony zdrowia</a:t>
            </a:r>
          </a:p>
          <a:p>
            <a:pPr>
              <a:spcAft>
                <a:spcPts val="1200"/>
              </a:spcAft>
            </a:pPr>
            <a:r>
              <a:rPr lang="pl-PL" dirty="0" smtClean="0"/>
              <a:t>Tradycyjnie wśród mikro pracodawców dominują usługi oraz handel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143000"/>
          </a:xfrm>
        </p:spPr>
        <p:txBody>
          <a:bodyPr/>
          <a:lstStyle/>
          <a:p>
            <a:r>
              <a:rPr lang="pl-PL" dirty="0" smtClean="0"/>
              <a:t>Sytuacja ekonomiczna firm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251520" y="1700808"/>
            <a:ext cx="8640960" cy="4389120"/>
          </a:xfrm>
        </p:spPr>
        <p:txBody>
          <a:bodyPr>
            <a:normAutofit/>
          </a:bodyPr>
          <a:lstStyle/>
          <a:p>
            <a:r>
              <a:rPr lang="pl-PL" dirty="0" smtClean="0"/>
              <a:t>Syntetycznie oceniając sytuację ekonomiczną pracodawców na terenie Olsztyna można by użyć stwierdzenia, iż jest „stosunkowo dobra”</a:t>
            </a:r>
          </a:p>
          <a:p>
            <a:r>
              <a:rPr lang="pl-PL" dirty="0" smtClean="0"/>
              <a:t>Recesję</a:t>
            </a:r>
            <a:r>
              <a:rPr lang="pl-PL" dirty="0" smtClean="0"/>
              <a:t>, która rozpoczęła się w drugiej połowie 2008 roku odczuło wielu pracodawców, ale nie przełożyło się to na masowe zwolnienia pracowników, chociaż były wyjątki</a:t>
            </a:r>
          </a:p>
          <a:p>
            <a:r>
              <a:rPr lang="pl-PL" dirty="0" smtClean="0"/>
              <a:t>Badania wykazały że większość pracodawców w ogóle nie odczuła skutków recesji, nie pogorszyła się ich kondycja ekonomiczna, a jeśli chodzi o zatrudnienie to ono wzrastało a nie zmniejszało się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143000"/>
          </a:xfrm>
        </p:spPr>
        <p:txBody>
          <a:bodyPr/>
          <a:lstStyle/>
          <a:p>
            <a:r>
              <a:rPr lang="pl-PL" dirty="0" smtClean="0"/>
              <a:t>Szkolenia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700808"/>
            <a:ext cx="8363272" cy="4389120"/>
          </a:xfrm>
        </p:spPr>
        <p:txBody>
          <a:bodyPr>
            <a:normAutofit fontScale="92500"/>
          </a:bodyPr>
          <a:lstStyle/>
          <a:p>
            <a:pPr>
              <a:spcAft>
                <a:spcPts val="1200"/>
              </a:spcAft>
            </a:pPr>
            <a:r>
              <a:rPr lang="pl-PL" spc="-40" dirty="0" smtClean="0"/>
              <a:t>Większość  szkoleń organizowanych jest przez samego pracodawcę, ale  coraz więcej szkoleń organizowanych jest przez kontrahentów pracodawcy, głównie dostawców</a:t>
            </a:r>
          </a:p>
          <a:p>
            <a:pPr>
              <a:spcAft>
                <a:spcPts val="1200"/>
              </a:spcAft>
            </a:pPr>
            <a:r>
              <a:rPr lang="pl-PL" spc="-40" dirty="0" smtClean="0"/>
              <a:t>Wśród szkoleń dominują szkolenia obligatoryjne, w szczególności szkolenia z zakresu </a:t>
            </a:r>
            <a:r>
              <a:rPr lang="pl-PL" spc="-40" dirty="0" err="1" smtClean="0"/>
              <a:t>bhp</a:t>
            </a:r>
            <a:r>
              <a:rPr lang="pl-PL" spc="-40" dirty="0" smtClean="0"/>
              <a:t>. W grupie badanych pracodawców zatrudniających ponad 28 tysięcy osób, corocznie szkolonych jest w tym zakresie od 6 do 9 tys. osób</a:t>
            </a:r>
          </a:p>
          <a:p>
            <a:pPr>
              <a:spcAft>
                <a:spcPts val="1200"/>
              </a:spcAft>
            </a:pPr>
            <a:r>
              <a:rPr lang="pl-PL" spc="-40" dirty="0" smtClean="0"/>
              <a:t>Poza bhp największą grupę stanowią szkolenia specjalistyczne, najczęściej obligatoryjne, kończące się uzyskaniem certyfikatu uprawniającego do wykonywania zawodu</a:t>
            </a:r>
            <a:endParaRPr lang="pl-PL" spc="-4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Podział badanych firm ze względu na wielkość zatrudnienia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category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Zależności pomiędzy sektorem a zasięgiem działalności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507288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chart seriesIdx="0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chart seriesIdx="0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graphicEl>
                                              <a:chart seriesIdx="0" categoryIdx="0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chart seriesIdx="0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chart seriesIdx="0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graphicEl>
                                              <a:chart seriesIdx="0" categoryIdx="1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chart seriesIdx="0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0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chart seriesIdx="0" categoryIdx="2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0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chart seriesIdx="0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chart seriesIdx="0" categoryIdx="3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4">
                                            <p:graphicEl>
                                              <a:chart seriesIdx="0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4">
                                            <p:graphicEl>
                                              <a:chart seriesIdx="0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4">
                                            <p:graphicEl>
                                              <a:chart seriesIdx="0" categoryIdx="4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4">
                                            <p:graphicEl>
                                              <a:chart seriesIdx="0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4">
                                            <p:graphicEl>
                                              <a:chart seriesIdx="0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4">
                                            <p:graphicEl>
                                              <a:chart seriesIdx="0" categoryIdx="5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3500"/>
                            </p:stCondLst>
                            <p:childTnLst>
                              <p:par>
                                <p:cTn id="4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4">
                                            <p:graphicEl>
                                              <a:chart seriesIdx="1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4">
                                            <p:graphicEl>
                                              <a:chart seriesIdx="1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4">
                                            <p:graphicEl>
                                              <a:chart seriesIdx="1" categoryIdx="0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4000"/>
                            </p:stCondLst>
                            <p:childTnLst>
                              <p:par>
                                <p:cTn id="5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4">
                                            <p:graphicEl>
                                              <a:chart seriesIdx="1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4">
                                            <p:graphicEl>
                                              <a:chart seriesIdx="1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4">
                                            <p:graphicEl>
                                              <a:chart seriesIdx="1" categoryIdx="1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" fill="hold">
                            <p:stCondLst>
                              <p:cond delay="4500"/>
                            </p:stCondLst>
                            <p:childTnLst>
                              <p:par>
                                <p:cTn id="5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4">
                                            <p:graphicEl>
                                              <a:chart seriesIdx="1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4">
                                            <p:graphicEl>
                                              <a:chart seriesIdx="1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4">
                                            <p:graphicEl>
                                              <a:chart seriesIdx="1" categoryIdx="2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5000"/>
                            </p:stCondLst>
                            <p:childTnLst>
                              <p:par>
                                <p:cTn id="6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4">
                                            <p:graphicEl>
                                              <a:chart seriesIdx="1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4">
                                            <p:graphicEl>
                                              <a:chart seriesIdx="1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4">
                                            <p:graphicEl>
                                              <a:chart seriesIdx="1" categoryIdx="3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5500"/>
                            </p:stCondLst>
                            <p:childTnLst>
                              <p:par>
                                <p:cTn id="7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4">
                                            <p:graphicEl>
                                              <a:chart seriesIdx="1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4">
                                            <p:graphicEl>
                                              <a:chart seriesIdx="1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4">
                                            <p:graphicEl>
                                              <a:chart seriesIdx="1" categoryIdx="4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6000"/>
                            </p:stCondLst>
                            <p:childTnLst>
                              <p:par>
                                <p:cTn id="7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4">
                                            <p:graphicEl>
                                              <a:chart seriesIdx="1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4">
                                            <p:graphicEl>
                                              <a:chart seriesIdx="1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4">
                                            <p:graphicEl>
                                              <a:chart seriesIdx="1" categoryIdx="5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2" fill="hold">
                            <p:stCondLst>
                              <p:cond delay="6500"/>
                            </p:stCondLst>
                            <p:childTnLst>
                              <p:par>
                                <p:cTn id="8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4">
                                            <p:graphicEl>
                                              <a:chart seriesIdx="2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4">
                                            <p:graphicEl>
                                              <a:chart seriesIdx="2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4">
                                            <p:graphicEl>
                                              <a:chart seriesIdx="2" categoryIdx="0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7000"/>
                            </p:stCondLst>
                            <p:childTnLst>
                              <p:par>
                                <p:cTn id="8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4">
                                            <p:graphicEl>
                                              <a:chart seriesIdx="2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4">
                                            <p:graphicEl>
                                              <a:chart seriesIdx="2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4">
                                            <p:graphicEl>
                                              <a:chart seriesIdx="2" categoryIdx="1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4" fill="hold">
                            <p:stCondLst>
                              <p:cond delay="7500"/>
                            </p:stCondLst>
                            <p:childTnLst>
                              <p:par>
                                <p:cTn id="9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4">
                                            <p:graphicEl>
                                              <a:chart seriesIdx="2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" dur="500" fill="hold"/>
                                        <p:tgtEl>
                                          <p:spTgt spid="4">
                                            <p:graphicEl>
                                              <a:chart seriesIdx="2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9" dur="500"/>
                                        <p:tgtEl>
                                          <p:spTgt spid="4">
                                            <p:graphicEl>
                                              <a:chart seriesIdx="2" categoryIdx="2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8000"/>
                            </p:stCondLst>
                            <p:childTnLst>
                              <p:par>
                                <p:cTn id="10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4">
                                            <p:graphicEl>
                                              <a:chart seriesIdx="2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500" fill="hold"/>
                                        <p:tgtEl>
                                          <p:spTgt spid="4">
                                            <p:graphicEl>
                                              <a:chart seriesIdx="2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5" dur="500"/>
                                        <p:tgtEl>
                                          <p:spTgt spid="4">
                                            <p:graphicEl>
                                              <a:chart seriesIdx="2" categoryIdx="3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6" fill="hold">
                            <p:stCondLst>
                              <p:cond delay="8500"/>
                            </p:stCondLst>
                            <p:childTnLst>
                              <p:par>
                                <p:cTn id="10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9" dur="500" fill="hold"/>
                                        <p:tgtEl>
                                          <p:spTgt spid="4">
                                            <p:graphicEl>
                                              <a:chart seriesIdx="2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500" fill="hold"/>
                                        <p:tgtEl>
                                          <p:spTgt spid="4">
                                            <p:graphicEl>
                                              <a:chart seriesIdx="2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1" dur="500"/>
                                        <p:tgtEl>
                                          <p:spTgt spid="4">
                                            <p:graphicEl>
                                              <a:chart seriesIdx="2" categoryIdx="4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2" fill="hold">
                            <p:stCondLst>
                              <p:cond delay="9000"/>
                            </p:stCondLst>
                            <p:childTnLst>
                              <p:par>
                                <p:cTn id="11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5" dur="500" fill="hold"/>
                                        <p:tgtEl>
                                          <p:spTgt spid="4">
                                            <p:graphicEl>
                                              <a:chart seriesIdx="2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6" dur="500" fill="hold"/>
                                        <p:tgtEl>
                                          <p:spTgt spid="4">
                                            <p:graphicEl>
                                              <a:chart seriesIdx="2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7" dur="500"/>
                                        <p:tgtEl>
                                          <p:spTgt spid="4">
                                            <p:graphicEl>
                                              <a:chart seriesIdx="2" categoryIdx="5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8" fill="hold">
                            <p:stCondLst>
                              <p:cond delay="9500"/>
                            </p:stCondLst>
                            <p:childTnLst>
                              <p:par>
                                <p:cTn id="11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1" dur="500" fill="hold"/>
                                        <p:tgtEl>
                                          <p:spTgt spid="4">
                                            <p:graphicEl>
                                              <a:chart seriesIdx="3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500" fill="hold"/>
                                        <p:tgtEl>
                                          <p:spTgt spid="4">
                                            <p:graphicEl>
                                              <a:chart seriesIdx="3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3" dur="500"/>
                                        <p:tgtEl>
                                          <p:spTgt spid="4">
                                            <p:graphicEl>
                                              <a:chart seriesIdx="3" categoryIdx="0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4" fill="hold">
                            <p:stCondLst>
                              <p:cond delay="10000"/>
                            </p:stCondLst>
                            <p:childTnLst>
                              <p:par>
                                <p:cTn id="12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7" dur="500" fill="hold"/>
                                        <p:tgtEl>
                                          <p:spTgt spid="4">
                                            <p:graphicEl>
                                              <a:chart seriesIdx="3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8" dur="500" fill="hold"/>
                                        <p:tgtEl>
                                          <p:spTgt spid="4">
                                            <p:graphicEl>
                                              <a:chart seriesIdx="3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9" dur="500"/>
                                        <p:tgtEl>
                                          <p:spTgt spid="4">
                                            <p:graphicEl>
                                              <a:chart seriesIdx="3" categoryIdx="1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0" fill="hold">
                            <p:stCondLst>
                              <p:cond delay="10500"/>
                            </p:stCondLst>
                            <p:childTnLst>
                              <p:par>
                                <p:cTn id="13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3" dur="500" fill="hold"/>
                                        <p:tgtEl>
                                          <p:spTgt spid="4">
                                            <p:graphicEl>
                                              <a:chart seriesIdx="3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4" dur="500" fill="hold"/>
                                        <p:tgtEl>
                                          <p:spTgt spid="4">
                                            <p:graphicEl>
                                              <a:chart seriesIdx="3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5" dur="500"/>
                                        <p:tgtEl>
                                          <p:spTgt spid="4">
                                            <p:graphicEl>
                                              <a:chart seriesIdx="3" categoryIdx="2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6" fill="hold">
                            <p:stCondLst>
                              <p:cond delay="11000"/>
                            </p:stCondLst>
                            <p:childTnLst>
                              <p:par>
                                <p:cTn id="13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9" dur="500" fill="hold"/>
                                        <p:tgtEl>
                                          <p:spTgt spid="4">
                                            <p:graphicEl>
                                              <a:chart seriesIdx="3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0" dur="500" fill="hold"/>
                                        <p:tgtEl>
                                          <p:spTgt spid="4">
                                            <p:graphicEl>
                                              <a:chart seriesIdx="3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1" dur="500"/>
                                        <p:tgtEl>
                                          <p:spTgt spid="4">
                                            <p:graphicEl>
                                              <a:chart seriesIdx="3" categoryIdx="3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2" fill="hold">
                            <p:stCondLst>
                              <p:cond delay="11500"/>
                            </p:stCondLst>
                            <p:childTnLst>
                              <p:par>
                                <p:cTn id="143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5" dur="500" fill="hold"/>
                                        <p:tgtEl>
                                          <p:spTgt spid="4">
                                            <p:graphicEl>
                                              <a:chart seriesIdx="3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6" dur="500" fill="hold"/>
                                        <p:tgtEl>
                                          <p:spTgt spid="4">
                                            <p:graphicEl>
                                              <a:chart seriesIdx="3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7" dur="500"/>
                                        <p:tgtEl>
                                          <p:spTgt spid="4">
                                            <p:graphicEl>
                                              <a:chart seriesIdx="3" categoryIdx="4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8" fill="hold">
                            <p:stCondLst>
                              <p:cond delay="12000"/>
                            </p:stCondLst>
                            <p:childTnLst>
                              <p:par>
                                <p:cTn id="149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1" dur="500" fill="hold"/>
                                        <p:tgtEl>
                                          <p:spTgt spid="4">
                                            <p:graphicEl>
                                              <a:chart seriesIdx="3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2" dur="500" fill="hold"/>
                                        <p:tgtEl>
                                          <p:spTgt spid="4">
                                            <p:graphicEl>
                                              <a:chart seriesIdx="3" categoryIdx="5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3" dur="500"/>
                                        <p:tgtEl>
                                          <p:spTgt spid="4">
                                            <p:graphicEl>
                                              <a:chart seriesIdx="3" categoryIdx="5" bldStep="ptIn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El"/>
        </p:bldSub>
      </p:bldGraphic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Zależności pomiędzy sektorem a zasięgiem działalności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935480"/>
            <a:ext cx="8435280" cy="4013800"/>
          </a:xfrm>
        </p:spPr>
        <p:txBody>
          <a:bodyPr>
            <a:normAutofit lnSpcReduction="10000"/>
          </a:bodyPr>
          <a:lstStyle/>
          <a:p>
            <a:r>
              <a:rPr lang="pl-PL" dirty="0" smtClean="0"/>
              <a:t>w grupie pracodawców o zasięgu lokalnym dominują pracodawcy sektora: handlu (55,4%), ochrony zdrowia (54,2%) i usług (47,2%),</a:t>
            </a:r>
          </a:p>
          <a:p>
            <a:r>
              <a:rPr lang="pl-PL" dirty="0" smtClean="0"/>
              <a:t>w grupie pracodawców o zasięgu regionalnym największą grupę stanowią pracodawcy sektora budownictwa (48,1%),  </a:t>
            </a:r>
          </a:p>
          <a:p>
            <a:r>
              <a:rPr lang="pl-PL" dirty="0" smtClean="0"/>
              <a:t>większość (58,1%) pracodawców sektora przemysłowego sprzedaje swoje wyroby na terytorium kraju,</a:t>
            </a:r>
          </a:p>
          <a:p>
            <a:r>
              <a:rPr lang="pl-PL" dirty="0" smtClean="0"/>
              <a:t>dominującym sektorem w działalności międzynarodowej jest sektor przemysłu (18,6%),</a:t>
            </a:r>
          </a:p>
          <a:p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Zależności pomiędzy wielkością firmy a zasięgiem terytorialnym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179512" y="1935163"/>
          <a:ext cx="8784976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1000"/>
                                        <p:tgtEl>
                                          <p:spTgt spid="4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4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8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9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rzepływ">
  <a:themeElements>
    <a:clrScheme name="Przepły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Przepły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rzepły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Przepły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Przepły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Przepły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ppt/theme/themeOverride2.xml><?xml version="1.0" encoding="utf-8"?>
<a:themeOverride xmlns:a="http://schemas.openxmlformats.org/drawingml/2006/main">
  <a:clrScheme name="Przepły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Przepły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Przepły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ppt/theme/themeOverride3.xml><?xml version="1.0" encoding="utf-8"?>
<a:themeOverride xmlns:a="http://schemas.openxmlformats.org/drawingml/2006/main">
  <a:clrScheme name="Przepły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Przepły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Przepły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ppt/theme/themeOverride4.xml><?xml version="1.0" encoding="utf-8"?>
<a:themeOverride xmlns:a="http://schemas.openxmlformats.org/drawingml/2006/main">
  <a:clrScheme name="Przepły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Przepły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Przepły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ppt/theme/themeOverride5.xml><?xml version="1.0" encoding="utf-8"?>
<a:themeOverride xmlns:a="http://schemas.openxmlformats.org/drawingml/2006/main">
  <a:clrScheme name="Przepły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Przepły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Przepły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ppt/theme/themeOverride6.xml><?xml version="1.0" encoding="utf-8"?>
<a:themeOverride xmlns:a="http://schemas.openxmlformats.org/drawingml/2006/main">
  <a:clrScheme name="Przepły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Przepły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Przepły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ppt/theme/themeOverride7.xml><?xml version="1.0" encoding="utf-8"?>
<a:themeOverride xmlns:a="http://schemas.openxmlformats.org/drawingml/2006/main">
  <a:clrScheme name="Przepły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Przepły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Przepły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ppt/theme/themeOverride8.xml><?xml version="1.0" encoding="utf-8"?>
<a:themeOverride xmlns:a="http://schemas.openxmlformats.org/drawingml/2006/main">
  <a:clrScheme name="Przepły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Przepły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Przepły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ppt/theme/themeOverride9.xml><?xml version="1.0" encoding="utf-8"?>
<a:themeOverride xmlns:a="http://schemas.openxmlformats.org/drawingml/2006/main">
  <a:clrScheme name="Przepły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Przepły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Przepły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478</TotalTime>
  <Words>1809</Words>
  <Application>Microsoft Office PowerPoint</Application>
  <PresentationFormat>Pokaz na ekranie (4:3)</PresentationFormat>
  <Paragraphs>280</Paragraphs>
  <Slides>58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58</vt:i4>
      </vt:variant>
    </vt:vector>
  </HeadingPairs>
  <TitlesOfParts>
    <vt:vector size="59" baseType="lpstr">
      <vt:lpstr>Przepływ</vt:lpstr>
      <vt:lpstr>Sytuacja i oczekiwania pracodawców w mieście Olsztynie</vt:lpstr>
      <vt:lpstr>Slajd 2</vt:lpstr>
      <vt:lpstr>Cel badań</vt:lpstr>
      <vt:lpstr>Metody badawcze</vt:lpstr>
      <vt:lpstr>Podział sektorowy badanych pracodawców</vt:lpstr>
      <vt:lpstr>Podział badanych firm ze względu na wielkość zatrudnienia</vt:lpstr>
      <vt:lpstr>Zależności pomiędzy sektorem a zasięgiem działalności</vt:lpstr>
      <vt:lpstr>Zależności pomiędzy sektorem a zasięgiem działalności</vt:lpstr>
      <vt:lpstr>Zależności pomiędzy wielkością firmy a zasięgiem terytorialnym</vt:lpstr>
      <vt:lpstr>Zależności pomiędzy wielkością firmy a zasięgiem terytorialnym</vt:lpstr>
      <vt:lpstr>Tendencje zmian w zakresie zatrudnienia</vt:lpstr>
      <vt:lpstr>Tendencje zmian w zakresie zatrudnienia</vt:lpstr>
      <vt:lpstr>Pracodawcy zmieniający zatrudnienie wg wielkości firmy</vt:lpstr>
      <vt:lpstr>Pracodawcy zmieniający zatrudnienie wg sektora</vt:lpstr>
      <vt:lpstr>Zmiany w poziomie zatrudnienia</vt:lpstr>
      <vt:lpstr>Zmiany w poziomie zatrudnienia</vt:lpstr>
      <vt:lpstr>Zmiany w poziomie zatrudnienia</vt:lpstr>
      <vt:lpstr>Recesja gospodarcza w firmach</vt:lpstr>
      <vt:lpstr>Recesja gospodarcza w firmach  wg sektorów</vt:lpstr>
      <vt:lpstr>Recesja gospodarcza w firmach wg wielkości</vt:lpstr>
      <vt:lpstr>Opinie nt. kondycji ekonomicznej pracodawców</vt:lpstr>
      <vt:lpstr>Opinie nt. kondycji ekonomicznej pracodawców wg sektorów</vt:lpstr>
      <vt:lpstr>Opinie nt. kondycji ekonomicznej pracodawców wg wielkości</vt:lpstr>
      <vt:lpstr>Perspektywy rozwoju pracodawców</vt:lpstr>
      <vt:lpstr>Perspektywy rozwoju pracodawców</vt:lpstr>
      <vt:lpstr>Perspektywy rozwoju pracodawców</vt:lpstr>
      <vt:lpstr>Struktura zatrudnionych </vt:lpstr>
      <vt:lpstr>Struktura zatrudnionych wg kryterium „rodzaj umowy”</vt:lpstr>
      <vt:lpstr>Umowy na czas nieokreślony według wielkości pracodawcy </vt:lpstr>
      <vt:lpstr>Umowy na czas nieokreślony według sektorów</vt:lpstr>
      <vt:lpstr>Struktura zatrudnionych wg kryterium „system pracy”</vt:lpstr>
      <vt:lpstr>Jednozmianowy system pracy  u pracodawców wg ich wielkości</vt:lpstr>
      <vt:lpstr>Jednozmianowy system pracy  u pracodawców wg sektorów</vt:lpstr>
      <vt:lpstr>Struktura zatrudnionych wg kryterium „wykształcenie”</vt:lpstr>
      <vt:lpstr>Zatrudnianie pracowników z wyższym wykształceniem wg sektorów</vt:lpstr>
      <vt:lpstr>Zmiany w wielkości i strukturze zatrudnienia</vt:lpstr>
      <vt:lpstr>Liczba pracodawców przyjmujący do pracy wg wielkości firmy</vt:lpstr>
      <vt:lpstr>Liczba pracodawców zwalniających z pracy wg wielkości firmy</vt:lpstr>
      <vt:lpstr>Liczba pracodawców przyjmujący do pracy wg wielkości sektora</vt:lpstr>
      <vt:lpstr>Liczba pracodawców zwalniających z pracy wg wielkości sektora</vt:lpstr>
      <vt:lpstr>Przyjęcia i zwolnienia pracowników</vt:lpstr>
      <vt:lpstr>Liczba pracowników przyjmowanych i zwalnianych</vt:lpstr>
      <vt:lpstr>Liczba pracowników przyjmowanych i zwalnianych</vt:lpstr>
      <vt:lpstr>Udział w szkoleniach</vt:lpstr>
      <vt:lpstr>Udział zatrudnionych w szkoleniach</vt:lpstr>
      <vt:lpstr>Udział zatrudnionych w szkoleniach</vt:lpstr>
      <vt:lpstr>Współpraca z MUP  w Olsztynie</vt:lpstr>
      <vt:lpstr>Korzystający z usług MUP  w Olsztynie wg wielkości firmy</vt:lpstr>
      <vt:lpstr>Korzystający z usług MUP  w Olsztynie wg sektora</vt:lpstr>
      <vt:lpstr>Korzystający z usług MUP  w Olsztynie wg sektora</vt:lpstr>
      <vt:lpstr>Korzystanie z usług MUP  w Olsztynie wg sektora</vt:lpstr>
      <vt:lpstr>Przyczyny podejmowania współpracy z MUP w Olsztynie</vt:lpstr>
      <vt:lpstr>Podsumowanie</vt:lpstr>
      <vt:lpstr>Specyfika rynku w Olsztynie</vt:lpstr>
      <vt:lpstr>Specyfika rynku w Olsztynie</vt:lpstr>
      <vt:lpstr>Struktura przedsiębiorstw</vt:lpstr>
      <vt:lpstr>Sytuacja ekonomiczna firm</vt:lpstr>
      <vt:lpstr>Szkolenia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Sytuacja i oczekiwania pracodawców w mieście Olsztynie</dc:title>
  <dc:creator>Pawel</dc:creator>
  <cp:lastModifiedBy>Pawel</cp:lastModifiedBy>
  <cp:revision>57</cp:revision>
  <dcterms:created xsi:type="dcterms:W3CDTF">2010-11-25T22:44:03Z</dcterms:created>
  <dcterms:modified xsi:type="dcterms:W3CDTF">2010-11-26T21:07:00Z</dcterms:modified>
</cp:coreProperties>
</file>