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8" r:id="rId2"/>
    <p:sldId id="297" r:id="rId3"/>
    <p:sldId id="294" r:id="rId4"/>
    <p:sldId id="295" r:id="rId5"/>
    <p:sldId id="296" r:id="rId6"/>
    <p:sldId id="259" r:id="rId7"/>
    <p:sldId id="262" r:id="rId8"/>
    <p:sldId id="263" r:id="rId9"/>
    <p:sldId id="285" r:id="rId10"/>
    <p:sldId id="299" r:id="rId11"/>
    <p:sldId id="266" r:id="rId12"/>
    <p:sldId id="267" r:id="rId13"/>
    <p:sldId id="269" r:id="rId14"/>
    <p:sldId id="286" r:id="rId15"/>
    <p:sldId id="300" r:id="rId16"/>
    <p:sldId id="307" r:id="rId17"/>
    <p:sldId id="309" r:id="rId18"/>
    <p:sldId id="310" r:id="rId19"/>
    <p:sldId id="305" r:id="rId20"/>
    <p:sldId id="304" r:id="rId21"/>
    <p:sldId id="302" r:id="rId22"/>
    <p:sldId id="303" r:id="rId23"/>
    <p:sldId id="277" r:id="rId24"/>
    <p:sldId id="278" r:id="rId25"/>
    <p:sldId id="293" r:id="rId26"/>
    <p:sldId id="291" r:id="rId27"/>
    <p:sldId id="292" r:id="rId28"/>
    <p:sldId id="287" r:id="rId29"/>
    <p:sldId id="284" r:id="rId30"/>
    <p:sldId id="289" r:id="rId31"/>
    <p:sldId id="288" r:id="rId32"/>
    <p:sldId id="306" r:id="rId33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5" autoAdjust="0"/>
    <p:restoredTop sz="94660"/>
  </p:normalViewPr>
  <p:slideViewPr>
    <p:cSldViewPr>
      <p:cViewPr varScale="1">
        <p:scale>
          <a:sx n="109" d="100"/>
          <a:sy n="109" d="100"/>
        </p:scale>
        <p:origin x="129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B1777-9375-4C05-B3FB-D9F2314019A0}" type="datetimeFigureOut">
              <a:rPr lang="pl-PL" smtClean="0"/>
              <a:t>2018-09-20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5BF28-0B31-4277-9BE9-AE04124048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506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EFBC9-2B99-463F-B72B-0D4D76C6D759}" type="datetimeFigureOut">
              <a:rPr lang="pl-PL" smtClean="0"/>
              <a:t>2018-09-20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081BE-CEDE-4504-ACEF-8CD7C89B06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74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DBB9-241E-4987-B237-17C2DB05C46C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70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B4E9-A55B-4ACD-818D-DB24EFDDD9A5}" type="datetime1">
              <a:rPr lang="pl-PL" smtClean="0"/>
              <a:t>2018-09-20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3D27-AF3F-4423-98BA-047E308A1FD8}" type="datetime1">
              <a:rPr lang="pl-PL" smtClean="0"/>
              <a:t>2018-09-20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A410-17AB-4A94-A973-B45DEA40A4F7}" type="datetime1">
              <a:rPr lang="pl-PL" smtClean="0"/>
              <a:t>2018-09-20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4F06-9795-45CB-AF02-BA26C3A497BA}" type="datetime1">
              <a:rPr lang="pl-PL" smtClean="0"/>
              <a:t>2018-09-20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CE79-178F-4393-AAF5-D624AE51ACC7}" type="datetime1">
              <a:rPr lang="pl-PL" smtClean="0"/>
              <a:t>2018-09-20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D780-11A7-4360-A8B2-C5509AB33FC8}" type="datetime1">
              <a:rPr lang="pl-PL" smtClean="0"/>
              <a:t>2018-09-20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F58-0D69-4F83-932A-87EC6E636E2A}" type="datetime1">
              <a:rPr lang="pl-PL" smtClean="0"/>
              <a:t>2018-09-20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6C81-D137-4AAA-9D9A-248E51F788B2}" type="datetime1">
              <a:rPr lang="pl-PL" smtClean="0"/>
              <a:t>2018-09-20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143C-E076-4607-9073-C643B819D805}" type="datetime1">
              <a:rPr lang="pl-PL" smtClean="0"/>
              <a:t>2018-09-20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1D3A-231D-4320-8FF9-CB64DE137926}" type="datetime1">
              <a:rPr lang="pl-PL" smtClean="0"/>
              <a:t>2018-09-20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E74D-0013-460D-8246-B0246594BD51}" type="datetime1">
              <a:rPr lang="pl-PL" smtClean="0"/>
              <a:t>2018-09-20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EE50E-AE0F-4EAD-85ED-E1FB5870F1BC}" type="datetime1">
              <a:rPr lang="pl-PL" smtClean="0"/>
              <a:t>2018-09-20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J%C4%99zyk_angielsk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pl/url?sa=i&amp;rct=j&amp;q=&amp;esrc=s&amp;source=images&amp;cd=&amp;cad=rja&amp;uact=8&amp;ved=2ahUKEwjr_JCOj8TdAhVrqIsKHb5CCVQQjRx6BAgBEAU&amp;url=http://zielonalinia.gov.pl/pracodawcy/zatrudnienieniepelnosprawnych/artykul/-/asset_publisher/dg1J7yAXpsIb/content/pup-krosno-odrzanskie-nabory-wnioskow-na-rozne-formy-aktywizacji?inheritRedirect%3Dfalse&amp;psig=AOvVaw29p1ny8lz_BunneuXEMjWH&amp;ust=1537345148958248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7201" y="2132856"/>
            <a:ext cx="8486255" cy="1004133"/>
          </a:xfrm>
        </p:spPr>
        <p:txBody>
          <a:bodyPr>
            <a:noAutofit/>
          </a:bodyPr>
          <a:lstStyle/>
          <a:p>
            <a:r>
              <a:rPr lang="pl-PL" sz="4000" b="1" dirty="0"/>
              <a:t>Różne pokolenia:</a:t>
            </a:r>
            <a:br>
              <a:rPr lang="pl-PL" sz="4000" b="1" dirty="0"/>
            </a:br>
            <a:r>
              <a:rPr lang="pl-PL" sz="4000" b="1" dirty="0"/>
              <a:t> różne </a:t>
            </a:r>
            <a:r>
              <a:rPr lang="pl-PL" sz="4000" b="1" dirty="0">
                <a:solidFill>
                  <a:srgbClr val="0070C0"/>
                </a:solidFill>
              </a:rPr>
              <a:t>potrzeby</a:t>
            </a:r>
            <a:r>
              <a:rPr lang="pl-PL" sz="4000" b="1" dirty="0"/>
              <a:t> i różne </a:t>
            </a:r>
            <a:r>
              <a:rPr lang="pl-PL" sz="4000" b="1" dirty="0">
                <a:solidFill>
                  <a:srgbClr val="C00000"/>
                </a:solidFill>
              </a:rPr>
              <a:t>możliwości</a:t>
            </a:r>
            <a:endParaRPr lang="pl-PL" sz="4000" dirty="0">
              <a:solidFill>
                <a:srgbClr val="DD7C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9" y="411052"/>
            <a:ext cx="1416281" cy="1258917"/>
          </a:xfrm>
          <a:prstGeom prst="rect">
            <a:avLst/>
          </a:prstGeom>
        </p:spPr>
      </p:pic>
      <p:pic>
        <p:nvPicPr>
          <p:cNvPr id="8" name="Obraz 7" descr="C:\Users\kmorawska\AppData\Local\Microsoft\Windows\INetCache\Content.Word\Winieta-GO23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3" y="5836288"/>
            <a:ext cx="778669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C:\Users\kmorawska\AppData\Local\Microsoft\Windows\INetCache\Content.Word\telewizjaolsztyn-blac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38" y="6075659"/>
            <a:ext cx="1042988" cy="25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C:\Users\kmorawska\AppData\Local\Microsoft\Windows\INetCache\Content.Word\logo uwm fm dobra jakos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48" y="5968312"/>
            <a:ext cx="275749" cy="36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C:\Users\kmorawska\AppData\Local\Microsoft\Windows\INetCache\Content.Word\Logo-Polskie-Radio-Olszty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94" y="5976991"/>
            <a:ext cx="725329" cy="30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C:\Users\kmorawska\AppData\Local\Microsoft\Windows\INetCache\Content.Word\logo TVP Olsztyn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65" y="5938766"/>
            <a:ext cx="507683" cy="44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 descr="C:\Users\kmorawska\AppData\Local\Microsoft\Windows\INetCache\Content.Word\log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183" y="6018265"/>
            <a:ext cx="863918" cy="22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C99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0" y="5836288"/>
            <a:ext cx="9144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C99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51" y="195523"/>
            <a:ext cx="1416281" cy="1258917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59" y="363395"/>
            <a:ext cx="956141" cy="849902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03" y="444399"/>
            <a:ext cx="1368923" cy="711070"/>
          </a:xfrm>
          <a:prstGeom prst="rect">
            <a:avLst/>
          </a:prstGeom>
        </p:spPr>
      </p:pic>
      <p:pic>
        <p:nvPicPr>
          <p:cNvPr id="20" name="Obraz 19" descr="C:\Users\kmorawska\AppData\Local\Microsoft\Windows\INetCache\Content.Word\Winieta-GO23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6" y="5961677"/>
            <a:ext cx="778669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az 20" descr="C:\Users\kmorawska\AppData\Local\Microsoft\Windows\INetCache\Content.Word\telewizjaolsztyn-blac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41" y="6196577"/>
            <a:ext cx="1042988" cy="25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az 21" descr="C:\Users\kmorawska\AppData\Local\Microsoft\Windows\INetCache\Content.Word\logo uwm fm dobra jakosc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54" y="6129072"/>
            <a:ext cx="386834" cy="44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az 22" descr="C:\Users\kmorawska\AppData\Local\Microsoft\Windows\INetCache\Content.Word\Logo-Polskie-Radio-Olszty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863" y="6231196"/>
            <a:ext cx="725329" cy="30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az 23" descr="C:\Users\kmorawska\AppData\Local\Microsoft\Windows\INetCache\Content.Word\logo TVP Olsztyn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27" y="6129966"/>
            <a:ext cx="507683" cy="44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az 24" descr="C:\Users\kmorawska\AppData\Local\Microsoft\Windows\INetCache\Content.Word\log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79" y="6224426"/>
            <a:ext cx="863918" cy="22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az 26" descr="https://newevolutiondesigns.com/images/freebies/orange-wallpaper-2.jp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5" y="4059356"/>
            <a:ext cx="9069185" cy="2066290"/>
          </a:xfrm>
          <a:prstGeom prst="rect">
            <a:avLst/>
          </a:prstGeom>
          <a:noFill/>
          <a:ln>
            <a:noFill/>
          </a:ln>
          <a:effectLst>
            <a:softEdge rad="952500"/>
          </a:effectLst>
        </p:spPr>
      </p:pic>
      <p:sp>
        <p:nvSpPr>
          <p:cNvPr id="15" name="Podtytuł 14"/>
          <p:cNvSpPr>
            <a:spLocks noGrp="1"/>
          </p:cNvSpPr>
          <p:nvPr>
            <p:ph type="subTitle" idx="1"/>
          </p:nvPr>
        </p:nvSpPr>
        <p:spPr>
          <a:xfrm>
            <a:off x="1202232" y="5462187"/>
            <a:ext cx="6400800" cy="480361"/>
          </a:xfrm>
        </p:spPr>
        <p:txBody>
          <a:bodyPr/>
          <a:lstStyle/>
          <a:p>
            <a:r>
              <a:rPr lang="pl-PL" sz="2000" dirty="0">
                <a:solidFill>
                  <a:srgbClr val="DD7C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Warmińsko – Mazurski Tydzień Kariery 2018</a:t>
            </a:r>
          </a:p>
          <a:p>
            <a:endParaRPr lang="pl-PL" dirty="0"/>
          </a:p>
        </p:txBody>
      </p:sp>
      <p:pic>
        <p:nvPicPr>
          <p:cNvPr id="28" name="Picture 2" descr="C:\Users\askuzinska\Pictures\image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38" y="3645024"/>
            <a:ext cx="2761989" cy="173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6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70C0"/>
                </a:solidFill>
              </a:rPr>
              <a:t>Pokolenie Y w </a:t>
            </a:r>
            <a:r>
              <a:rPr lang="pl-PL" dirty="0" smtClean="0">
                <a:solidFill>
                  <a:srgbClr val="0070C0"/>
                </a:solidFill>
              </a:rPr>
              <a:t>pracy</a:t>
            </a:r>
            <a:r>
              <a:rPr lang="pl-PL" dirty="0">
                <a:solidFill>
                  <a:srgbClr val="0070C0"/>
                </a:solidFill>
              </a:rPr>
              <a:t/>
            </a:r>
            <a:br>
              <a:rPr lang="pl-PL" dirty="0">
                <a:solidFill>
                  <a:srgbClr val="0070C0"/>
                </a:solidFill>
              </a:rPr>
            </a:b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pl-PL" dirty="0" smtClean="0"/>
              <a:t>Chcą </a:t>
            </a:r>
            <a:r>
              <a:rPr lang="pl-PL" dirty="0"/>
              <a:t>pracować, ale nie całe </a:t>
            </a:r>
            <a:r>
              <a:rPr lang="pl-PL" dirty="0" smtClean="0"/>
              <a:t>życie</a:t>
            </a:r>
          </a:p>
          <a:p>
            <a:r>
              <a:rPr lang="pl-PL" dirty="0" smtClean="0"/>
              <a:t>Chętnie </a:t>
            </a:r>
            <a:r>
              <a:rPr lang="pl-PL" dirty="0"/>
              <a:t>zakładają własny </a:t>
            </a:r>
            <a:r>
              <a:rPr lang="pl-PL" dirty="0" smtClean="0"/>
              <a:t>biznes</a:t>
            </a:r>
            <a:r>
              <a:rPr lang="pl-PL" dirty="0"/>
              <a:t> </a:t>
            </a:r>
            <a:endParaRPr lang="pl-PL" baseline="30000" dirty="0"/>
          </a:p>
          <a:p>
            <a:r>
              <a:rPr lang="pl-PL" dirty="0" smtClean="0"/>
              <a:t>Są gotowi zmieniać miejsce pracy i zawód</a:t>
            </a:r>
            <a:endParaRPr lang="pl-PL" dirty="0"/>
          </a:p>
          <a:p>
            <a:r>
              <a:rPr lang="pl-PL" dirty="0"/>
              <a:t>Sporą uwagę przywiązują do życia prywatnego, </a:t>
            </a:r>
            <a:r>
              <a:rPr lang="pl-PL" dirty="0" smtClean="0"/>
              <a:t>oczekują </a:t>
            </a:r>
            <a:r>
              <a:rPr lang="pl-PL" dirty="0"/>
              <a:t>dużej swobody i elastycznego czasu </a:t>
            </a:r>
            <a:r>
              <a:rPr lang="pl-PL" dirty="0" smtClean="0"/>
              <a:t>pracy</a:t>
            </a:r>
          </a:p>
          <a:p>
            <a:r>
              <a:rPr lang="pl-PL" dirty="0" smtClean="0"/>
              <a:t>Mają </a:t>
            </a:r>
            <a:r>
              <a:rPr lang="pl-PL" dirty="0"/>
              <a:t>duży apetyt na życie i nie chcą się ograniczać – praca nie może ich ograniczać.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7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POKOLENIE „Z”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Pokolenie Z</a:t>
            </a:r>
            <a:r>
              <a:rPr lang="pl-PL" dirty="0"/>
              <a:t> </a:t>
            </a:r>
            <a:r>
              <a:rPr lang="pl-PL" dirty="0" smtClean="0"/>
              <a:t>(ang</a:t>
            </a:r>
            <a:r>
              <a:rPr lang="pl-PL" dirty="0" smtClean="0">
                <a:hlinkClick r:id="rId2" tooltip="Język angielski"/>
              </a:rPr>
              <a:t>.</a:t>
            </a:r>
            <a:r>
              <a:rPr lang="pl-PL" dirty="0"/>
              <a:t> </a:t>
            </a:r>
            <a:r>
              <a:rPr lang="pl-PL" i="1" dirty="0" err="1"/>
              <a:t>Generation</a:t>
            </a:r>
            <a:r>
              <a:rPr lang="pl-PL" i="1" dirty="0"/>
              <a:t> Z</a:t>
            </a:r>
            <a:r>
              <a:rPr lang="pl-PL" dirty="0"/>
              <a:t>), in. </a:t>
            </a:r>
            <a:r>
              <a:rPr lang="pl-PL" b="1" dirty="0"/>
              <a:t>generacja Z</a:t>
            </a:r>
            <a:r>
              <a:rPr lang="pl-PL" dirty="0"/>
              <a:t>, </a:t>
            </a:r>
            <a:r>
              <a:rPr lang="pl-PL" b="1" dirty="0"/>
              <a:t>pokolenie internetowe</a:t>
            </a:r>
            <a:r>
              <a:rPr lang="pl-PL" dirty="0"/>
              <a:t>, </a:t>
            </a:r>
            <a:r>
              <a:rPr lang="pl-PL" b="1" dirty="0"/>
              <a:t>Pokolenie </a:t>
            </a:r>
            <a:r>
              <a:rPr lang="pl-PL" b="1" dirty="0" smtClean="0"/>
              <a:t>C </a:t>
            </a:r>
            <a:r>
              <a:rPr lang="pl-PL" dirty="0" smtClean="0"/>
              <a:t>(</a:t>
            </a:r>
            <a:r>
              <a:rPr lang="pl-PL" dirty="0" err="1" smtClean="0"/>
              <a:t>connected</a:t>
            </a:r>
            <a:r>
              <a:rPr lang="pl-PL" dirty="0" smtClean="0"/>
              <a:t>)</a:t>
            </a:r>
            <a:r>
              <a:rPr lang="pl-PL" dirty="0"/>
              <a:t> – </a:t>
            </a:r>
            <a:r>
              <a:rPr lang="pl-PL" dirty="0" smtClean="0"/>
              <a:t>pokolenie ludzi </a:t>
            </a:r>
            <a:r>
              <a:rPr lang="pl-PL" dirty="0"/>
              <a:t>urodzonych w Polsce po 2000 </a:t>
            </a:r>
            <a:r>
              <a:rPr lang="pl-PL" dirty="0" smtClean="0"/>
              <a:t>roku, </a:t>
            </a:r>
            <a:r>
              <a:rPr lang="pl-PL" b="1" dirty="0"/>
              <a:t>dopiero wkraczających na rynek </a:t>
            </a:r>
            <a:r>
              <a:rPr lang="pl-PL" b="1" dirty="0" smtClean="0"/>
              <a:t>pracy, często jeszcze uczących się lub studiujących</a:t>
            </a:r>
          </a:p>
          <a:p>
            <a:pPr marL="0" indent="0">
              <a:buNone/>
            </a:pPr>
            <a:r>
              <a:rPr lang="pl-PL" b="1" dirty="0" smtClean="0"/>
              <a:t> </a:t>
            </a:r>
          </a:p>
          <a:p>
            <a:r>
              <a:rPr lang="pl-PL" dirty="0" smtClean="0"/>
              <a:t>Nazywane </a:t>
            </a:r>
            <a:r>
              <a:rPr lang="pl-PL" dirty="0"/>
              <a:t>jest również „generacją </a:t>
            </a:r>
            <a:r>
              <a:rPr lang="pl-PL" dirty="0" smtClean="0"/>
              <a:t>multitasking”, </a:t>
            </a:r>
            <a:r>
              <a:rPr lang="pl-PL" dirty="0"/>
              <a:t>„cichym pokoleniem”, „generacją @”, „</a:t>
            </a:r>
            <a:r>
              <a:rPr lang="pl-PL" dirty="0" err="1"/>
              <a:t>Generation</a:t>
            </a:r>
            <a:r>
              <a:rPr lang="pl-PL" dirty="0"/>
              <a:t> V”, „</a:t>
            </a:r>
            <a:r>
              <a:rPr lang="pl-PL" dirty="0" err="1"/>
              <a:t>Generation</a:t>
            </a:r>
            <a:r>
              <a:rPr lang="pl-PL" dirty="0"/>
              <a:t> </a:t>
            </a:r>
            <a:r>
              <a:rPr lang="pl-PL" dirty="0" smtClean="0"/>
              <a:t>C”. </a:t>
            </a:r>
            <a:r>
              <a:rPr lang="pl-PL" dirty="0"/>
              <a:t>Są to </a:t>
            </a:r>
            <a:r>
              <a:rPr lang="pl-PL" b="1" dirty="0"/>
              <a:t>ludzie najmłodszego pokolenia, dla których </a:t>
            </a:r>
            <a:r>
              <a:rPr lang="pl-PL" b="1" dirty="0">
                <a:solidFill>
                  <a:srgbClr val="FF0000"/>
                </a:solidFill>
              </a:rPr>
              <a:t>technologia to główne narzędzie do poszerzania </a:t>
            </a:r>
            <a:r>
              <a:rPr lang="pl-PL" b="1" dirty="0" smtClean="0">
                <a:solidFill>
                  <a:srgbClr val="FF0000"/>
                </a:solidFill>
              </a:rPr>
              <a:t>wiedzy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2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POKOLENIE „Z”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odróżnieniu od poprzedniej generacji, określanej mianem generacji Y, która stopniowo wkraczała do cyfrowego świata, </a:t>
            </a:r>
            <a:r>
              <a:rPr lang="pl-PL" dirty="0">
                <a:solidFill>
                  <a:srgbClr val="FF0000"/>
                </a:solidFill>
              </a:rPr>
              <a:t>dla pokolenia Z cyfrowy świat istnieje od zawsze</a:t>
            </a:r>
            <a:r>
              <a:rPr lang="pl-PL" b="1" dirty="0"/>
              <a:t>, to pokolenie dorastające już w świecie nowoczesnych technologii. Uznawani są za pokolenie spędzające mało czasu w „realnym” </a:t>
            </a:r>
            <a:r>
              <a:rPr lang="pl-PL" b="1" dirty="0" smtClean="0"/>
              <a:t>świecie</a:t>
            </a:r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6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Mocne strony przedstawicieli pokolenia „Z”: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pl-PL" dirty="0" smtClean="0"/>
              <a:t>Mają </a:t>
            </a:r>
            <a:r>
              <a:rPr lang="pl-PL" dirty="0"/>
              <a:t>wysokie </a:t>
            </a:r>
            <a:r>
              <a:rPr lang="pl-PL" dirty="0" smtClean="0"/>
              <a:t>wymagania jeśli chodzi o pracę i warunki pracy</a:t>
            </a:r>
          </a:p>
          <a:p>
            <a:r>
              <a:rPr lang="pl-PL" dirty="0" smtClean="0"/>
              <a:t>Są skłonni często zmieniać pracę przez co zdobywają bogate doświadczenie zawodowe</a:t>
            </a:r>
            <a:endParaRPr lang="pl-PL" dirty="0"/>
          </a:p>
          <a:p>
            <a:r>
              <a:rPr lang="pl-PL" dirty="0" smtClean="0"/>
              <a:t>Są biegli w posługiwaniu się Internetem i portalami społecznościowymi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9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Słabe strony przedstawicieli </a:t>
            </a:r>
            <a:br>
              <a:rPr lang="pl-PL" dirty="0" smtClean="0">
                <a:solidFill>
                  <a:srgbClr val="00B050"/>
                </a:solidFill>
              </a:rPr>
            </a:br>
            <a:r>
              <a:rPr lang="pl-PL" dirty="0" smtClean="0">
                <a:solidFill>
                  <a:srgbClr val="00B050"/>
                </a:solidFill>
              </a:rPr>
              <a:t>pokolenia „Z”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pl-PL" dirty="0"/>
              <a:t>Mają trudności z bezpośrednim kontaktem z innymi </a:t>
            </a:r>
            <a:r>
              <a:rPr lang="pl-PL" dirty="0" smtClean="0"/>
              <a:t>ludźmi ponieważ dużo czasu spędzają na kontaktach w świecie wirtualnym</a:t>
            </a:r>
            <a:endParaRPr lang="pl-PL" dirty="0"/>
          </a:p>
          <a:p>
            <a:r>
              <a:rPr lang="pl-PL" dirty="0"/>
              <a:t>Nie potrafią żyć bez dostępu do Internetu i portali społecznościowych </a:t>
            </a:r>
            <a:endParaRPr lang="pl-PL" dirty="0" smtClean="0"/>
          </a:p>
          <a:p>
            <a:r>
              <a:rPr lang="pl-PL" dirty="0" smtClean="0"/>
              <a:t>Bardzo </a:t>
            </a:r>
            <a:r>
              <a:rPr lang="pl-PL" dirty="0"/>
              <a:t>późno się usamodzielniają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77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Pokolenie Z w </a:t>
            </a:r>
            <a:r>
              <a:rPr lang="pl-PL" dirty="0" smtClean="0">
                <a:solidFill>
                  <a:srgbClr val="00B050"/>
                </a:solidFill>
              </a:rPr>
              <a:t>pracy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Jest </a:t>
            </a:r>
            <a:r>
              <a:rPr lang="pl-PL" dirty="0"/>
              <a:t>to pokolenie, które dopiero wkracza bądź wkroczy na rynek pracy,</a:t>
            </a:r>
          </a:p>
          <a:p>
            <a:r>
              <a:rPr lang="pl-PL" dirty="0">
                <a:solidFill>
                  <a:srgbClr val="C00000"/>
                </a:solidFill>
              </a:rPr>
              <a:t>W ciągu życia zmienią pracę </a:t>
            </a:r>
            <a:r>
              <a:rPr lang="pl-PL" dirty="0" smtClean="0">
                <a:solidFill>
                  <a:srgbClr val="C00000"/>
                </a:solidFill>
              </a:rPr>
              <a:t>wiele razy</a:t>
            </a:r>
            <a:r>
              <a:rPr lang="pl-PL" dirty="0" smtClean="0"/>
              <a:t>, są mobilni zawodowo</a:t>
            </a:r>
            <a:endParaRPr lang="pl-PL" dirty="0"/>
          </a:p>
          <a:p>
            <a:r>
              <a:rPr lang="pl-PL" dirty="0"/>
              <a:t>Najlepiej odnajdą się na stanowisku branży IT, biotechnologii, animacji komputerowych, projektowania gier i stron </a:t>
            </a:r>
            <a:r>
              <a:rPr lang="pl-PL" dirty="0" err="1"/>
              <a:t>www</a:t>
            </a:r>
            <a:r>
              <a:rPr lang="pl-PL" dirty="0"/>
              <a:t>.</a:t>
            </a:r>
          </a:p>
          <a:p>
            <a:r>
              <a:rPr lang="pl-PL" dirty="0"/>
              <a:t>Mają silną potrzebę zmieniania świata,</a:t>
            </a:r>
          </a:p>
          <a:p>
            <a:r>
              <a:rPr lang="pl-PL" dirty="0"/>
              <a:t>Chcą tworzyć własny biznes.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2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 istnieje stereotyp starego/młodego człowieka?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Stereotyp</a:t>
            </a:r>
            <a:r>
              <a:rPr lang="pl-PL" dirty="0"/>
              <a:t>, to „schemat reprezentujący grupę lub rodzaj osób wyodrębnionych z uwagi na jakąś łatwo zauważalną cechę określającą ich społeczną tożsamość. (…) Zbiór sądów na temat członków jakiejś kategorii osób”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3886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619672" y="72008"/>
            <a:ext cx="1944216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+mj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8665" y="-90264"/>
            <a:ext cx="8229600" cy="1143000"/>
          </a:xfrm>
        </p:spPr>
        <p:txBody>
          <a:bodyPr/>
          <a:lstStyle/>
          <a:p>
            <a:r>
              <a:rPr lang="pl-PL" dirty="0" smtClean="0"/>
              <a:t>Młodzi o starszych, starsi o sobie…</a:t>
            </a:r>
            <a:endParaRPr lang="pl-PL" dirty="0"/>
          </a:p>
        </p:txBody>
      </p:sp>
      <p:pic>
        <p:nvPicPr>
          <p:cNvPr id="8" name="Picture 4" descr="C:\Users\Megan\Documents\aMaison\BRPO-Staruszki\pokolenie_dzienniczek\4_m_25-30_b_W\4_m_25-30_b_W_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14" y="1124744"/>
            <a:ext cx="1601120" cy="1512168"/>
          </a:xfrm>
          <a:prstGeom prst="rect">
            <a:avLst/>
          </a:prstGeom>
          <a:noFill/>
        </p:spPr>
      </p:pic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251520" y="2780928"/>
            <a:ext cx="4752528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tabLst/>
              <a:defRPr/>
            </a:pPr>
            <a:r>
              <a:rPr lang="pl-PL" sz="1600" b="1" noProof="0" dirty="0" smtClean="0">
                <a:latin typeface="+mj-lt"/>
              </a:rPr>
              <a:t>SŁODKO-GORZKO</a:t>
            </a:r>
            <a:endParaRPr kumimoji="0" lang="pl-PL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Starość to przede</a:t>
            </a:r>
            <a:r>
              <a:rPr kumimoji="0" lang="pl-PL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wszystkim </a:t>
            </a:r>
            <a:r>
              <a:rPr kumimoji="0" lang="pl-PL" sz="1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czas, dużo wolnego czasu</a:t>
            </a:r>
            <a:r>
              <a:rPr kumimoji="0" lang="pl-PL" sz="1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, który może być dobrze wykorzystany, ale może się stać przekleństwem: nuda, gnuśnienie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pl-PL" sz="1500" b="1" dirty="0" smtClean="0">
                <a:latin typeface="+mj-lt"/>
              </a:rPr>
              <a:t>Choroby, ograniczenie </a:t>
            </a:r>
            <a:r>
              <a:rPr lang="pl-PL" sz="1500" dirty="0" smtClean="0">
                <a:latin typeface="+mj-lt"/>
              </a:rPr>
              <a:t>– ludzie zmęczeni życiem, którzy czują, że dziś nie mogą robić tego, co dawniej, a to ich męczy  i denerwuje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pl-PL" sz="1500" dirty="0" smtClean="0">
                <a:latin typeface="+mj-lt"/>
              </a:rPr>
              <a:t>(Niestety) </a:t>
            </a:r>
            <a:r>
              <a:rPr lang="pl-PL" sz="1500" b="1" dirty="0" smtClean="0">
                <a:latin typeface="+mj-lt"/>
              </a:rPr>
              <a:t>religijność </a:t>
            </a:r>
            <a:r>
              <a:rPr lang="pl-PL" sz="1500" dirty="0" smtClean="0">
                <a:latin typeface="+mj-lt"/>
              </a:rPr>
              <a:t>– wyznacznikiem wartości stają się niekiedy niewłaściwe instytucje (Ojciec Rydzyk)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pl-PL" sz="1500" dirty="0" smtClean="0">
                <a:latin typeface="+mj-lt"/>
              </a:rPr>
              <a:t>Osoby starsze to </a:t>
            </a:r>
            <a:r>
              <a:rPr lang="pl-PL" sz="1500" b="1" dirty="0" smtClean="0">
                <a:latin typeface="+mj-lt"/>
              </a:rPr>
              <a:t>„biblioteka tradycji” lokalnej </a:t>
            </a:r>
            <a:br>
              <a:rPr lang="pl-PL" sz="1500" b="1" dirty="0" smtClean="0">
                <a:latin typeface="+mj-lt"/>
              </a:rPr>
            </a:br>
            <a:r>
              <a:rPr lang="pl-PL" sz="1500" dirty="0" smtClean="0">
                <a:latin typeface="+mj-lt"/>
              </a:rPr>
              <a:t>i wiedzy o historii, dawnych umiejętnościach, gotowaniu, szyciu, szydełkowaniu…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pl-PL" sz="1500" dirty="0" smtClean="0">
                <a:latin typeface="+mj-lt"/>
              </a:rPr>
              <a:t>Ale to też (rzadko) wizja </a:t>
            </a:r>
            <a:r>
              <a:rPr lang="pl-PL" sz="1500" b="1" dirty="0" smtClean="0">
                <a:latin typeface="+mj-lt"/>
              </a:rPr>
              <a:t>szczęścia na emeryturze</a:t>
            </a:r>
            <a:r>
              <a:rPr lang="pl-PL" sz="1500" dirty="0" smtClean="0">
                <a:latin typeface="+mj-lt"/>
              </a:rPr>
              <a:t>: z ukochaną osoba, druga młodość, bliskość, radość, rodzinność,  spełnienie</a:t>
            </a:r>
          </a:p>
        </p:txBody>
      </p:sp>
      <p:pic>
        <p:nvPicPr>
          <p:cNvPr id="1027" name="Picture 3" descr="C:\Users\Megan\Documents\aMaison\BRPO-Staruszki\pokolenie_dzienniczek\3_k_18-24_a_wT\3_k_18-24_b_wT_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561" y="1437370"/>
            <a:ext cx="1156445" cy="1512168"/>
          </a:xfrm>
          <a:prstGeom prst="rect">
            <a:avLst/>
          </a:prstGeom>
          <a:noFill/>
        </p:spPr>
      </p:pic>
      <p:sp>
        <p:nvSpPr>
          <p:cNvPr id="18" name="Rectangle 9"/>
          <p:cNvSpPr/>
          <p:nvPr/>
        </p:nvSpPr>
        <p:spPr>
          <a:xfrm>
            <a:off x="1907704" y="1164476"/>
            <a:ext cx="1224135" cy="545789"/>
          </a:xfrm>
          <a:prstGeom prst="roundRect">
            <a:avLst>
              <a:gd name="adj" fmla="val 9840"/>
            </a:avLst>
          </a:prstGeom>
          <a:solidFill>
            <a:srgbClr val="CC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l-PL" sz="1600" b="1" dirty="0" smtClean="0">
                <a:solidFill>
                  <a:schemeClr val="bg1"/>
                </a:solidFill>
                <a:latin typeface="+mj-lt"/>
              </a:rPr>
              <a:t>MŁODZI O STARSZYCH</a:t>
            </a:r>
            <a:endParaRPr lang="de-DE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5" descr="C:\Users\Megan\Documents\aMaison\BRPO-Staruszki\pokolenie_dzienniczek\9_k_60-75_a_wT\9_k_60-75_b_wT_1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567250" y="1111882"/>
            <a:ext cx="1609899" cy="1728192"/>
          </a:xfrm>
          <a:prstGeom prst="rect">
            <a:avLst/>
          </a:prstGeom>
          <a:noFill/>
        </p:spPr>
      </p:pic>
      <p:grpSp>
        <p:nvGrpSpPr>
          <p:cNvPr id="22" name="Grupa 21"/>
          <p:cNvGrpSpPr/>
          <p:nvPr/>
        </p:nvGrpSpPr>
        <p:grpSpPr>
          <a:xfrm>
            <a:off x="7199784" y="764704"/>
            <a:ext cx="1944216" cy="2016224"/>
            <a:chOff x="6228184" y="3140968"/>
            <a:chExt cx="2401499" cy="2664296"/>
          </a:xfrm>
        </p:grpSpPr>
        <p:pic>
          <p:nvPicPr>
            <p:cNvPr id="20" name="Picture 5" descr="C:\Users\Megan\Documents\aMaison\BRPO-Staruszki\pokolenie_dzienniczek\9_k_60-75_a_wT\9_k_60-75_b_wT_1 00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6050091" y="3319061"/>
              <a:ext cx="2660441" cy="2304255"/>
            </a:xfrm>
            <a:prstGeom prst="rect">
              <a:avLst/>
            </a:prstGeom>
            <a:noFill/>
          </p:spPr>
        </p:pic>
        <p:pic>
          <p:nvPicPr>
            <p:cNvPr id="21" name="Picture 5" descr="C:\Users\Megan\Documents\aMaison\BRPO-Staruszki\pokolenie_dzienniczek\9_k_60-75_a_wT\9_k_60-75_b_wT_1 00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7320922" y="4496503"/>
              <a:ext cx="1368151" cy="1249371"/>
            </a:xfrm>
            <a:prstGeom prst="rect">
              <a:avLst/>
            </a:prstGeom>
            <a:noFill/>
          </p:spPr>
        </p:pic>
      </p:grpSp>
      <p:sp>
        <p:nvSpPr>
          <p:cNvPr id="23" name="Rectangle 9"/>
          <p:cNvSpPr/>
          <p:nvPr/>
        </p:nvSpPr>
        <p:spPr>
          <a:xfrm>
            <a:off x="6012161" y="866987"/>
            <a:ext cx="1224135" cy="545789"/>
          </a:xfrm>
          <a:prstGeom prst="roundRect">
            <a:avLst>
              <a:gd name="adj" fmla="val 984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l-PL" sz="1600" b="1" dirty="0" smtClean="0">
                <a:solidFill>
                  <a:schemeClr val="bg1"/>
                </a:solidFill>
                <a:latin typeface="+mj-lt"/>
              </a:rPr>
              <a:t>STARSI O SOBIE</a:t>
            </a:r>
            <a:endParaRPr lang="de-DE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Symbol zastępczy zawartości 2"/>
          <p:cNvSpPr txBox="1">
            <a:spLocks/>
          </p:cNvSpPr>
          <p:nvPr/>
        </p:nvSpPr>
        <p:spPr>
          <a:xfrm>
            <a:off x="5076056" y="2780928"/>
            <a:ext cx="3743936" cy="27363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PRZESZŁOŚĆ, DOM</a:t>
            </a:r>
            <a:r>
              <a:rPr kumimoji="0" lang="pl-PL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I POGOŃ ZA ŚWIATEM</a:t>
            </a:r>
            <a:endParaRPr kumimoji="0" lang="pl-PL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Zakorzenienie</a:t>
            </a:r>
            <a:r>
              <a:rPr kumimoji="0" lang="pl-PL" sz="15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w tym, co było </a:t>
            </a:r>
            <a:r>
              <a:rPr kumimoji="0" lang="pl-PL" sz="15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(praca, wojna) </a:t>
            </a:r>
            <a:r>
              <a:rPr kumimoji="0" lang="pl-PL" sz="1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– tam jest </a:t>
            </a:r>
            <a:r>
              <a:rPr kumimoji="0" lang="pl-PL" sz="15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źródło tożsamości, szacunku</a:t>
            </a:r>
            <a:r>
              <a:rPr kumimoji="0" lang="pl-PL" sz="1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, określenie tego, kim jestem – dlatego wiele osób chce do tego wracać albo za tym tęskni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pl-PL" sz="1500" dirty="0" smtClean="0">
                <a:latin typeface="+mj-lt"/>
              </a:rPr>
              <a:t>Życie ogranicza się do </a:t>
            </a:r>
            <a:r>
              <a:rPr lang="pl-PL" sz="1500" b="1" dirty="0" smtClean="0">
                <a:latin typeface="+mj-lt"/>
              </a:rPr>
              <a:t>sfery domu, rodziny </a:t>
            </a:r>
            <a:r>
              <a:rPr lang="pl-PL" sz="1500" dirty="0" smtClean="0">
                <a:latin typeface="+mj-lt"/>
              </a:rPr>
              <a:t>– zaczyna się życie cudzym życiem, choć pragnie się </a:t>
            </a:r>
            <a:r>
              <a:rPr lang="pl-PL" sz="1500" b="1" dirty="0" smtClean="0">
                <a:latin typeface="+mj-lt"/>
              </a:rPr>
              <a:t>„drugiej miłości”</a:t>
            </a:r>
            <a:r>
              <a:rPr lang="pl-PL" sz="1500" dirty="0" smtClean="0">
                <a:latin typeface="+mj-lt"/>
              </a:rPr>
              <a:t>, bliskości z mężem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pl-PL" sz="1500" b="1" dirty="0" smtClean="0">
                <a:latin typeface="+mj-lt"/>
              </a:rPr>
              <a:t>Codzienność jest wyzwaniem</a:t>
            </a:r>
            <a:r>
              <a:rPr lang="pl-PL" sz="1500" dirty="0" smtClean="0">
                <a:latin typeface="+mj-lt"/>
              </a:rPr>
              <a:t>, trzeba za nią nadążać, gonić – ale świat ucieka coraz szybciej, trudno się w tym odnaleźć – to wzmaga chęć dowartościowania własnych umiejętności kompetencji – </a:t>
            </a:r>
            <a:r>
              <a:rPr lang="pl-PL" sz="1500" i="1" dirty="0" smtClean="0">
                <a:latin typeface="+mj-lt"/>
              </a:rPr>
              <a:t>niech ktoś nas szanuje!</a:t>
            </a:r>
          </a:p>
        </p:txBody>
      </p:sp>
    </p:spTree>
    <p:extLst>
      <p:ext uri="{BB962C8B-B14F-4D97-AF65-F5344CB8AC3E}">
        <p14:creationId xmlns:p14="http://schemas.microsoft.com/office/powerpoint/2010/main" val="27122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Megan\Documents\aMaison\BRPO-Staruszki\pokolenie_dzienniczek\8_m_60-75_a_L\8_m_60-75_a_L_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1776660" cy="1656184"/>
          </a:xfrm>
          <a:prstGeom prst="rect">
            <a:avLst/>
          </a:prstGeom>
          <a:noFill/>
        </p:spPr>
      </p:pic>
      <p:sp>
        <p:nvSpPr>
          <p:cNvPr id="16" name="Prostokąt 15"/>
          <p:cNvSpPr/>
          <p:nvPr/>
        </p:nvSpPr>
        <p:spPr>
          <a:xfrm>
            <a:off x="1619672" y="72008"/>
            <a:ext cx="1944216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dirty="0" smtClean="0"/>
              <a:t>Starsi o młodzieży, młodzi o sobie…</a:t>
            </a:r>
            <a:endParaRPr lang="pl-PL" dirty="0"/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251520" y="2924944"/>
            <a:ext cx="4176464" cy="26642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13" lvl="0" indent="-265113">
              <a:spcBef>
                <a:spcPct val="20000"/>
              </a:spcBef>
              <a:buClr>
                <a:schemeClr val="bg1">
                  <a:lumMod val="50000"/>
                </a:schemeClr>
              </a:buClr>
              <a:defRPr/>
            </a:pPr>
            <a:r>
              <a:rPr lang="pl-PL" sz="1600" b="1" dirty="0" smtClean="0">
                <a:latin typeface="+mn-lt"/>
              </a:rPr>
              <a:t>TROCHĘ WSPÓŁCZUCIA, ZAZDROŚCI I DUŻO ZŁOŚCI</a:t>
            </a:r>
          </a:p>
          <a:p>
            <a:pPr marL="265113" lvl="0" indent="-265113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pl-PL" sz="1500" dirty="0" smtClean="0">
                <a:latin typeface="+mn-lt"/>
              </a:rPr>
              <a:t>Młodzi (</a:t>
            </a:r>
            <a:r>
              <a:rPr lang="pl-PL" sz="1500" u="sng" dirty="0" err="1" smtClean="0">
                <a:latin typeface="+mn-lt"/>
              </a:rPr>
              <a:t>młodzi</a:t>
            </a:r>
            <a:r>
              <a:rPr lang="pl-PL" sz="1500" u="sng" dirty="0" smtClean="0">
                <a:latin typeface="+mn-lt"/>
              </a:rPr>
              <a:t> dorośli</a:t>
            </a:r>
            <a:r>
              <a:rPr lang="pl-PL" sz="1500" dirty="0" smtClean="0">
                <a:latin typeface="+mn-lt"/>
              </a:rPr>
              <a:t>) dzisiaj mają trudniej – wiele starszych osób jest przekonana, że ich dzieci i wnuki mają trudną sytuację na rynku pracy, mają dużo wydatków, dużo pracują, są zabiegani – są biedni</a:t>
            </a:r>
          </a:p>
          <a:p>
            <a:pPr marL="722313" lvl="1" indent="-265113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1500" dirty="0" smtClean="0">
                <a:latin typeface="+mn-lt"/>
              </a:rPr>
              <a:t>To budzi w nich </a:t>
            </a:r>
            <a:r>
              <a:rPr lang="pl-PL" sz="1500" b="1" dirty="0" smtClean="0">
                <a:latin typeface="+mn-lt"/>
              </a:rPr>
              <a:t>chęć pomagania </a:t>
            </a:r>
            <a:r>
              <a:rPr lang="pl-PL" sz="1500" dirty="0" smtClean="0">
                <a:latin typeface="+mn-lt"/>
              </a:rPr>
              <a:t>i prowadzi m.in. do</a:t>
            </a:r>
            <a:r>
              <a:rPr lang="pl-PL" sz="1500" b="1" dirty="0" smtClean="0">
                <a:latin typeface="+mn-lt"/>
              </a:rPr>
              <a:t> ograniczenia wydatków na siebie</a:t>
            </a:r>
          </a:p>
          <a:p>
            <a:pPr marL="265113" indent="-265113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1500" b="1" dirty="0" smtClean="0">
                <a:latin typeface="+mn-lt"/>
              </a:rPr>
              <a:t>Młodym zazdrości się uśmiechu, radości, entuzjazmu</a:t>
            </a:r>
          </a:p>
          <a:p>
            <a:pPr marL="265113" indent="-265113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1500" b="1" dirty="0" smtClean="0">
                <a:latin typeface="+mn-lt"/>
              </a:rPr>
              <a:t>Ale młodość </a:t>
            </a:r>
            <a:r>
              <a:rPr lang="pl-PL" sz="1500" dirty="0" smtClean="0">
                <a:latin typeface="+mn-lt"/>
              </a:rPr>
              <a:t>(</a:t>
            </a:r>
            <a:r>
              <a:rPr lang="pl-PL" sz="1500" u="sng" dirty="0" smtClean="0">
                <a:latin typeface="+mn-lt"/>
              </a:rPr>
              <a:t>młodzież</a:t>
            </a:r>
            <a:r>
              <a:rPr lang="pl-PL" sz="1500" dirty="0" smtClean="0">
                <a:latin typeface="+mn-lt"/>
              </a:rPr>
              <a:t>) </a:t>
            </a:r>
            <a:r>
              <a:rPr lang="pl-PL" sz="1500" b="1" dirty="0" smtClean="0">
                <a:latin typeface="+mn-lt"/>
              </a:rPr>
              <a:t>to też „pustota”, chuligaństwo, brak wychowania, powierzchowność, nieukierunkowana energia</a:t>
            </a:r>
          </a:p>
        </p:txBody>
      </p:sp>
      <p:sp>
        <p:nvSpPr>
          <p:cNvPr id="18" name="Rectangle 9"/>
          <p:cNvSpPr/>
          <p:nvPr/>
        </p:nvSpPr>
        <p:spPr>
          <a:xfrm>
            <a:off x="1907704" y="1011003"/>
            <a:ext cx="1224135" cy="545789"/>
          </a:xfrm>
          <a:prstGeom prst="roundRect">
            <a:avLst>
              <a:gd name="adj" fmla="val 9840"/>
            </a:avLst>
          </a:prstGeom>
          <a:solidFill>
            <a:srgbClr val="CC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l-PL" sz="1600" b="1" dirty="0" smtClean="0">
                <a:solidFill>
                  <a:schemeClr val="bg1"/>
                </a:solidFill>
              </a:rPr>
              <a:t>Starsi o młodzieży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4" name="Symbol zastępczy zawartości 2"/>
          <p:cNvSpPr txBox="1">
            <a:spLocks/>
          </p:cNvSpPr>
          <p:nvPr/>
        </p:nvSpPr>
        <p:spPr>
          <a:xfrm>
            <a:off x="5076056" y="2924944"/>
            <a:ext cx="3743936" cy="27363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13" lvl="0" indent="-265113">
              <a:spcBef>
                <a:spcPct val="20000"/>
              </a:spcBef>
              <a:buClr>
                <a:srgbClr val="FFC000"/>
              </a:buClr>
              <a:defRPr/>
            </a:pPr>
            <a:r>
              <a:rPr lang="pl-PL" sz="1600" b="1" dirty="0" smtClean="0">
                <a:latin typeface="+mn-lt"/>
              </a:rPr>
              <a:t>OBOWIĄZKI I ‘PRAWA MŁODOŚCI’</a:t>
            </a:r>
          </a:p>
          <a:p>
            <a:pPr marL="265113" lvl="0" indent="-265113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pl-PL" sz="1600" dirty="0" smtClean="0">
                <a:latin typeface="+mn-lt"/>
              </a:rPr>
              <a:t>Młodzi ludzie mają poczucie, że to jest ich </a:t>
            </a:r>
            <a:r>
              <a:rPr lang="pl-PL" sz="1600" b="1" dirty="0" smtClean="0">
                <a:latin typeface="+mn-lt"/>
              </a:rPr>
              <a:t>czas na dorastanie</a:t>
            </a:r>
            <a:r>
              <a:rPr lang="pl-PL" sz="1600" dirty="0" smtClean="0">
                <a:latin typeface="+mn-lt"/>
              </a:rPr>
              <a:t>, ale i na </a:t>
            </a:r>
            <a:r>
              <a:rPr lang="pl-PL" sz="1600" b="1" dirty="0" smtClean="0">
                <a:latin typeface="+mn-lt"/>
              </a:rPr>
              <a:t>układanie sobie życia</a:t>
            </a:r>
          </a:p>
          <a:p>
            <a:pPr marL="265113" lvl="0" indent="-265113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pl-PL" sz="1600" dirty="0" smtClean="0">
                <a:latin typeface="+mn-lt"/>
              </a:rPr>
              <a:t>To czas </a:t>
            </a:r>
            <a:r>
              <a:rPr lang="pl-PL" sz="1600" b="1" dirty="0" smtClean="0">
                <a:latin typeface="+mn-lt"/>
              </a:rPr>
              <a:t>inwestowania w siebie</a:t>
            </a:r>
            <a:r>
              <a:rPr lang="pl-PL" sz="1600" dirty="0" smtClean="0">
                <a:latin typeface="+mn-lt"/>
              </a:rPr>
              <a:t>, na przyszłość: studia, nauka, praca, kursy</a:t>
            </a:r>
          </a:p>
          <a:p>
            <a:pPr marL="265113" lvl="0" indent="-265113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pl-PL" sz="1600" dirty="0" smtClean="0">
                <a:latin typeface="+mn-lt"/>
              </a:rPr>
              <a:t>Ale to też czas </a:t>
            </a:r>
            <a:r>
              <a:rPr lang="pl-PL" sz="1600" b="1" i="1" dirty="0" err="1" smtClean="0">
                <a:latin typeface="+mn-lt"/>
              </a:rPr>
              <a:t>matingu</a:t>
            </a:r>
            <a:r>
              <a:rPr lang="pl-PL" sz="1600" dirty="0" smtClean="0">
                <a:latin typeface="+mn-lt"/>
              </a:rPr>
              <a:t>: budowania związków, przyjaźni, spotykania różnych ludzi</a:t>
            </a:r>
          </a:p>
          <a:p>
            <a:pPr marL="265113" lvl="0" indent="-265113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pl-PL" sz="1600" dirty="0" smtClean="0">
                <a:latin typeface="+mn-lt"/>
              </a:rPr>
              <a:t>To czas na odkrywanie, zabawę i radość – młodzi nie chcą tego oddać: </a:t>
            </a:r>
            <a:r>
              <a:rPr lang="pl-PL" sz="1600" b="1" dirty="0" smtClean="0">
                <a:latin typeface="+mn-lt"/>
              </a:rPr>
              <a:t>tak jest tylko teraz!</a:t>
            </a:r>
          </a:p>
        </p:txBody>
      </p:sp>
      <p:pic>
        <p:nvPicPr>
          <p:cNvPr id="22" name="Picture 4" descr="C:\Users\Megan\Documents\aMaison\BRPO-Staruszki\pokolenie_dzienniczek\10_m_76_a_W\10_m_76_a_W_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2268760" cy="1225712"/>
          </a:xfrm>
          <a:prstGeom prst="rect">
            <a:avLst/>
          </a:prstGeom>
          <a:noFill/>
        </p:spPr>
      </p:pic>
      <p:pic>
        <p:nvPicPr>
          <p:cNvPr id="25" name="Picture 3" descr="C:\Users\Megan\Documents\aMaison\BRPO-Staruszki\pokolenie_dzienniczek\4_m_25-30_b_W\4_m_25-30_b_W_1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908720"/>
            <a:ext cx="1544743" cy="1872208"/>
          </a:xfrm>
          <a:prstGeom prst="rect">
            <a:avLst/>
          </a:prstGeom>
          <a:noFill/>
        </p:spPr>
      </p:pic>
      <p:pic>
        <p:nvPicPr>
          <p:cNvPr id="27" name="Picture 6" descr="C:\Users\Megan\Documents\aMaison\BRPO-Staruszki\pokolenie_dzienniczek\7_k_60-75_a_W\7_k_60-75_b_W_2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340768"/>
            <a:ext cx="1800200" cy="1583999"/>
          </a:xfrm>
          <a:prstGeom prst="rect">
            <a:avLst/>
          </a:prstGeom>
          <a:noFill/>
        </p:spPr>
      </p:pic>
      <p:sp>
        <p:nvSpPr>
          <p:cNvPr id="23" name="Rectangle 9"/>
          <p:cNvSpPr/>
          <p:nvPr/>
        </p:nvSpPr>
        <p:spPr>
          <a:xfrm>
            <a:off x="6012161" y="938995"/>
            <a:ext cx="1224135" cy="545789"/>
          </a:xfrm>
          <a:prstGeom prst="roundRect">
            <a:avLst>
              <a:gd name="adj" fmla="val 9840"/>
            </a:avLst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l-PL" sz="1600" b="1" dirty="0" smtClean="0">
                <a:solidFill>
                  <a:schemeClr val="tx1"/>
                </a:solidFill>
              </a:rPr>
              <a:t>MŁODZI O SOBIE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572000" y="6267440"/>
            <a:ext cx="457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dirty="0"/>
              <a:t>Za badaniem: </a:t>
            </a:r>
            <a:r>
              <a:rPr lang="pl-PL" sz="1100" dirty="0" smtClean="0"/>
              <a:t>„Osoby </a:t>
            </a:r>
            <a:r>
              <a:rPr lang="pl-PL" sz="1100" dirty="0"/>
              <a:t>starsze w oczach młodzieży, </a:t>
            </a:r>
            <a:r>
              <a:rPr lang="pl-PL" sz="1100" dirty="0" smtClean="0"/>
              <a:t>młodzież </a:t>
            </a:r>
            <a:r>
              <a:rPr lang="pl-PL" sz="1100" dirty="0"/>
              <a:t>w oczach osób </a:t>
            </a:r>
            <a:r>
              <a:rPr lang="pl-PL" sz="1100" dirty="0" smtClean="0"/>
              <a:t>starszych” przeprowadzonym przez Dom Badawczy Dominiki Maison dla Biura Rzecznika Praw Obywatelskich w czerwcu 2012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41835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 smtClean="0"/>
              <a:t>Waszym </a:t>
            </a:r>
            <a:r>
              <a:rPr lang="pl-PL" dirty="0"/>
              <a:t>zdaniem</a:t>
            </a:r>
            <a:r>
              <a:rPr lang="pl-PL" dirty="0" smtClean="0"/>
              <a:t>???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Do jakiego pokolenia możecie się zaliczyć?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Czy stereotyp młodego / starego rzeczywiście istnieje?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Czy wszyscy młodzi i wszyscy starzy są tacy jak w stereotypie?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Czy młodzi mogą się dogadać ze starszymi?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Czy Waszym zdaniem przedstawiciele różnych pokoleń mogą razem skutecznie pracować? Dlaczego? </a:t>
            </a:r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 smtClean="0"/>
              <a:t>Okres, </a:t>
            </a:r>
            <a:r>
              <a:rPr lang="pl-PL" b="1" dirty="0"/>
              <a:t>w którym urodziły się osoby należące do różnych pokoleń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wpływa </a:t>
            </a:r>
            <a:r>
              <a:rPr lang="pl-PL" dirty="0"/>
              <a:t>na podobne, znaczące doświadczenia, które ukształtowały poszczególne </a:t>
            </a:r>
            <a:r>
              <a:rPr lang="pl-PL" dirty="0" smtClean="0"/>
              <a:t>pokolenia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wpływa na </a:t>
            </a:r>
            <a:r>
              <a:rPr lang="pl-PL" dirty="0"/>
              <a:t>wyznawane wartości, motywacje, stosunek do pracy i współpracowników, jak również sposób uczenia </a:t>
            </a:r>
            <a:r>
              <a:rPr lang="pl-PL" dirty="0" smtClean="0"/>
              <a:t>się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79512" y="404664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/>
              <a:t>Pokolenie </a:t>
            </a:r>
            <a:r>
              <a:rPr lang="pl-PL" sz="4000" b="1" dirty="0" smtClean="0"/>
              <a:t>X - </a:t>
            </a:r>
            <a:r>
              <a:rPr lang="pl-PL" sz="4000" b="1" dirty="0" smtClean="0">
                <a:solidFill>
                  <a:srgbClr val="0070C0"/>
                </a:solidFill>
              </a:rPr>
              <a:t>Pokolenie Y - </a:t>
            </a:r>
            <a:r>
              <a:rPr lang="pl-PL" sz="4000" b="1" dirty="0" smtClean="0">
                <a:solidFill>
                  <a:srgbClr val="00B050"/>
                </a:solidFill>
              </a:rPr>
              <a:t>Pokolenie </a:t>
            </a:r>
            <a:r>
              <a:rPr lang="pl-PL" sz="4000" b="1" dirty="0">
                <a:solidFill>
                  <a:srgbClr val="00B05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5396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Materiały do dyskusji….</a:t>
            </a:r>
            <a:endParaRPr lang="pl-P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9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004" y="274638"/>
            <a:ext cx="8641475" cy="1143000"/>
          </a:xfrm>
        </p:spPr>
        <p:txBody>
          <a:bodyPr>
            <a:normAutofit/>
          </a:bodyPr>
          <a:lstStyle/>
          <a:p>
            <a:r>
              <a:rPr lang="pl-PL" sz="2600" dirty="0"/>
              <a:t>Plusy i </a:t>
            </a:r>
            <a:r>
              <a:rPr lang="pl-PL" sz="2600" dirty="0" smtClean="0"/>
              <a:t>minusy pracowników w różnym wieku </a:t>
            </a:r>
            <a:r>
              <a:rPr lang="pl-PL" sz="2600" dirty="0"/>
              <a:t>wg pracodawców (1/2)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837177"/>
              </p:ext>
            </p:extLst>
          </p:nvPr>
        </p:nvGraphicFramePr>
        <p:xfrm>
          <a:off x="129725" y="1517075"/>
          <a:ext cx="8883650" cy="4907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52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MŁODSI PRACOWNICY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STARSI PRACOWNICY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szanują pracy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Podchodzą do pracy sumiennie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Skoczki – nie boją</a:t>
                      </a:r>
                      <a:r>
                        <a:rPr lang="pl-PL" sz="1400" baseline="0" dirty="0" smtClean="0"/>
                        <a:t> się zmieniać pracy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Doceniają to, że mają pracę, nawet jeśli praca się im nie podoba, ale to też mała mobilność, brak elastyczności (przyzwyczajeni do jednej pracy przez całe życie)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Pewność siebie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Mała wiara w siebie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Często lepsze</a:t>
                      </a:r>
                      <a:r>
                        <a:rPr lang="pl-PL" sz="1400" baseline="0" dirty="0" smtClean="0"/>
                        <a:t> kompetencje językowe, ICT, często też wykształcenie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Duże doświadczenie wynikające</a:t>
                      </a:r>
                      <a:r>
                        <a:rPr lang="pl-PL" sz="1400" baseline="0" dirty="0" smtClean="0"/>
                        <a:t> ze stażu pracy, ale gorsze wykształcenie i kompetencje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Bardziej otwarci na nowości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Okopani na swoich pozycjach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Chętni</a:t>
                      </a:r>
                      <a:r>
                        <a:rPr lang="pl-PL" sz="1400" baseline="0" dirty="0" smtClean="0"/>
                        <a:t> do nauki, lepiej chłoną wiedzę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Boją się zmian, gorzej przyswajają wiedzę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Zdrowsi, silniejsi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Gorsze</a:t>
                      </a:r>
                      <a:r>
                        <a:rPr lang="pl-PL" sz="1400" baseline="0" dirty="0" smtClean="0"/>
                        <a:t> zdrowie, częste wizyty u lekarza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Mało zaangażowani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Bardziej</a:t>
                      </a:r>
                      <a:r>
                        <a:rPr lang="pl-PL" sz="1400" baseline="0" dirty="0" smtClean="0"/>
                        <a:t> związani z firmą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8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004" y="274638"/>
            <a:ext cx="8641475" cy="1143000"/>
          </a:xfrm>
        </p:spPr>
        <p:txBody>
          <a:bodyPr>
            <a:normAutofit/>
          </a:bodyPr>
          <a:lstStyle/>
          <a:p>
            <a:r>
              <a:rPr lang="pl-PL" sz="2600" dirty="0"/>
              <a:t>Plusy i minusy </a:t>
            </a:r>
            <a:r>
              <a:rPr lang="pl-PL" sz="2600" dirty="0" smtClean="0"/>
              <a:t>pracowników w </a:t>
            </a:r>
            <a:r>
              <a:rPr lang="pl-PL" sz="2600" smtClean="0"/>
              <a:t>różnym wieku </a:t>
            </a:r>
            <a:r>
              <a:rPr lang="pl-PL" sz="2600" dirty="0"/>
              <a:t>wg </a:t>
            </a:r>
            <a:r>
              <a:rPr lang="pl-PL" sz="2600" dirty="0" smtClean="0"/>
              <a:t>pracodawców (2/2)</a:t>
            </a:r>
            <a:endParaRPr lang="pl-PL" sz="2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099785"/>
              </p:ext>
            </p:extLst>
          </p:nvPr>
        </p:nvGraphicFramePr>
        <p:xfrm>
          <a:off x="129725" y="1517075"/>
          <a:ext cx="8883650" cy="47162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52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MŁODSI PRACOWNICY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STARSI PRACOWNICY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Nieprzewidywalni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Spokojni, przewidywalni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Łatwiej nawiązują</a:t>
                      </a:r>
                      <a:r>
                        <a:rPr lang="pl-PL" sz="1400" baseline="0" dirty="0" smtClean="0"/>
                        <a:t> kontakty, są bardziej reprezentatywni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Mają problemy z komunikatywnością; gorsze miękkie</a:t>
                      </a:r>
                      <a:r>
                        <a:rPr lang="pl-PL" sz="1400" baseline="0" dirty="0" smtClean="0"/>
                        <a:t> kompetencje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Szybciej</a:t>
                      </a:r>
                      <a:r>
                        <a:rPr lang="pl-PL" sz="1400" baseline="0" dirty="0" smtClean="0"/>
                        <a:t> myślą i pracują – bardziej efektywni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Mniej efektywni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Większ</a:t>
                      </a:r>
                      <a:r>
                        <a:rPr lang="pl-PL" sz="1400" baseline="0" dirty="0" smtClean="0"/>
                        <a:t>a odwaga i kreatywność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Limit pomysłów</a:t>
                      </a:r>
                      <a:r>
                        <a:rPr lang="pl-PL" sz="1400" baseline="0" dirty="0" smtClean="0"/>
                        <a:t> już się wyczerpał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Łatwo się rozpraszają, np. surfują</a:t>
                      </a:r>
                      <a:r>
                        <a:rPr lang="pl-PL" sz="1400" baseline="0" dirty="0" smtClean="0"/>
                        <a:t> po sieci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Nawyki z PRL (telefony, prywatne</a:t>
                      </a:r>
                      <a:r>
                        <a:rPr lang="pl-PL" sz="1400" baseline="0" dirty="0" smtClean="0"/>
                        <a:t> sprawy)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Mają więcej na głowie (dzieci itd.).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Stabilna sytuacja życiowa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Kredyt motywuje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Oczekiwanie na emeryturę demotywuje (jestem nieusuwalny)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Zbyt wygórowane</a:t>
                      </a:r>
                      <a:r>
                        <a:rPr lang="pl-PL" sz="1400" baseline="0" dirty="0" smtClean="0"/>
                        <a:t> oczekiwania finansowe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Mniejsze</a:t>
                      </a:r>
                      <a:r>
                        <a:rPr lang="pl-PL" sz="1400" baseline="0" dirty="0" smtClean="0"/>
                        <a:t> oczekiwania finansowe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5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dobny obra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48" y="1484785"/>
            <a:ext cx="907584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803747"/>
            <a:ext cx="7772400" cy="1362075"/>
          </a:xfrm>
        </p:spPr>
        <p:txBody>
          <a:bodyPr/>
          <a:lstStyle/>
          <a:p>
            <a:pPr algn="ctr"/>
            <a:r>
              <a:rPr lang="pl-PL" dirty="0" smtClean="0"/>
              <a:t>Jak młodzi LUDZIE szukają pracy?.....NOWOCZEŚNIE !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Nowocześnie….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r>
              <a:rPr lang="pl-PL" i="1" dirty="0" smtClean="0"/>
              <a:t>Media społecznościowe</a:t>
            </a:r>
            <a:r>
              <a:rPr lang="pl-PL" dirty="0" smtClean="0"/>
              <a:t>: Facebook, </a:t>
            </a:r>
            <a:r>
              <a:rPr lang="pl-PL" dirty="0" err="1" smtClean="0"/>
              <a:t>Linkedin</a:t>
            </a:r>
            <a:r>
              <a:rPr lang="pl-PL" dirty="0" smtClean="0"/>
              <a:t>, </a:t>
            </a:r>
            <a:r>
              <a:rPr lang="pl-PL" dirty="0" err="1" smtClean="0"/>
              <a:t>Profeo</a:t>
            </a:r>
            <a:r>
              <a:rPr lang="pl-PL" dirty="0" smtClean="0"/>
              <a:t>, </a:t>
            </a:r>
            <a:r>
              <a:rPr lang="pl-PL" dirty="0" err="1" smtClean="0"/>
              <a:t>Goldenline</a:t>
            </a:r>
            <a:r>
              <a:rPr lang="pl-PL" dirty="0" smtClean="0"/>
              <a:t>, </a:t>
            </a:r>
            <a:r>
              <a:rPr lang="pl-PL" dirty="0" err="1" smtClean="0"/>
              <a:t>nk</a:t>
            </a:r>
            <a:endParaRPr lang="pl-PL" dirty="0" smtClean="0"/>
          </a:p>
          <a:p>
            <a:r>
              <a:rPr lang="pl-PL" dirty="0" smtClean="0"/>
              <a:t>Pracodawcy szukają pracowników poprzez media społecznościowe wyszukując odpowiednich dla siebie kandydatów do pracy, stosując  mailing selektywny, rekrutacyjne kampanie reklamowe</a:t>
            </a: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0" indent="0">
              <a:buNone/>
            </a:pPr>
            <a:endParaRPr lang="pl-PL" i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24</a:t>
            </a:fld>
            <a:endParaRPr lang="pl-PL"/>
          </a:p>
        </p:txBody>
      </p:sp>
      <p:pic>
        <p:nvPicPr>
          <p:cNvPr id="6" name="Picture 2" descr="C:\Users\askuzinska\Documents\anka\SZKOLENIA DLA DORADCÓW Z PUP 2017\METODY REKRUTACJI\media so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72220"/>
            <a:ext cx="3635896" cy="208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8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Zalety wykorzystania mediów społecznościowych do szukania 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Prezentowanie w sieci swoich kompetencji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wielu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pracodawcom</a:t>
            </a:r>
          </a:p>
          <a:p>
            <a:r>
              <a:rPr lang="pl-PL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pl-P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pomagają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kandydatom </a:t>
            </a: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lepiej przygotować się do przyszłej rozmowy </a:t>
            </a: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kwalifikacyjnej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Dzięki firmowym </a:t>
            </a: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fan </a:t>
            </a:r>
            <a:r>
              <a:rPr lang="pl-P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mikroblogom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prowadzonym przez przedstawicieli firm, </a:t>
            </a: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aplikant może łatwo zebrać i zweryfikować informacje o potencjalnym pracodawcy</a:t>
            </a:r>
            <a:r>
              <a:rPr lang="pl-PL" sz="2400" dirty="0" smtClean="0"/>
              <a:t>.</a:t>
            </a:r>
          </a:p>
          <a:p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Większe pole dla kreatywności kandydata</a:t>
            </a:r>
            <a:endParaRPr lang="pl-PL" sz="2400" dirty="0"/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Kandydat do pracy może </a:t>
            </a: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zbudować własną stroną internetową, będącą jego wizytówką, nagrać filmik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88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6948264" y="228919"/>
            <a:ext cx="1738536" cy="45719"/>
          </a:xfrm>
        </p:spPr>
        <p:txBody>
          <a:bodyPr>
            <a:normAutofit fontScale="90000"/>
          </a:bodyPr>
          <a:lstStyle/>
          <a:p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pl-PL" i="1" dirty="0"/>
              <a:t>Personal </a:t>
            </a:r>
            <a:r>
              <a:rPr lang="pl-PL" i="1" dirty="0" err="1"/>
              <a:t>branding</a:t>
            </a:r>
            <a:r>
              <a:rPr lang="pl-PL" i="1" dirty="0"/>
              <a:t> </a:t>
            </a:r>
            <a:r>
              <a:rPr lang="pl-PL" dirty="0"/>
              <a:t>– tworzenie własnej marki w </a:t>
            </a:r>
            <a:r>
              <a:rPr lang="pl-PL" dirty="0" err="1"/>
              <a:t>internecie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26</a:t>
            </a:fld>
            <a:endParaRPr lang="pl-PL"/>
          </a:p>
        </p:txBody>
      </p:sp>
      <p:pic>
        <p:nvPicPr>
          <p:cNvPr id="6146" name="Picture 2" descr="Znalezione obrazy dla zapytania personal br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18118"/>
            <a:ext cx="6192688" cy="483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5252683"/>
            <a:ext cx="6781800" cy="1600200"/>
          </a:xfrm>
        </p:spPr>
        <p:txBody>
          <a:bodyPr>
            <a:noAutofit/>
          </a:bodyPr>
          <a:lstStyle/>
          <a:p>
            <a:r>
              <a:rPr lang="pl-PL" sz="4000" dirty="0" smtClean="0"/>
              <a:t>Kandydat – własny profil zawodowy w mediach społecznościowych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6066"/>
            <a:ext cx="8352928" cy="488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0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kuzinska\Documents\Ania\SZKOLENIA DLA DORADCÓW Z PUP 2017\METODY REKRUTACJI\ćwiczenie video cv\kamera24_(www_e-gify_pl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661248"/>
            <a:ext cx="3024337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08304" y="274638"/>
            <a:ext cx="1378496" cy="58018"/>
          </a:xfrm>
        </p:spPr>
        <p:txBody>
          <a:bodyPr>
            <a:normAutofit fontScale="90000"/>
          </a:bodyPr>
          <a:lstStyle/>
          <a:p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800" i="1" dirty="0" smtClean="0"/>
              <a:t>Video </a:t>
            </a:r>
            <a:r>
              <a:rPr lang="pl-PL" sz="3800" i="1" dirty="0"/>
              <a:t>CV </a:t>
            </a:r>
            <a:r>
              <a:rPr lang="pl-PL" sz="3800" i="1" dirty="0" smtClean="0"/>
              <a:t>(</a:t>
            </a:r>
            <a:r>
              <a:rPr lang="pl-PL" sz="3800" b="1" i="1" dirty="0" smtClean="0">
                <a:solidFill>
                  <a:srgbClr val="FF0000"/>
                </a:solidFill>
              </a:rPr>
              <a:t>VCV</a:t>
            </a:r>
            <a:r>
              <a:rPr lang="pl-PL" sz="3800" i="1" dirty="0" smtClean="0"/>
              <a:t>) </a:t>
            </a:r>
            <a:r>
              <a:rPr lang="pl-PL" sz="3800" dirty="0" smtClean="0"/>
              <a:t>czyli krótki filmik o sobie zamiast papierowego CV</a:t>
            </a:r>
          </a:p>
          <a:p>
            <a:pPr lvl="1"/>
            <a:endParaRPr lang="pl-PL" dirty="0"/>
          </a:p>
          <a:p>
            <a:r>
              <a:rPr lang="pl-PL" dirty="0"/>
              <a:t>VCV musi pasować do rodzaju stanowiska o które się ubiega </a:t>
            </a:r>
            <a:r>
              <a:rPr lang="pl-PL" dirty="0" smtClean="0"/>
              <a:t>kandydat</a:t>
            </a:r>
          </a:p>
          <a:p>
            <a:r>
              <a:rPr lang="pl-PL" dirty="0" smtClean="0"/>
              <a:t>Powinno być syntetyczne, krótkie, nie dłuższe niż 3 minuty, najlepiej 1.5 min.</a:t>
            </a:r>
          </a:p>
          <a:p>
            <a:r>
              <a:rPr lang="pl-PL" dirty="0" smtClean="0"/>
              <a:t>Ważny: uśmiech i patrzenie do kamery</a:t>
            </a:r>
          </a:p>
          <a:p>
            <a:r>
              <a:rPr lang="pl-PL" dirty="0" smtClean="0"/>
              <a:t>Ubiór odpowiedni do stanowiska o jakie się ubiegamy</a:t>
            </a:r>
          </a:p>
          <a:p>
            <a:r>
              <a:rPr lang="pl-PL" dirty="0" smtClean="0"/>
              <a:t>Skupione na celu tzn. na pracy o jaką ubiega się </a:t>
            </a:r>
            <a:r>
              <a:rPr lang="pl-PL" dirty="0" err="1" smtClean="0"/>
              <a:t>kanandydat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96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…i tradycyjnie: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312368"/>
          </a:xfrm>
        </p:spPr>
        <p:txBody>
          <a:bodyPr>
            <a:normAutofit/>
          </a:bodyPr>
          <a:lstStyle/>
          <a:p>
            <a:r>
              <a:rPr lang="pl-PL" dirty="0" smtClean="0"/>
              <a:t>Pisanie papierowego CV i listu motywacyjnego</a:t>
            </a:r>
          </a:p>
          <a:p>
            <a:r>
              <a:rPr lang="pl-PL" dirty="0" smtClean="0"/>
              <a:t>Przeglądanie ofert pracy w Internecie</a:t>
            </a:r>
          </a:p>
          <a:p>
            <a:r>
              <a:rPr lang="pl-PL" dirty="0" smtClean="0"/>
              <a:t>Chodzenie „po zakładach pracy”</a:t>
            </a:r>
          </a:p>
          <a:p>
            <a:r>
              <a:rPr lang="pl-PL" dirty="0" smtClean="0"/>
              <a:t>Przez znajomych (swoich i znajomych swoich rodziców)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29</a:t>
            </a:fld>
            <a:endParaRPr lang="pl-PL"/>
          </a:p>
        </p:txBody>
      </p:sp>
      <p:pic>
        <p:nvPicPr>
          <p:cNvPr id="5122" name="Picture 2" descr="Znalezione obrazy dla zapytania młodzi na rynku prac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05" y="0"/>
            <a:ext cx="428719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Pokolenie „X”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Urodzeni w latach 1960- 1980</a:t>
            </a:r>
          </a:p>
          <a:p>
            <a:r>
              <a:rPr lang="pl-PL" dirty="0"/>
              <a:t>Pokolenia X uważa, że tradycja jest niezwykle ważna. </a:t>
            </a:r>
            <a:endParaRPr lang="pl-PL" dirty="0" smtClean="0"/>
          </a:p>
          <a:p>
            <a:r>
              <a:rPr lang="pl-PL" dirty="0" smtClean="0"/>
              <a:t>Nadrzędną </a:t>
            </a:r>
            <a:r>
              <a:rPr lang="pl-PL" dirty="0"/>
              <a:t>wartością nie jest dla nich oryginalność czy marka, lecz </a:t>
            </a:r>
            <a:r>
              <a:rPr lang="pl-PL" dirty="0" smtClean="0"/>
              <a:t>wysoka </a:t>
            </a:r>
            <a:r>
              <a:rPr lang="pl-PL" dirty="0"/>
              <a:t>jakość</a:t>
            </a:r>
            <a:r>
              <a:rPr lang="pl-PL" dirty="0" smtClean="0"/>
              <a:t>.</a:t>
            </a:r>
          </a:p>
          <a:p>
            <a:r>
              <a:rPr lang="pl-PL" dirty="0" smtClean="0"/>
              <a:t>Cenią </a:t>
            </a:r>
            <a:r>
              <a:rPr lang="pl-PL" dirty="0"/>
              <a:t>sobie spokój wokół siebie.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27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…i tradycyjnie: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Przez biura pośrednictwa pracy (w tym urzędy pracy)</a:t>
            </a:r>
          </a:p>
          <a:p>
            <a:r>
              <a:rPr lang="pl-PL" dirty="0" smtClean="0"/>
              <a:t>Przez udział w giełdach pracy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30</a:t>
            </a:fld>
            <a:endParaRPr lang="pl-PL"/>
          </a:p>
        </p:txBody>
      </p:sp>
      <p:pic>
        <p:nvPicPr>
          <p:cNvPr id="4098" name="Picture 2" descr="Znalezione obrazy dla zapytania młodzi na rynku prac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912586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Waszym zdaniem?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Jaką  metodę szukania pracy preferowalibyście?</a:t>
            </a:r>
          </a:p>
          <a:p>
            <a:r>
              <a:rPr lang="pl-PL" dirty="0" smtClean="0"/>
              <a:t>Dlaczego?</a:t>
            </a:r>
          </a:p>
          <a:p>
            <a:r>
              <a:rPr lang="pl-PL" dirty="0" smtClean="0"/>
              <a:t>Jak szukają pracy Wasi rodzice? Starsze rodzeństwo?</a:t>
            </a:r>
          </a:p>
          <a:p>
            <a:r>
              <a:rPr lang="pl-PL" dirty="0" smtClean="0"/>
              <a:t>Która metoda jest najbardziej skuteczna?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6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32</a:t>
            </a:fld>
            <a:endParaRPr lang="pl-PL"/>
          </a:p>
        </p:txBody>
      </p:sp>
      <p:pic>
        <p:nvPicPr>
          <p:cNvPr id="3" name="Picture 2" descr="Znalezione obrazy dla zapytania młodzi na rynku prac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10528"/>
            <a:ext cx="6923202" cy="43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55576" y="90872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DZIĘKUJEMY ZA UWAGĘ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5607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Mocne strony przedstawicieli pokolenia „X”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Szukają kompromisów, nie chcą konfliktów</a:t>
            </a:r>
          </a:p>
          <a:p>
            <a:r>
              <a:rPr lang="pl-PL" dirty="0" smtClean="0"/>
              <a:t>Mocno identyfikują się z firmą w której pracują, często pracują w jednej firmie kilkanaście lub kilkadziesiąt lat</a:t>
            </a:r>
          </a:p>
          <a:p>
            <a:r>
              <a:rPr lang="pl-PL" dirty="0" smtClean="0"/>
              <a:t>Odpowiedzialni, efektywni, lojalni wobec pracodawcy, szacunek i dystans w stosunku do przełożonego</a:t>
            </a:r>
          </a:p>
          <a:p>
            <a:r>
              <a:rPr lang="pl-PL" dirty="0" smtClean="0"/>
              <a:t>Cenią stabilizację </a:t>
            </a:r>
          </a:p>
          <a:p>
            <a:r>
              <a:rPr lang="pl-PL" dirty="0" smtClean="0"/>
              <a:t>To „pracoholicy o wysokich standardach pracy”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Słabe strony</a:t>
            </a:r>
            <a:br>
              <a:rPr lang="pl-PL" b="1" dirty="0" smtClean="0"/>
            </a:br>
            <a:r>
              <a:rPr lang="pl-PL" b="1" dirty="0" smtClean="0"/>
              <a:t> przedstawicieli pokolenia „X”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Mało gotowi do zmiany (wiele lat w tej samej firmie)</a:t>
            </a:r>
          </a:p>
          <a:p>
            <a:r>
              <a:rPr lang="pl-PL" dirty="0" smtClean="0"/>
              <a:t>Przywiązani do tradycji; nowych technologii musza się uczyć</a:t>
            </a:r>
          </a:p>
          <a:p>
            <a:r>
              <a:rPr lang="pl-PL" dirty="0" smtClean="0"/>
              <a:t>Skupiają się w pracy głównie na utrzymaniu zatrudnienia</a:t>
            </a:r>
          </a:p>
          <a:p>
            <a:r>
              <a:rPr lang="pl-PL" dirty="0" smtClean="0"/>
              <a:t>Mniej kompetentni w zakresie IT niż młodsze pokolenia</a:t>
            </a:r>
          </a:p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2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POKOLENIE „Y”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Pokolenie Y</a:t>
            </a:r>
            <a:r>
              <a:rPr lang="pl-PL" dirty="0"/>
              <a:t> (ang. </a:t>
            </a:r>
            <a:r>
              <a:rPr lang="pl-PL" i="1" dirty="0" err="1"/>
              <a:t>Generation</a:t>
            </a:r>
            <a:r>
              <a:rPr lang="pl-PL" i="1" dirty="0"/>
              <a:t> Y</a:t>
            </a:r>
            <a:r>
              <a:rPr lang="pl-PL" dirty="0"/>
              <a:t>), in. </a:t>
            </a:r>
            <a:r>
              <a:rPr lang="pl-PL" b="1" dirty="0" err="1" smtClean="0"/>
              <a:t>millenialsi</a:t>
            </a:r>
            <a:r>
              <a:rPr lang="pl-PL" dirty="0"/>
              <a:t>  – pokolenie ludzi urodzonych w Polsce od </a:t>
            </a:r>
            <a:r>
              <a:rPr lang="pl-PL" dirty="0" smtClean="0"/>
              <a:t>1980 </a:t>
            </a:r>
            <a:r>
              <a:rPr lang="pl-PL" dirty="0"/>
              <a:t>do </a:t>
            </a:r>
            <a:r>
              <a:rPr lang="pl-PL" dirty="0" smtClean="0"/>
              <a:t>2000 </a:t>
            </a:r>
            <a:r>
              <a:rPr lang="pl-PL" dirty="0"/>
              <a:t>roku, a w innych krajach np. USA pokolenie wyżu demograficznego z lat 80. i 90. XX wieku. </a:t>
            </a:r>
          </a:p>
          <a:p>
            <a:r>
              <a:rPr lang="pl-PL" dirty="0"/>
              <a:t>Nazywane jest również „pokoleniem </a:t>
            </a:r>
            <a:r>
              <a:rPr lang="pl-PL" dirty="0" smtClean="0"/>
              <a:t>Millenium</a:t>
            </a:r>
            <a:r>
              <a:rPr lang="pl-PL" dirty="0"/>
              <a:t>”, „następną generacją”, „pokoleniem cyfrowym” oraz „pokoleniem klapek i </a:t>
            </a:r>
            <a:r>
              <a:rPr lang="pl-PL" dirty="0" smtClean="0"/>
              <a:t>iPodów”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0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POKOLENIE „Y”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odróżnieniu od poprzedniej generacji, określanej mianem generacji </a:t>
            </a:r>
            <a:r>
              <a:rPr lang="pl-PL" dirty="0" smtClean="0"/>
              <a:t>X (pokolenia ich rodziców):</a:t>
            </a:r>
          </a:p>
          <a:p>
            <a:pPr lvl="1"/>
            <a:r>
              <a:rPr lang="pl-PL" dirty="0" smtClean="0"/>
              <a:t>„</a:t>
            </a:r>
            <a:r>
              <a:rPr lang="pl-PL" dirty="0"/>
              <a:t>oswoili” nowinki </a:t>
            </a:r>
            <a:r>
              <a:rPr lang="pl-PL" dirty="0" smtClean="0"/>
              <a:t>technologiczne</a:t>
            </a:r>
          </a:p>
          <a:p>
            <a:pPr lvl="1"/>
            <a:r>
              <a:rPr lang="pl-PL" dirty="0" smtClean="0"/>
              <a:t>aktywnie </a:t>
            </a:r>
            <a:r>
              <a:rPr lang="pl-PL" dirty="0"/>
              <a:t>korzystają z mediów cyfrowych i technologii </a:t>
            </a:r>
            <a:r>
              <a:rPr lang="pl-PL" dirty="0" smtClean="0"/>
              <a:t>cyfrowych</a:t>
            </a:r>
          </a:p>
          <a:p>
            <a:pPr lvl="1"/>
            <a:r>
              <a:rPr lang="pl-PL" dirty="0" smtClean="0"/>
              <a:t>uznawani </a:t>
            </a:r>
            <a:r>
              <a:rPr lang="pl-PL" dirty="0"/>
              <a:t>są za generację zuchwałą, otwartą na nowe wyzwania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6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Mocne strony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przedstawicieli </a:t>
            </a:r>
            <a:r>
              <a:rPr lang="pl-PL" dirty="0">
                <a:solidFill>
                  <a:srgbClr val="0070C0"/>
                </a:solidFill>
              </a:rPr>
              <a:t>pokolenia </a:t>
            </a:r>
            <a:r>
              <a:rPr lang="pl-PL" dirty="0" smtClean="0">
                <a:solidFill>
                  <a:srgbClr val="0070C0"/>
                </a:solidFill>
              </a:rPr>
              <a:t>„Y”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Żyją </a:t>
            </a:r>
            <a:r>
              <a:rPr lang="pl-PL" dirty="0"/>
              <a:t>w </a:t>
            </a:r>
            <a:r>
              <a:rPr lang="pl-PL" dirty="0" smtClean="0"/>
              <a:t>„globalnej wiosce” </a:t>
            </a:r>
            <a:r>
              <a:rPr lang="pl-PL" dirty="0"/>
              <a:t>dzięki dostępowi do </a:t>
            </a:r>
            <a:r>
              <a:rPr lang="pl-PL" dirty="0" smtClean="0"/>
              <a:t>Internetu docierają do prawie każdego miejsca na kuli ziemskiej</a:t>
            </a:r>
          </a:p>
          <a:p>
            <a:r>
              <a:rPr lang="pl-PL" dirty="0" smtClean="0"/>
              <a:t>Mają znajomych </a:t>
            </a:r>
            <a:r>
              <a:rPr lang="pl-PL" dirty="0"/>
              <a:t>na całym </a:t>
            </a:r>
            <a:r>
              <a:rPr lang="pl-PL" dirty="0" smtClean="0"/>
              <a:t>świecie</a:t>
            </a:r>
            <a:endParaRPr lang="pl-PL" dirty="0"/>
          </a:p>
          <a:p>
            <a:r>
              <a:rPr lang="pl-PL" dirty="0"/>
              <a:t>Cechuje ich duża pewność </a:t>
            </a:r>
            <a:r>
              <a:rPr lang="pl-PL" dirty="0" smtClean="0"/>
              <a:t>siebie</a:t>
            </a:r>
            <a:r>
              <a:rPr lang="pl-PL" dirty="0"/>
              <a:t> </a:t>
            </a:r>
            <a:endParaRPr lang="pl-PL" dirty="0" smtClean="0"/>
          </a:p>
          <a:p>
            <a:r>
              <a:rPr lang="pl-PL" dirty="0"/>
              <a:t>Są dobrze wykształceni i gotowi dalej się </a:t>
            </a:r>
            <a:r>
              <a:rPr lang="pl-PL" dirty="0" smtClean="0"/>
              <a:t>rozwijać</a:t>
            </a:r>
            <a:endParaRPr lang="pl-PL" dirty="0"/>
          </a:p>
          <a:p>
            <a:r>
              <a:rPr lang="pl-PL" dirty="0"/>
              <a:t>Ważniejsza staje się dla nich jakość życia i </a:t>
            </a:r>
            <a:r>
              <a:rPr lang="pl-PL" dirty="0" smtClean="0"/>
              <a:t>niż posiadanie (‚być’ ważniejsze niż ‚mieć’)</a:t>
            </a:r>
            <a:endParaRPr lang="pl-PL" baseline="30000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31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Słabe strony przedstawicieli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 pokolenia „Y”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Często dłużej mieszkają razem z rodzicami, opóźniając przejście w dorosłość </a:t>
            </a:r>
            <a:endParaRPr lang="pl-PL" dirty="0" smtClean="0"/>
          </a:p>
          <a:p>
            <a:r>
              <a:rPr lang="pl-PL" dirty="0" smtClean="0"/>
              <a:t>Mają wysokie </a:t>
            </a:r>
            <a:r>
              <a:rPr lang="pl-PL" dirty="0"/>
              <a:t>mniemanie o swoich umiejętnościach, przekonanie o własnej </a:t>
            </a:r>
            <a:r>
              <a:rPr lang="pl-PL" dirty="0" smtClean="0"/>
              <a:t>wyjątkowości, co niekoniecznie idzie w parze z rzeczywistymi umiejętnościami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8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1379</Words>
  <Application>Microsoft Office PowerPoint</Application>
  <PresentationFormat>Pokaz na ekranie (4:3)</PresentationFormat>
  <Paragraphs>206</Paragraphs>
  <Slides>32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</vt:lpstr>
      <vt:lpstr>Wingdings</vt:lpstr>
      <vt:lpstr>Motyw pakietu Office</vt:lpstr>
      <vt:lpstr>Różne pokolenia:  różne potrzeby i różne możliwości</vt:lpstr>
      <vt:lpstr>Prezentacja programu PowerPoint</vt:lpstr>
      <vt:lpstr>Pokolenie „X”</vt:lpstr>
      <vt:lpstr>Mocne strony przedstawicieli pokolenia „X”</vt:lpstr>
      <vt:lpstr>Słabe strony  przedstawicieli pokolenia „X”</vt:lpstr>
      <vt:lpstr>POKOLENIE „Y”</vt:lpstr>
      <vt:lpstr>POKOLENIE „Y”</vt:lpstr>
      <vt:lpstr>Mocne strony przedstawicieli pokolenia „Y”</vt:lpstr>
      <vt:lpstr>Słabe strony przedstawicieli  pokolenia „Y”</vt:lpstr>
      <vt:lpstr>Pokolenie Y w pracy </vt:lpstr>
      <vt:lpstr>POKOLENIE „Z”</vt:lpstr>
      <vt:lpstr>POKOLENIE „Z”</vt:lpstr>
      <vt:lpstr>Mocne strony przedstawicieli pokolenia „Z”:</vt:lpstr>
      <vt:lpstr>Słabe strony przedstawicieli  pokolenia „Z”</vt:lpstr>
      <vt:lpstr>Pokolenie Z w pracy</vt:lpstr>
      <vt:lpstr>Czy istnieje stereotyp starego/młodego człowieka?</vt:lpstr>
      <vt:lpstr>Młodzi o starszych, starsi o sobie…</vt:lpstr>
      <vt:lpstr>Starsi o młodzieży, młodzi o sobie…</vt:lpstr>
      <vt:lpstr>Waszym zdaniem???</vt:lpstr>
      <vt:lpstr>Materiały do dyskusji….</vt:lpstr>
      <vt:lpstr>Plusy i minusy pracowników w różnym wieku wg pracodawców (1/2)</vt:lpstr>
      <vt:lpstr>Plusy i minusy pracowników w różnym wieku wg pracodawców (2/2)</vt:lpstr>
      <vt:lpstr>Jak młodzi LUDZIE szukają pracy?.....NOWOCZEŚNIE ! </vt:lpstr>
      <vt:lpstr>Nowocześnie….</vt:lpstr>
      <vt:lpstr>Zalety wykorzystania mediów społecznościowych do szukania pracy</vt:lpstr>
      <vt:lpstr>Prezentacja programu PowerPoint</vt:lpstr>
      <vt:lpstr>Kandydat – własny profil zawodowy w mediach społecznościowych</vt:lpstr>
      <vt:lpstr>Prezentacja programu PowerPoint</vt:lpstr>
      <vt:lpstr>…i tradycyjnie:</vt:lpstr>
      <vt:lpstr>…i tradycyjnie:</vt:lpstr>
      <vt:lpstr>Waszym zdaniem?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Młode pokolenie</dc:title>
  <dc:creator>Anna AS. Skuzińska</dc:creator>
  <cp:lastModifiedBy>Agnieszka AR. Rutkowska</cp:lastModifiedBy>
  <cp:revision>33</cp:revision>
  <cp:lastPrinted>2018-09-20T08:59:01Z</cp:lastPrinted>
  <dcterms:created xsi:type="dcterms:W3CDTF">2018-09-11T09:36:33Z</dcterms:created>
  <dcterms:modified xsi:type="dcterms:W3CDTF">2018-09-20T10:05:47Z</dcterms:modified>
</cp:coreProperties>
</file>