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94" r:id="rId2"/>
    <p:sldMasterId id="2147483665" r:id="rId3"/>
    <p:sldMasterId id="2147483670" r:id="rId4"/>
    <p:sldMasterId id="2147483698" r:id="rId5"/>
    <p:sldMasterId id="2147483700" r:id="rId6"/>
  </p:sldMasterIdLst>
  <p:notesMasterIdLst>
    <p:notesMasterId r:id="rId27"/>
  </p:notesMasterIdLst>
  <p:handoutMasterIdLst>
    <p:handoutMasterId r:id="rId28"/>
  </p:handoutMasterIdLst>
  <p:sldIdLst>
    <p:sldId id="261" r:id="rId7"/>
    <p:sldId id="266" r:id="rId8"/>
    <p:sldId id="336" r:id="rId9"/>
    <p:sldId id="337" r:id="rId10"/>
    <p:sldId id="320" r:id="rId11"/>
    <p:sldId id="321" r:id="rId12"/>
    <p:sldId id="322" r:id="rId13"/>
    <p:sldId id="323" r:id="rId14"/>
    <p:sldId id="324" r:id="rId15"/>
    <p:sldId id="325" r:id="rId16"/>
    <p:sldId id="33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</p:sldIdLst>
  <p:sldSz cx="9144000" cy="5143500" type="screen16x9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SE" initials="F" lastIdx="23" clrIdx="0"/>
  <p:cmAuthor id="1" name="Content Manager" initials="C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A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86" autoAdjust="0"/>
    <p:restoredTop sz="96405" autoAdjust="0"/>
  </p:normalViewPr>
  <p:slideViewPr>
    <p:cSldViewPr>
      <p:cViewPr varScale="1">
        <p:scale>
          <a:sx n="112" d="100"/>
          <a:sy n="112" d="100"/>
        </p:scale>
        <p:origin x="979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4936" y="2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9D571C-2A64-41A5-ADED-6E18DD32D50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6A397DD-485A-49BA-B3AD-CD0981EFBF59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Obowiązkową 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współpracę szkół z pracodawcami</a:t>
          </a:r>
          <a:endParaRPr lang="pl-PL" sz="1600" b="1" dirty="0" smtClean="0">
            <a:solidFill>
              <a:srgbClr val="002060"/>
            </a:solidFill>
          </a:endParaRPr>
        </a:p>
      </dgm:t>
    </dgm:pt>
    <dgm:pt modelId="{98857160-E56B-4A62-B1EF-F89B0A687AB0}" type="parTrans" cxnId="{57F2211D-0C64-40F6-A57D-5B269A3B8823}">
      <dgm:prSet/>
      <dgm:spPr/>
      <dgm:t>
        <a:bodyPr/>
        <a:lstStyle/>
        <a:p>
          <a:endParaRPr lang="pl-PL" sz="1600"/>
        </a:p>
      </dgm:t>
    </dgm:pt>
    <dgm:pt modelId="{1E152BA5-7727-4C0B-AADA-154A368B8DF5}" type="sibTrans" cxnId="{57F2211D-0C64-40F6-A57D-5B269A3B8823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l-PL" sz="1600"/>
        </a:p>
      </dgm:t>
    </dgm:pt>
    <dgm:pt modelId="{F689B116-AE5F-4F7B-AAE0-1805C95155D7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Stałe monitorowanie </a:t>
          </a: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potrzeb rynku pracy</a:t>
          </a:r>
          <a:endParaRPr lang="pl-PL" sz="1600" dirty="0" smtClean="0">
            <a:solidFill>
              <a:srgbClr val="002060"/>
            </a:solidFill>
          </a:endParaRPr>
        </a:p>
      </dgm:t>
    </dgm:pt>
    <dgm:pt modelId="{EB621D7D-F556-440A-ACE9-EF80E0AA5D9C}" type="parTrans" cxnId="{5F9C051A-DBC2-4033-A91A-555C6497FC45}">
      <dgm:prSet/>
      <dgm:spPr/>
      <dgm:t>
        <a:bodyPr/>
        <a:lstStyle/>
        <a:p>
          <a:endParaRPr lang="pl-PL" sz="1600"/>
        </a:p>
      </dgm:t>
    </dgm:pt>
    <dgm:pt modelId="{7C2EAEF5-DF00-492A-B830-16CE863B0546}" type="sibTrans" cxnId="{5F9C051A-DBC2-4033-A91A-555C6497FC45}">
      <dgm:prSet/>
      <dgm:spPr/>
      <dgm:t>
        <a:bodyPr/>
        <a:lstStyle/>
        <a:p>
          <a:endParaRPr lang="pl-PL" sz="1600"/>
        </a:p>
      </dgm:t>
    </dgm:pt>
    <dgm:pt modelId="{594F887D-CA9B-4D40-BF93-27446AC0A815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Dostosowanie oferty </a:t>
          </a: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szkół do potrzeb rynku </a:t>
          </a:r>
          <a:endParaRPr lang="pl-PL" sz="1600" b="1" dirty="0">
            <a:solidFill>
              <a:srgbClr val="002060"/>
            </a:solidFill>
          </a:endParaRPr>
        </a:p>
      </dgm:t>
    </dgm:pt>
    <dgm:pt modelId="{38EF8054-5EBA-442D-B9F3-690819872D7A}" type="parTrans" cxnId="{60D06476-7435-45D4-9281-86FBF980DB99}">
      <dgm:prSet/>
      <dgm:spPr/>
      <dgm:t>
        <a:bodyPr/>
        <a:lstStyle/>
        <a:p>
          <a:endParaRPr lang="pl-PL" sz="1600"/>
        </a:p>
      </dgm:t>
    </dgm:pt>
    <dgm:pt modelId="{FA0ADE0E-DDC7-4C88-8ABA-E7E87695FFA6}" type="sibTrans" cxnId="{60D06476-7435-45D4-9281-86FBF980DB99}">
      <dgm:prSet/>
      <dgm:spPr/>
      <dgm:t>
        <a:bodyPr/>
        <a:lstStyle/>
        <a:p>
          <a:endParaRPr lang="pl-PL" sz="1600"/>
        </a:p>
      </dgm:t>
    </dgm:pt>
    <dgm:pt modelId="{10017E11-C039-4A52-91C0-39BF397A3474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Przygotowanie do uzyskania uprawnień zawodowych </a:t>
          </a: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w trakcie nauki</a:t>
          </a:r>
          <a:endParaRPr lang="pl-PL" sz="1600" dirty="0">
            <a:solidFill>
              <a:srgbClr val="002060"/>
            </a:solidFill>
          </a:endParaRPr>
        </a:p>
      </dgm:t>
    </dgm:pt>
    <dgm:pt modelId="{5C5B38B2-EA56-4D0D-8AF2-9D7969C5251B}" type="parTrans" cxnId="{F9159378-BF76-4BE0-81E6-21BF9FD61503}">
      <dgm:prSet/>
      <dgm:spPr/>
      <dgm:t>
        <a:bodyPr/>
        <a:lstStyle/>
        <a:p>
          <a:endParaRPr lang="pl-PL" sz="1600"/>
        </a:p>
      </dgm:t>
    </dgm:pt>
    <dgm:pt modelId="{B18BEF17-55A8-4065-B030-348353C4ED9B}" type="sibTrans" cxnId="{F9159378-BF76-4BE0-81E6-21BF9FD61503}">
      <dgm:prSet/>
      <dgm:spPr/>
      <dgm:t>
        <a:bodyPr/>
        <a:lstStyle/>
        <a:p>
          <a:endParaRPr lang="pl-PL" sz="1600"/>
        </a:p>
      </dgm:t>
    </dgm:pt>
    <dgm:pt modelId="{647352A4-2B79-4D98-9AAA-391DAAD51D11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2060"/>
              </a:solidFill>
              <a:latin typeface="Calibri" panose="020F0502020204030204" pitchFamily="34" charset="0"/>
            </a:rPr>
            <a:t>Dodatkowe umiejętności zawodowe</a:t>
          </a:r>
          <a:endParaRPr lang="pl-PL" sz="1600" b="1" dirty="0"/>
        </a:p>
      </dgm:t>
    </dgm:pt>
    <dgm:pt modelId="{70AB2BB3-B385-48B3-BBB1-B277801EF38A}" type="sibTrans" cxnId="{3A3D9ACF-5D78-4465-9A00-51562C81C552}">
      <dgm:prSet/>
      <dgm:spPr/>
      <dgm:t>
        <a:bodyPr/>
        <a:lstStyle/>
        <a:p>
          <a:endParaRPr lang="pl-PL" sz="1600"/>
        </a:p>
      </dgm:t>
    </dgm:pt>
    <dgm:pt modelId="{BD24EA5A-0B4D-4F42-BCD3-9CD474BDFCA1}" type="parTrans" cxnId="{3A3D9ACF-5D78-4465-9A00-51562C81C552}">
      <dgm:prSet/>
      <dgm:spPr/>
      <dgm:t>
        <a:bodyPr/>
        <a:lstStyle/>
        <a:p>
          <a:endParaRPr lang="pl-PL" sz="1600"/>
        </a:p>
      </dgm:t>
    </dgm:pt>
    <dgm:pt modelId="{E3761AE7-6B3B-4CBD-AA30-CC5B08327418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2060"/>
              </a:solidFill>
              <a:latin typeface="Calibri" panose="020F0502020204030204" pitchFamily="34" charset="0"/>
            </a:rPr>
            <a:t>Rozwój kształcenia praktycznego </a:t>
          </a:r>
          <a:r>
            <a:rPr lang="pl-PL" sz="1600" b="0" dirty="0" smtClean="0">
              <a:solidFill>
                <a:srgbClr val="002060"/>
              </a:solidFill>
              <a:latin typeface="Calibri" panose="020F0502020204030204" pitchFamily="34" charset="0"/>
            </a:rPr>
            <a:t>u pracodawców (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staże uczniowskie) </a:t>
          </a:r>
          <a:endParaRPr lang="pl-PL" sz="1600" b="0" dirty="0"/>
        </a:p>
      </dgm:t>
    </dgm:pt>
    <dgm:pt modelId="{3C57E521-84E7-46FB-BBF0-5953B6E696E7}" type="parTrans" cxnId="{89FC7618-BC60-4126-A544-17913B558831}">
      <dgm:prSet/>
      <dgm:spPr/>
      <dgm:t>
        <a:bodyPr/>
        <a:lstStyle/>
        <a:p>
          <a:endParaRPr lang="pl-PL"/>
        </a:p>
      </dgm:t>
    </dgm:pt>
    <dgm:pt modelId="{DBB53AF1-8BCE-4F21-BE10-0DA93035EC5B}" type="sibTrans" cxnId="{89FC7618-BC60-4126-A544-17913B558831}">
      <dgm:prSet/>
      <dgm:spPr/>
      <dgm:t>
        <a:bodyPr/>
        <a:lstStyle/>
        <a:p>
          <a:endParaRPr lang="pl-PL"/>
        </a:p>
      </dgm:t>
    </dgm:pt>
    <dgm:pt modelId="{98220AF6-49C3-421A-9CFE-001337200694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Obowiązkowy egzamin </a:t>
          </a: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zawodowy</a:t>
          </a:r>
          <a:endParaRPr lang="pl-PL" sz="1600" b="1" dirty="0">
            <a:solidFill>
              <a:srgbClr val="002060"/>
            </a:solidFill>
          </a:endParaRPr>
        </a:p>
      </dgm:t>
    </dgm:pt>
    <dgm:pt modelId="{3B8D45E0-C204-494C-865C-CCD590C703ED}" type="parTrans" cxnId="{6D3A047C-5BED-4B92-958E-5EE31DC42AAE}">
      <dgm:prSet/>
      <dgm:spPr/>
      <dgm:t>
        <a:bodyPr/>
        <a:lstStyle/>
        <a:p>
          <a:endParaRPr lang="pl-PL"/>
        </a:p>
      </dgm:t>
    </dgm:pt>
    <dgm:pt modelId="{C5AE80ED-089C-4154-B49D-BFDBC72693E9}" type="sibTrans" cxnId="{6D3A047C-5BED-4B92-958E-5EE31DC42AAE}">
      <dgm:prSet/>
      <dgm:spPr/>
      <dgm:t>
        <a:bodyPr/>
        <a:lstStyle/>
        <a:p>
          <a:endParaRPr lang="pl-PL"/>
        </a:p>
      </dgm:t>
    </dgm:pt>
    <dgm:pt modelId="{1DA4D713-6B2B-4FB7-83D2-18AFFC476AE0}" type="pres">
      <dgm:prSet presAssocID="{A69D571C-2A64-41A5-ADED-6E18DD32D50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9AA3036C-E464-4159-A90A-03E815DAC8D9}" type="pres">
      <dgm:prSet presAssocID="{A69D571C-2A64-41A5-ADED-6E18DD32D500}" presName="Name1" presStyleCnt="0"/>
      <dgm:spPr/>
    </dgm:pt>
    <dgm:pt modelId="{B9D29647-2516-4122-9D15-2B7E89748507}" type="pres">
      <dgm:prSet presAssocID="{A69D571C-2A64-41A5-ADED-6E18DD32D500}" presName="cycle" presStyleCnt="0"/>
      <dgm:spPr/>
    </dgm:pt>
    <dgm:pt modelId="{4532C4B7-73F1-4020-B1B6-811F88CFBF98}" type="pres">
      <dgm:prSet presAssocID="{A69D571C-2A64-41A5-ADED-6E18DD32D500}" presName="srcNode" presStyleLbl="node1" presStyleIdx="0" presStyleCnt="7"/>
      <dgm:spPr/>
    </dgm:pt>
    <dgm:pt modelId="{9222A31B-8F0F-4C82-9EB7-E450E938C2FB}" type="pres">
      <dgm:prSet presAssocID="{A69D571C-2A64-41A5-ADED-6E18DD32D500}" presName="conn" presStyleLbl="parChTrans1D2" presStyleIdx="0" presStyleCnt="1" custLinFactNeighborX="-8395" custLinFactNeighborY="813"/>
      <dgm:spPr/>
      <dgm:t>
        <a:bodyPr/>
        <a:lstStyle/>
        <a:p>
          <a:endParaRPr lang="pl-PL"/>
        </a:p>
      </dgm:t>
    </dgm:pt>
    <dgm:pt modelId="{47191D23-E065-4CA4-A542-BC2FEF341655}" type="pres">
      <dgm:prSet presAssocID="{A69D571C-2A64-41A5-ADED-6E18DD32D500}" presName="extraNode" presStyleLbl="node1" presStyleIdx="0" presStyleCnt="7"/>
      <dgm:spPr/>
    </dgm:pt>
    <dgm:pt modelId="{022744BF-DEA0-48A4-B9E8-79DFAE3FD204}" type="pres">
      <dgm:prSet presAssocID="{A69D571C-2A64-41A5-ADED-6E18DD32D500}" presName="dstNode" presStyleLbl="node1" presStyleIdx="0" presStyleCnt="7"/>
      <dgm:spPr/>
    </dgm:pt>
    <dgm:pt modelId="{BF8539C1-D44E-44E6-9AD8-3598380C4279}" type="pres">
      <dgm:prSet presAssocID="{D6A397DD-485A-49BA-B3AD-CD0981EFBF59}" presName="text_1" presStyleLbl="node1" presStyleIdx="0" presStyleCnt="7" custLinFactNeighborX="766" custLinFactNeighborY="115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8978C4-71A9-4358-8FEB-2E22C82ACBB7}" type="pres">
      <dgm:prSet presAssocID="{D6A397DD-485A-49BA-B3AD-CD0981EFBF59}" presName="accent_1" presStyleCnt="0"/>
      <dgm:spPr/>
    </dgm:pt>
    <dgm:pt modelId="{B7A0A622-0074-488F-BE5F-4540DEE2B76A}" type="pres">
      <dgm:prSet presAssocID="{D6A397DD-485A-49BA-B3AD-CD0981EFBF59}" presName="accentRepeatNode" presStyleLbl="solidFgAcc1" presStyleIdx="0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9418654D-155D-40D5-9702-50C4776F5F63}" type="pres">
      <dgm:prSet presAssocID="{F689B116-AE5F-4F7B-AAE0-1805C95155D7}" presName="text_2" presStyleLbl="node1" presStyleIdx="1" presStyleCnt="7" custLinFactNeighborX="17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A20A222-8CA7-4E3B-A8DA-B7684AE3FFEA}" type="pres">
      <dgm:prSet presAssocID="{F689B116-AE5F-4F7B-AAE0-1805C95155D7}" presName="accent_2" presStyleCnt="0"/>
      <dgm:spPr/>
    </dgm:pt>
    <dgm:pt modelId="{60DEE87D-F551-4EAB-AD36-21416DDD354C}" type="pres">
      <dgm:prSet presAssocID="{F689B116-AE5F-4F7B-AAE0-1805C95155D7}" presName="accentRepeatNode" presStyleLbl="solidFgAcc1" presStyleIdx="1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4AD732-3B82-44F3-8DD9-069B5C102889}" type="pres">
      <dgm:prSet presAssocID="{594F887D-CA9B-4D40-BF93-27446AC0A815}" presName="text_3" presStyleLbl="node1" presStyleIdx="2" presStyleCnt="7" custScaleY="83618" custLinFactNeighborX="64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079F47-5EE4-42FE-BA91-A2722B17B80F}" type="pres">
      <dgm:prSet presAssocID="{594F887D-CA9B-4D40-BF93-27446AC0A815}" presName="accent_3" presStyleCnt="0"/>
      <dgm:spPr/>
    </dgm:pt>
    <dgm:pt modelId="{AAA5973B-78BD-4233-B266-9271AF2D372D}" type="pres">
      <dgm:prSet presAssocID="{594F887D-CA9B-4D40-BF93-27446AC0A815}" presName="accentRepeatNode" presStyleLbl="solidFgAcc1" presStyleIdx="2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1E7F3E65-CB86-4B98-96D6-A4D2AFFAD3B9}" type="pres">
      <dgm:prSet presAssocID="{10017E11-C039-4A52-91C0-39BF397A3474}" presName="text_4" presStyleLbl="node1" presStyleIdx="3" presStyleCnt="7" custLinFactNeighborX="6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AF593CF-FA44-4C42-8C84-386F32309523}" type="pres">
      <dgm:prSet presAssocID="{10017E11-C039-4A52-91C0-39BF397A3474}" presName="accent_4" presStyleCnt="0"/>
      <dgm:spPr/>
    </dgm:pt>
    <dgm:pt modelId="{A421077B-7C6E-460D-AE3A-320343C1D955}" type="pres">
      <dgm:prSet presAssocID="{10017E11-C039-4A52-91C0-39BF397A3474}" presName="accentRepeatNode" presStyleLbl="solidFgAcc1" presStyleIdx="3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B2BACD-ADC5-400A-95C5-9FB49CFE0F6E}" type="pres">
      <dgm:prSet presAssocID="{647352A4-2B79-4D98-9AAA-391DAAD51D11}" presName="text_5" presStyleLbl="node1" presStyleIdx="4" presStyleCnt="7" custLinFactNeighborX="5425" custLinFactNeighborY="117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C28CC8-F3B0-44C0-A959-38B305DECB73}" type="pres">
      <dgm:prSet presAssocID="{647352A4-2B79-4D98-9AAA-391DAAD51D11}" presName="accent_5" presStyleCnt="0"/>
      <dgm:spPr/>
    </dgm:pt>
    <dgm:pt modelId="{6157B1B7-3ACB-406C-936F-EBE5F7938A93}" type="pres">
      <dgm:prSet presAssocID="{647352A4-2B79-4D98-9AAA-391DAAD51D11}" presName="accentRepeatNode" presStyleLbl="solidFgAcc1" presStyleIdx="4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7DB977E3-8E7D-426D-B36B-68D300105943}" type="pres">
      <dgm:prSet presAssocID="{E3761AE7-6B3B-4CBD-AA30-CC5B08327418}" presName="text_6" presStyleLbl="node1" presStyleIdx="5" presStyleCnt="7" custLinFactNeighborX="48" custLinFactNeighborY="-696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A071C9-D510-4846-9A05-887364A61B2E}" type="pres">
      <dgm:prSet presAssocID="{E3761AE7-6B3B-4CBD-AA30-CC5B08327418}" presName="accent_6" presStyleCnt="0"/>
      <dgm:spPr/>
    </dgm:pt>
    <dgm:pt modelId="{AE7D0840-0575-4645-A2D1-6C31663F4188}" type="pres">
      <dgm:prSet presAssocID="{E3761AE7-6B3B-4CBD-AA30-CC5B08327418}" presName="accentRepeatNode" presStyleLbl="solidFgAcc1" presStyleIdx="5" presStyleCnt="7" custScaleX="58338" custScaleY="58338" custLinFactNeighborX="-5834" custLinFactNeighborY="-5327"/>
      <dgm:spPr>
        <a:solidFill>
          <a:srgbClr val="33A8DB"/>
        </a:solidFill>
        <a:ln>
          <a:solidFill>
            <a:srgbClr val="33A8DB"/>
          </a:solidFill>
        </a:ln>
      </dgm:spPr>
    </dgm:pt>
    <dgm:pt modelId="{E254ADA2-CB69-40DF-84DB-AC16C9ECBD09}" type="pres">
      <dgm:prSet presAssocID="{98220AF6-49C3-421A-9CFE-001337200694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F10D9DB-753A-4FEE-A96A-61ECEFECB176}" type="pres">
      <dgm:prSet presAssocID="{98220AF6-49C3-421A-9CFE-001337200694}" presName="accent_7" presStyleCnt="0"/>
      <dgm:spPr/>
    </dgm:pt>
    <dgm:pt modelId="{04C397B4-4E52-4D33-BC57-0153ABE57745}" type="pres">
      <dgm:prSet presAssocID="{98220AF6-49C3-421A-9CFE-001337200694}" presName="accentRepeatNode" presStyleLbl="solidFgAcc1" presStyleIdx="6" presStyleCnt="7" custScaleX="58338" custScaleY="58338"/>
      <dgm:spPr>
        <a:solidFill>
          <a:srgbClr val="33A8DB"/>
        </a:solidFill>
        <a:ln>
          <a:solidFill>
            <a:srgbClr val="33A8DB"/>
          </a:solidFill>
        </a:ln>
      </dgm:spPr>
    </dgm:pt>
  </dgm:ptLst>
  <dgm:cxnLst>
    <dgm:cxn modelId="{F9159378-BF76-4BE0-81E6-21BF9FD61503}" srcId="{A69D571C-2A64-41A5-ADED-6E18DD32D500}" destId="{10017E11-C039-4A52-91C0-39BF397A3474}" srcOrd="3" destOrd="0" parTransId="{5C5B38B2-EA56-4D0D-8AF2-9D7969C5251B}" sibTransId="{B18BEF17-55A8-4065-B030-348353C4ED9B}"/>
    <dgm:cxn modelId="{8E158076-05D4-4EEE-B25F-EB12E4DDCA14}" type="presOf" srcId="{647352A4-2B79-4D98-9AAA-391DAAD51D11}" destId="{3BB2BACD-ADC5-400A-95C5-9FB49CFE0F6E}" srcOrd="0" destOrd="0" presId="urn:microsoft.com/office/officeart/2008/layout/VerticalCurvedList"/>
    <dgm:cxn modelId="{3A3D9ACF-5D78-4465-9A00-51562C81C552}" srcId="{A69D571C-2A64-41A5-ADED-6E18DD32D500}" destId="{647352A4-2B79-4D98-9AAA-391DAAD51D11}" srcOrd="4" destOrd="0" parTransId="{BD24EA5A-0B4D-4F42-BCD3-9CD474BDFCA1}" sibTransId="{70AB2BB3-B385-48B3-BBB1-B277801EF38A}"/>
    <dgm:cxn modelId="{4FFD06A4-D9AF-4BD1-A31E-564DD4322586}" type="presOf" srcId="{98220AF6-49C3-421A-9CFE-001337200694}" destId="{E254ADA2-CB69-40DF-84DB-AC16C9ECBD09}" srcOrd="0" destOrd="0" presId="urn:microsoft.com/office/officeart/2008/layout/VerticalCurvedList"/>
    <dgm:cxn modelId="{89FC7618-BC60-4126-A544-17913B558831}" srcId="{A69D571C-2A64-41A5-ADED-6E18DD32D500}" destId="{E3761AE7-6B3B-4CBD-AA30-CC5B08327418}" srcOrd="5" destOrd="0" parTransId="{3C57E521-84E7-46FB-BBF0-5953B6E696E7}" sibTransId="{DBB53AF1-8BCE-4F21-BE10-0DA93035EC5B}"/>
    <dgm:cxn modelId="{60D06476-7435-45D4-9281-86FBF980DB99}" srcId="{A69D571C-2A64-41A5-ADED-6E18DD32D500}" destId="{594F887D-CA9B-4D40-BF93-27446AC0A815}" srcOrd="2" destOrd="0" parTransId="{38EF8054-5EBA-442D-B9F3-690819872D7A}" sibTransId="{FA0ADE0E-DDC7-4C88-8ABA-E7E87695FFA6}"/>
    <dgm:cxn modelId="{405314B5-E779-46C2-A42E-8C43AD5AF9A0}" type="presOf" srcId="{D6A397DD-485A-49BA-B3AD-CD0981EFBF59}" destId="{BF8539C1-D44E-44E6-9AD8-3598380C4279}" srcOrd="0" destOrd="0" presId="urn:microsoft.com/office/officeart/2008/layout/VerticalCurvedList"/>
    <dgm:cxn modelId="{5F9C051A-DBC2-4033-A91A-555C6497FC45}" srcId="{A69D571C-2A64-41A5-ADED-6E18DD32D500}" destId="{F689B116-AE5F-4F7B-AAE0-1805C95155D7}" srcOrd="1" destOrd="0" parTransId="{EB621D7D-F556-440A-ACE9-EF80E0AA5D9C}" sibTransId="{7C2EAEF5-DF00-492A-B830-16CE863B0546}"/>
    <dgm:cxn modelId="{56E4ED10-95F4-4811-B965-86CA6A5289C3}" type="presOf" srcId="{1E152BA5-7727-4C0B-AADA-154A368B8DF5}" destId="{9222A31B-8F0F-4C82-9EB7-E450E938C2FB}" srcOrd="0" destOrd="0" presId="urn:microsoft.com/office/officeart/2008/layout/VerticalCurvedList"/>
    <dgm:cxn modelId="{6D3A047C-5BED-4B92-958E-5EE31DC42AAE}" srcId="{A69D571C-2A64-41A5-ADED-6E18DD32D500}" destId="{98220AF6-49C3-421A-9CFE-001337200694}" srcOrd="6" destOrd="0" parTransId="{3B8D45E0-C204-494C-865C-CCD590C703ED}" sibTransId="{C5AE80ED-089C-4154-B49D-BFDBC72693E9}"/>
    <dgm:cxn modelId="{57F2211D-0C64-40F6-A57D-5B269A3B8823}" srcId="{A69D571C-2A64-41A5-ADED-6E18DD32D500}" destId="{D6A397DD-485A-49BA-B3AD-CD0981EFBF59}" srcOrd="0" destOrd="0" parTransId="{98857160-E56B-4A62-B1EF-F89B0A687AB0}" sibTransId="{1E152BA5-7727-4C0B-AADA-154A368B8DF5}"/>
    <dgm:cxn modelId="{EFAB807A-84F0-494A-8EF7-F4D1877D1CB7}" type="presOf" srcId="{594F887D-CA9B-4D40-BF93-27446AC0A815}" destId="{3B4AD732-3B82-44F3-8DD9-069B5C102889}" srcOrd="0" destOrd="0" presId="urn:microsoft.com/office/officeart/2008/layout/VerticalCurvedList"/>
    <dgm:cxn modelId="{684A9AA9-67E2-4803-B82F-5760CAE03246}" type="presOf" srcId="{E3761AE7-6B3B-4CBD-AA30-CC5B08327418}" destId="{7DB977E3-8E7D-426D-B36B-68D300105943}" srcOrd="0" destOrd="0" presId="urn:microsoft.com/office/officeart/2008/layout/VerticalCurvedList"/>
    <dgm:cxn modelId="{814ABA73-2304-4956-B5CA-15BFD5D46ABB}" type="presOf" srcId="{A69D571C-2A64-41A5-ADED-6E18DD32D500}" destId="{1DA4D713-6B2B-4FB7-83D2-18AFFC476AE0}" srcOrd="0" destOrd="0" presId="urn:microsoft.com/office/officeart/2008/layout/VerticalCurvedList"/>
    <dgm:cxn modelId="{5CBE2482-E236-4141-8DD6-24C46B42BC4F}" type="presOf" srcId="{F689B116-AE5F-4F7B-AAE0-1805C95155D7}" destId="{9418654D-155D-40D5-9702-50C4776F5F63}" srcOrd="0" destOrd="0" presId="urn:microsoft.com/office/officeart/2008/layout/VerticalCurvedList"/>
    <dgm:cxn modelId="{7DBF97A2-8BB5-4034-9F1D-A1005EC77A9C}" type="presOf" srcId="{10017E11-C039-4A52-91C0-39BF397A3474}" destId="{1E7F3E65-CB86-4B98-96D6-A4D2AFFAD3B9}" srcOrd="0" destOrd="0" presId="urn:microsoft.com/office/officeart/2008/layout/VerticalCurvedList"/>
    <dgm:cxn modelId="{61845A35-2BED-4193-A1ED-F9AAAB1F4510}" type="presParOf" srcId="{1DA4D713-6B2B-4FB7-83D2-18AFFC476AE0}" destId="{9AA3036C-E464-4159-A90A-03E815DAC8D9}" srcOrd="0" destOrd="0" presId="urn:microsoft.com/office/officeart/2008/layout/VerticalCurvedList"/>
    <dgm:cxn modelId="{6D9F6DA6-A6C5-4174-971E-6B4A6AA4139F}" type="presParOf" srcId="{9AA3036C-E464-4159-A90A-03E815DAC8D9}" destId="{B9D29647-2516-4122-9D15-2B7E89748507}" srcOrd="0" destOrd="0" presId="urn:microsoft.com/office/officeart/2008/layout/VerticalCurvedList"/>
    <dgm:cxn modelId="{3169729B-ED6A-4B62-9A0E-EBD64351E6B8}" type="presParOf" srcId="{B9D29647-2516-4122-9D15-2B7E89748507}" destId="{4532C4B7-73F1-4020-B1B6-811F88CFBF98}" srcOrd="0" destOrd="0" presId="urn:microsoft.com/office/officeart/2008/layout/VerticalCurvedList"/>
    <dgm:cxn modelId="{3BBA957C-2709-4E82-95A5-0CA4E97CAB80}" type="presParOf" srcId="{B9D29647-2516-4122-9D15-2B7E89748507}" destId="{9222A31B-8F0F-4C82-9EB7-E450E938C2FB}" srcOrd="1" destOrd="0" presId="urn:microsoft.com/office/officeart/2008/layout/VerticalCurvedList"/>
    <dgm:cxn modelId="{9F2CC16C-7BEF-493C-810A-87C9913069BF}" type="presParOf" srcId="{B9D29647-2516-4122-9D15-2B7E89748507}" destId="{47191D23-E065-4CA4-A542-BC2FEF341655}" srcOrd="2" destOrd="0" presId="urn:microsoft.com/office/officeart/2008/layout/VerticalCurvedList"/>
    <dgm:cxn modelId="{789EF4BF-848F-48CD-8B55-B1E838DF0AED}" type="presParOf" srcId="{B9D29647-2516-4122-9D15-2B7E89748507}" destId="{022744BF-DEA0-48A4-B9E8-79DFAE3FD204}" srcOrd="3" destOrd="0" presId="urn:microsoft.com/office/officeart/2008/layout/VerticalCurvedList"/>
    <dgm:cxn modelId="{9CF294D6-4CEA-43BB-9ABD-D7D6848A1F6D}" type="presParOf" srcId="{9AA3036C-E464-4159-A90A-03E815DAC8D9}" destId="{BF8539C1-D44E-44E6-9AD8-3598380C4279}" srcOrd="1" destOrd="0" presId="urn:microsoft.com/office/officeart/2008/layout/VerticalCurvedList"/>
    <dgm:cxn modelId="{303F0401-8C70-4C4C-9364-7927A08882EE}" type="presParOf" srcId="{9AA3036C-E464-4159-A90A-03E815DAC8D9}" destId="{E88978C4-71A9-4358-8FEB-2E22C82ACBB7}" srcOrd="2" destOrd="0" presId="urn:microsoft.com/office/officeart/2008/layout/VerticalCurvedList"/>
    <dgm:cxn modelId="{DFECBAC3-5E22-4928-8A02-6A587D08FEE7}" type="presParOf" srcId="{E88978C4-71A9-4358-8FEB-2E22C82ACBB7}" destId="{B7A0A622-0074-488F-BE5F-4540DEE2B76A}" srcOrd="0" destOrd="0" presId="urn:microsoft.com/office/officeart/2008/layout/VerticalCurvedList"/>
    <dgm:cxn modelId="{46E440FB-3A5D-4D25-A43C-3737A645D5BE}" type="presParOf" srcId="{9AA3036C-E464-4159-A90A-03E815DAC8D9}" destId="{9418654D-155D-40D5-9702-50C4776F5F63}" srcOrd="3" destOrd="0" presId="urn:microsoft.com/office/officeart/2008/layout/VerticalCurvedList"/>
    <dgm:cxn modelId="{AB1C59AD-28CA-462B-B700-2B1D77532CCB}" type="presParOf" srcId="{9AA3036C-E464-4159-A90A-03E815DAC8D9}" destId="{FA20A222-8CA7-4E3B-A8DA-B7684AE3FFEA}" srcOrd="4" destOrd="0" presId="urn:microsoft.com/office/officeart/2008/layout/VerticalCurvedList"/>
    <dgm:cxn modelId="{A37D61E7-6642-4809-8277-5D4D0932C720}" type="presParOf" srcId="{FA20A222-8CA7-4E3B-A8DA-B7684AE3FFEA}" destId="{60DEE87D-F551-4EAB-AD36-21416DDD354C}" srcOrd="0" destOrd="0" presId="urn:microsoft.com/office/officeart/2008/layout/VerticalCurvedList"/>
    <dgm:cxn modelId="{DC023328-704D-45C4-B43A-4AA046D425F7}" type="presParOf" srcId="{9AA3036C-E464-4159-A90A-03E815DAC8D9}" destId="{3B4AD732-3B82-44F3-8DD9-069B5C102889}" srcOrd="5" destOrd="0" presId="urn:microsoft.com/office/officeart/2008/layout/VerticalCurvedList"/>
    <dgm:cxn modelId="{60BD0EAC-907E-4201-9699-804D80EE6989}" type="presParOf" srcId="{9AA3036C-E464-4159-A90A-03E815DAC8D9}" destId="{39079F47-5EE4-42FE-BA91-A2722B17B80F}" srcOrd="6" destOrd="0" presId="urn:microsoft.com/office/officeart/2008/layout/VerticalCurvedList"/>
    <dgm:cxn modelId="{E1BC8DC1-72B5-4B93-85D9-2567FA958D94}" type="presParOf" srcId="{39079F47-5EE4-42FE-BA91-A2722B17B80F}" destId="{AAA5973B-78BD-4233-B266-9271AF2D372D}" srcOrd="0" destOrd="0" presId="urn:microsoft.com/office/officeart/2008/layout/VerticalCurvedList"/>
    <dgm:cxn modelId="{D794ABF9-6BE8-410C-9064-32526E887A21}" type="presParOf" srcId="{9AA3036C-E464-4159-A90A-03E815DAC8D9}" destId="{1E7F3E65-CB86-4B98-96D6-A4D2AFFAD3B9}" srcOrd="7" destOrd="0" presId="urn:microsoft.com/office/officeart/2008/layout/VerticalCurvedList"/>
    <dgm:cxn modelId="{194C3C9B-70C5-40DC-99B2-D1472CED2ACD}" type="presParOf" srcId="{9AA3036C-E464-4159-A90A-03E815DAC8D9}" destId="{BAF593CF-FA44-4C42-8C84-386F32309523}" srcOrd="8" destOrd="0" presId="urn:microsoft.com/office/officeart/2008/layout/VerticalCurvedList"/>
    <dgm:cxn modelId="{77320E02-BFE9-45F5-B039-3A3C943583D3}" type="presParOf" srcId="{BAF593CF-FA44-4C42-8C84-386F32309523}" destId="{A421077B-7C6E-460D-AE3A-320343C1D955}" srcOrd="0" destOrd="0" presId="urn:microsoft.com/office/officeart/2008/layout/VerticalCurvedList"/>
    <dgm:cxn modelId="{02F6D8C2-574B-4AAB-9B92-21CE1E4B8390}" type="presParOf" srcId="{9AA3036C-E464-4159-A90A-03E815DAC8D9}" destId="{3BB2BACD-ADC5-400A-95C5-9FB49CFE0F6E}" srcOrd="9" destOrd="0" presId="urn:microsoft.com/office/officeart/2008/layout/VerticalCurvedList"/>
    <dgm:cxn modelId="{0A58923E-FA90-407C-B614-D22B95F0D074}" type="presParOf" srcId="{9AA3036C-E464-4159-A90A-03E815DAC8D9}" destId="{3AC28CC8-F3B0-44C0-A959-38B305DECB73}" srcOrd="10" destOrd="0" presId="urn:microsoft.com/office/officeart/2008/layout/VerticalCurvedList"/>
    <dgm:cxn modelId="{8E8BDF86-2B14-48E9-8BEC-FCF45666CE56}" type="presParOf" srcId="{3AC28CC8-F3B0-44C0-A959-38B305DECB73}" destId="{6157B1B7-3ACB-406C-936F-EBE5F7938A93}" srcOrd="0" destOrd="0" presId="urn:microsoft.com/office/officeart/2008/layout/VerticalCurvedList"/>
    <dgm:cxn modelId="{6002C6DD-5014-4A16-AC08-9DC43A535E00}" type="presParOf" srcId="{9AA3036C-E464-4159-A90A-03E815DAC8D9}" destId="{7DB977E3-8E7D-426D-B36B-68D300105943}" srcOrd="11" destOrd="0" presId="urn:microsoft.com/office/officeart/2008/layout/VerticalCurvedList"/>
    <dgm:cxn modelId="{8DBDD946-6C2D-4542-9507-688F1456DDAF}" type="presParOf" srcId="{9AA3036C-E464-4159-A90A-03E815DAC8D9}" destId="{71A071C9-D510-4846-9A05-887364A61B2E}" srcOrd="12" destOrd="0" presId="urn:microsoft.com/office/officeart/2008/layout/VerticalCurvedList"/>
    <dgm:cxn modelId="{CA370EA9-59A5-4C71-B603-965E0AF2CBC2}" type="presParOf" srcId="{71A071C9-D510-4846-9A05-887364A61B2E}" destId="{AE7D0840-0575-4645-A2D1-6C31663F4188}" srcOrd="0" destOrd="0" presId="urn:microsoft.com/office/officeart/2008/layout/VerticalCurvedList"/>
    <dgm:cxn modelId="{1459471D-7381-4386-90C5-5F53AED9A2E1}" type="presParOf" srcId="{9AA3036C-E464-4159-A90A-03E815DAC8D9}" destId="{E254ADA2-CB69-40DF-84DB-AC16C9ECBD09}" srcOrd="13" destOrd="0" presId="urn:microsoft.com/office/officeart/2008/layout/VerticalCurvedList"/>
    <dgm:cxn modelId="{BF0E4713-56A7-4600-9397-DA7AD6586E27}" type="presParOf" srcId="{9AA3036C-E464-4159-A90A-03E815DAC8D9}" destId="{8F10D9DB-753A-4FEE-A96A-61ECEFECB176}" srcOrd="14" destOrd="0" presId="urn:microsoft.com/office/officeart/2008/layout/VerticalCurvedList"/>
    <dgm:cxn modelId="{7037A4A1-7819-4BC2-ABD3-B5F165AEB6CC}" type="presParOf" srcId="{8F10D9DB-753A-4FEE-A96A-61ECEFECB176}" destId="{04C397B4-4E52-4D33-BC57-0153ABE57745}" srcOrd="0" destOrd="0" presId="urn:microsoft.com/office/officeart/2008/layout/VerticalCurvedLis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9D571C-2A64-41A5-ADED-6E18DD32D50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6A397DD-485A-49BA-B3AD-CD0981EFBF59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 smtClean="0">
              <a:solidFill>
                <a:srgbClr val="002060"/>
              </a:solidFill>
            </a:rPr>
            <a:t>Obowiązkowy egzamin </a:t>
          </a:r>
          <a:r>
            <a:rPr lang="pl-PL" sz="1600" dirty="0" smtClean="0">
              <a:solidFill>
                <a:srgbClr val="002060"/>
              </a:solidFill>
            </a:rPr>
            <a:t>czeladniczy</a:t>
          </a:r>
          <a:endParaRPr lang="pl-PL" sz="1600" dirty="0">
            <a:solidFill>
              <a:srgbClr val="002060"/>
            </a:solidFill>
          </a:endParaRPr>
        </a:p>
      </dgm:t>
    </dgm:pt>
    <dgm:pt modelId="{98857160-E56B-4A62-B1EF-F89B0A687AB0}" type="parTrans" cxnId="{57F2211D-0C64-40F6-A57D-5B269A3B8823}">
      <dgm:prSet/>
      <dgm:spPr/>
      <dgm:t>
        <a:bodyPr/>
        <a:lstStyle/>
        <a:p>
          <a:endParaRPr lang="pl-PL" sz="1600"/>
        </a:p>
      </dgm:t>
    </dgm:pt>
    <dgm:pt modelId="{1E152BA5-7727-4C0B-AADA-154A368B8DF5}" type="sibTrans" cxnId="{57F2211D-0C64-40F6-A57D-5B269A3B8823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l-PL" sz="1600"/>
        </a:p>
      </dgm:t>
    </dgm:pt>
    <dgm:pt modelId="{F689B116-AE5F-4F7B-AAE0-1805C95155D7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Zachęty </a:t>
          </a:r>
          <a:r>
            <a:rPr lang="pl-PL" sz="1600" b="0" dirty="0" smtClean="0">
              <a:solidFill>
                <a:srgbClr val="002060"/>
              </a:solidFill>
              <a:latin typeface="Calibri" panose="020F0502020204030204" pitchFamily="34" charset="0"/>
            </a:rPr>
            <a:t>materialne i niematerialne 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dla uczniów</a:t>
          </a:r>
          <a:endParaRPr lang="pl-PL" sz="1600" b="1" dirty="0" smtClean="0"/>
        </a:p>
      </dgm:t>
    </dgm:pt>
    <dgm:pt modelId="{EB621D7D-F556-440A-ACE9-EF80E0AA5D9C}" type="parTrans" cxnId="{5F9C051A-DBC2-4033-A91A-555C6497FC45}">
      <dgm:prSet/>
      <dgm:spPr/>
      <dgm:t>
        <a:bodyPr/>
        <a:lstStyle/>
        <a:p>
          <a:endParaRPr lang="pl-PL" sz="1600"/>
        </a:p>
      </dgm:t>
    </dgm:pt>
    <dgm:pt modelId="{7C2EAEF5-DF00-492A-B830-16CE863B0546}" type="sibTrans" cxnId="{5F9C051A-DBC2-4033-A91A-555C6497FC45}">
      <dgm:prSet/>
      <dgm:spPr/>
      <dgm:t>
        <a:bodyPr/>
        <a:lstStyle/>
        <a:p>
          <a:endParaRPr lang="pl-PL" sz="1600"/>
        </a:p>
      </dgm:t>
    </dgm:pt>
    <dgm:pt modelId="{594F887D-CA9B-4D40-BF93-27446AC0A815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dirty="0" smtClean="0">
            <a:solidFill>
              <a:srgbClr val="002060"/>
            </a:solidFill>
            <a:latin typeface="Calibri" panose="020F0502020204030204" pitchFamily="34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Zachęty </a:t>
          </a:r>
          <a:r>
            <a:rPr lang="pl-PL" sz="1600" b="0" dirty="0" smtClean="0">
              <a:solidFill>
                <a:srgbClr val="002060"/>
              </a:solidFill>
              <a:latin typeface="Calibri" panose="020F0502020204030204" pitchFamily="34" charset="0"/>
            </a:rPr>
            <a:t>finansowe 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dla pracodawców</a:t>
          </a:r>
          <a:endParaRPr lang="pl-PL" sz="1600" b="1" dirty="0" smtClean="0"/>
        </a:p>
        <a:p>
          <a:endParaRPr lang="pl-PL" sz="1600" b="1" dirty="0">
            <a:solidFill>
              <a:srgbClr val="002060"/>
            </a:solidFill>
          </a:endParaRPr>
        </a:p>
      </dgm:t>
    </dgm:pt>
    <dgm:pt modelId="{38EF8054-5EBA-442D-B9F3-690819872D7A}" type="parTrans" cxnId="{60D06476-7435-45D4-9281-86FBF980DB99}">
      <dgm:prSet/>
      <dgm:spPr/>
      <dgm:t>
        <a:bodyPr/>
        <a:lstStyle/>
        <a:p>
          <a:endParaRPr lang="pl-PL" sz="1600"/>
        </a:p>
      </dgm:t>
    </dgm:pt>
    <dgm:pt modelId="{FA0ADE0E-DDC7-4C88-8ABA-E7E87695FFA6}" type="sibTrans" cxnId="{60D06476-7435-45D4-9281-86FBF980DB99}">
      <dgm:prSet/>
      <dgm:spPr/>
      <dgm:t>
        <a:bodyPr/>
        <a:lstStyle/>
        <a:p>
          <a:endParaRPr lang="pl-PL" sz="1600"/>
        </a:p>
      </dgm:t>
    </dgm:pt>
    <dgm:pt modelId="{10017E11-C039-4A52-91C0-39BF397A3474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 smtClean="0">
              <a:solidFill>
                <a:srgbClr val="002060"/>
              </a:solidFill>
            </a:rPr>
            <a:t>Wzmocnienie potencjału szkół</a:t>
          </a:r>
          <a:endParaRPr lang="pl-PL" sz="1600" b="1" dirty="0">
            <a:solidFill>
              <a:srgbClr val="002060"/>
            </a:solidFill>
          </a:endParaRPr>
        </a:p>
      </dgm:t>
    </dgm:pt>
    <dgm:pt modelId="{5C5B38B2-EA56-4D0D-8AF2-9D7969C5251B}" type="parTrans" cxnId="{F9159378-BF76-4BE0-81E6-21BF9FD61503}">
      <dgm:prSet/>
      <dgm:spPr/>
      <dgm:t>
        <a:bodyPr/>
        <a:lstStyle/>
        <a:p>
          <a:endParaRPr lang="pl-PL" sz="1600"/>
        </a:p>
      </dgm:t>
    </dgm:pt>
    <dgm:pt modelId="{B18BEF17-55A8-4065-B030-348353C4ED9B}" type="sibTrans" cxnId="{F9159378-BF76-4BE0-81E6-21BF9FD61503}">
      <dgm:prSet/>
      <dgm:spPr/>
      <dgm:t>
        <a:bodyPr/>
        <a:lstStyle/>
        <a:p>
          <a:endParaRPr lang="pl-PL" sz="1600"/>
        </a:p>
      </dgm:t>
    </dgm:pt>
    <dgm:pt modelId="{647352A4-2B79-4D98-9AAA-391DAAD51D11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Obowiązkowe 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szkolenia dla nauczycieli</a:t>
          </a:r>
          <a:endParaRPr lang="pl-PL" sz="1600" b="1" dirty="0" smtClean="0">
            <a:solidFill>
              <a:srgbClr val="002060"/>
            </a:solidFill>
          </a:endParaRPr>
        </a:p>
      </dgm:t>
    </dgm:pt>
    <dgm:pt modelId="{70AB2BB3-B385-48B3-BBB1-B277801EF38A}" type="sibTrans" cxnId="{3A3D9ACF-5D78-4465-9A00-51562C81C552}">
      <dgm:prSet/>
      <dgm:spPr/>
      <dgm:t>
        <a:bodyPr/>
        <a:lstStyle/>
        <a:p>
          <a:endParaRPr lang="pl-PL" sz="1600"/>
        </a:p>
      </dgm:t>
    </dgm:pt>
    <dgm:pt modelId="{BD24EA5A-0B4D-4F42-BCD3-9CD474BDFCA1}" type="parTrans" cxnId="{3A3D9ACF-5D78-4465-9A00-51562C81C552}">
      <dgm:prSet/>
      <dgm:spPr/>
      <dgm:t>
        <a:bodyPr/>
        <a:lstStyle/>
        <a:p>
          <a:endParaRPr lang="pl-PL" sz="1600"/>
        </a:p>
      </dgm:t>
    </dgm:pt>
    <dgm:pt modelId="{E3761AE7-6B3B-4CBD-AA30-CC5B08327418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Obowiązkowe </a:t>
          </a:r>
          <a:r>
            <a:rPr lang="pl-PL" sz="1600" b="1" dirty="0" smtClean="0">
              <a:solidFill>
                <a:srgbClr val="002060"/>
              </a:solidFill>
              <a:latin typeface="Calibri" panose="020F0502020204030204" pitchFamily="34" charset="0"/>
            </a:rPr>
            <a:t>doradztwo zawodowe</a:t>
          </a:r>
          <a:endParaRPr lang="pl-PL" sz="1600" dirty="0" smtClean="0">
            <a:solidFill>
              <a:srgbClr val="002060"/>
            </a:solidFill>
          </a:endParaRPr>
        </a:p>
      </dgm:t>
    </dgm:pt>
    <dgm:pt modelId="{3C57E521-84E7-46FB-BBF0-5953B6E696E7}" type="parTrans" cxnId="{89FC7618-BC60-4126-A544-17913B558831}">
      <dgm:prSet/>
      <dgm:spPr/>
      <dgm:t>
        <a:bodyPr/>
        <a:lstStyle/>
        <a:p>
          <a:endParaRPr lang="pl-PL"/>
        </a:p>
      </dgm:t>
    </dgm:pt>
    <dgm:pt modelId="{DBB53AF1-8BCE-4F21-BE10-0DA93035EC5B}" type="sibTrans" cxnId="{89FC7618-BC60-4126-A544-17913B558831}">
      <dgm:prSet/>
      <dgm:spPr/>
      <dgm:t>
        <a:bodyPr/>
        <a:lstStyle/>
        <a:p>
          <a:endParaRPr lang="pl-PL"/>
        </a:p>
      </dgm:t>
    </dgm:pt>
    <dgm:pt modelId="{98220AF6-49C3-421A-9CFE-001337200694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dirty="0" smtClean="0">
              <a:solidFill>
                <a:srgbClr val="002060"/>
              </a:solidFill>
              <a:latin typeface="Calibri" panose="020F0502020204030204" pitchFamily="34" charset="0"/>
            </a:rPr>
            <a:t>Zmianę </a:t>
          </a:r>
          <a:r>
            <a:rPr lang="pl-PL" sz="1600" b="1" dirty="0">
              <a:solidFill>
                <a:srgbClr val="002060"/>
              </a:solidFill>
              <a:latin typeface="Calibri" panose="020F0502020204030204" pitchFamily="34" charset="0"/>
            </a:rPr>
            <a:t>modelu finansowania szkół</a:t>
          </a:r>
          <a:endParaRPr lang="pl-PL" sz="1600" b="1" dirty="0">
            <a:solidFill>
              <a:srgbClr val="002060"/>
            </a:solidFill>
          </a:endParaRPr>
        </a:p>
      </dgm:t>
    </dgm:pt>
    <dgm:pt modelId="{3B8D45E0-C204-494C-865C-CCD590C703ED}" type="parTrans" cxnId="{6D3A047C-5BED-4B92-958E-5EE31DC42AAE}">
      <dgm:prSet/>
      <dgm:spPr/>
      <dgm:t>
        <a:bodyPr/>
        <a:lstStyle/>
        <a:p>
          <a:endParaRPr lang="pl-PL"/>
        </a:p>
      </dgm:t>
    </dgm:pt>
    <dgm:pt modelId="{C5AE80ED-089C-4154-B49D-BFDBC72693E9}" type="sibTrans" cxnId="{6D3A047C-5BED-4B92-958E-5EE31DC42AAE}">
      <dgm:prSet/>
      <dgm:spPr/>
      <dgm:t>
        <a:bodyPr/>
        <a:lstStyle/>
        <a:p>
          <a:endParaRPr lang="pl-PL"/>
        </a:p>
      </dgm:t>
    </dgm:pt>
    <dgm:pt modelId="{1DA4D713-6B2B-4FB7-83D2-18AFFC476AE0}" type="pres">
      <dgm:prSet presAssocID="{A69D571C-2A64-41A5-ADED-6E18DD32D50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9AA3036C-E464-4159-A90A-03E815DAC8D9}" type="pres">
      <dgm:prSet presAssocID="{A69D571C-2A64-41A5-ADED-6E18DD32D500}" presName="Name1" presStyleCnt="0"/>
      <dgm:spPr/>
    </dgm:pt>
    <dgm:pt modelId="{B9D29647-2516-4122-9D15-2B7E89748507}" type="pres">
      <dgm:prSet presAssocID="{A69D571C-2A64-41A5-ADED-6E18DD32D500}" presName="cycle" presStyleCnt="0"/>
      <dgm:spPr/>
    </dgm:pt>
    <dgm:pt modelId="{4532C4B7-73F1-4020-B1B6-811F88CFBF98}" type="pres">
      <dgm:prSet presAssocID="{A69D571C-2A64-41A5-ADED-6E18DD32D500}" presName="srcNode" presStyleLbl="node1" presStyleIdx="0" presStyleCnt="7"/>
      <dgm:spPr/>
    </dgm:pt>
    <dgm:pt modelId="{9222A31B-8F0F-4C82-9EB7-E450E938C2FB}" type="pres">
      <dgm:prSet presAssocID="{A69D571C-2A64-41A5-ADED-6E18DD32D500}" presName="conn" presStyleLbl="parChTrans1D2" presStyleIdx="0" presStyleCnt="1" custLinFactNeighborX="-8395" custLinFactNeighborY="813"/>
      <dgm:spPr/>
      <dgm:t>
        <a:bodyPr/>
        <a:lstStyle/>
        <a:p>
          <a:endParaRPr lang="pl-PL"/>
        </a:p>
      </dgm:t>
    </dgm:pt>
    <dgm:pt modelId="{47191D23-E065-4CA4-A542-BC2FEF341655}" type="pres">
      <dgm:prSet presAssocID="{A69D571C-2A64-41A5-ADED-6E18DD32D500}" presName="extraNode" presStyleLbl="node1" presStyleIdx="0" presStyleCnt="7"/>
      <dgm:spPr/>
    </dgm:pt>
    <dgm:pt modelId="{022744BF-DEA0-48A4-B9E8-79DFAE3FD204}" type="pres">
      <dgm:prSet presAssocID="{A69D571C-2A64-41A5-ADED-6E18DD32D500}" presName="dstNode" presStyleLbl="node1" presStyleIdx="0" presStyleCnt="7"/>
      <dgm:spPr/>
    </dgm:pt>
    <dgm:pt modelId="{BF8539C1-D44E-44E6-9AD8-3598380C4279}" type="pres">
      <dgm:prSet presAssocID="{D6A397DD-485A-49BA-B3AD-CD0981EFBF59}" presName="text_1" presStyleLbl="node1" presStyleIdx="0" presStyleCnt="7" custLinFactNeighborX="17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8978C4-71A9-4358-8FEB-2E22C82ACBB7}" type="pres">
      <dgm:prSet presAssocID="{D6A397DD-485A-49BA-B3AD-CD0981EFBF59}" presName="accent_1" presStyleCnt="0"/>
      <dgm:spPr/>
    </dgm:pt>
    <dgm:pt modelId="{B7A0A622-0074-488F-BE5F-4540DEE2B76A}" type="pres">
      <dgm:prSet presAssocID="{D6A397DD-485A-49BA-B3AD-CD0981EFBF59}" presName="accentRepeatNode" presStyleLbl="solidFgAcc1" presStyleIdx="0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9418654D-155D-40D5-9702-50C4776F5F63}" type="pres">
      <dgm:prSet presAssocID="{F689B116-AE5F-4F7B-AAE0-1805C95155D7}" presName="text_2" presStyleLbl="node1" presStyleIdx="1" presStyleCnt="7" custLinFactNeighborX="17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A20A222-8CA7-4E3B-A8DA-B7684AE3FFEA}" type="pres">
      <dgm:prSet presAssocID="{F689B116-AE5F-4F7B-AAE0-1805C95155D7}" presName="accent_2" presStyleCnt="0"/>
      <dgm:spPr/>
    </dgm:pt>
    <dgm:pt modelId="{60DEE87D-F551-4EAB-AD36-21416DDD354C}" type="pres">
      <dgm:prSet presAssocID="{F689B116-AE5F-4F7B-AAE0-1805C95155D7}" presName="accentRepeatNode" presStyleLbl="solidFgAcc1" presStyleIdx="1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4AD732-3B82-44F3-8DD9-069B5C102889}" type="pres">
      <dgm:prSet presAssocID="{594F887D-CA9B-4D40-BF93-27446AC0A815}" presName="text_3" presStyleLbl="node1" presStyleIdx="2" presStyleCnt="7" custScaleY="83618" custLinFactNeighborX="64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079F47-5EE4-42FE-BA91-A2722B17B80F}" type="pres">
      <dgm:prSet presAssocID="{594F887D-CA9B-4D40-BF93-27446AC0A815}" presName="accent_3" presStyleCnt="0"/>
      <dgm:spPr/>
    </dgm:pt>
    <dgm:pt modelId="{AAA5973B-78BD-4233-B266-9271AF2D372D}" type="pres">
      <dgm:prSet presAssocID="{594F887D-CA9B-4D40-BF93-27446AC0A815}" presName="accentRepeatNode" presStyleLbl="solidFgAcc1" presStyleIdx="2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1E7F3E65-CB86-4B98-96D6-A4D2AFFAD3B9}" type="pres">
      <dgm:prSet presAssocID="{10017E11-C039-4A52-91C0-39BF397A3474}" presName="text_4" presStyleLbl="node1" presStyleIdx="3" presStyleCnt="7" custLinFactNeighborX="6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AF593CF-FA44-4C42-8C84-386F32309523}" type="pres">
      <dgm:prSet presAssocID="{10017E11-C039-4A52-91C0-39BF397A3474}" presName="accent_4" presStyleCnt="0"/>
      <dgm:spPr/>
    </dgm:pt>
    <dgm:pt modelId="{A421077B-7C6E-460D-AE3A-320343C1D955}" type="pres">
      <dgm:prSet presAssocID="{10017E11-C039-4A52-91C0-39BF397A3474}" presName="accentRepeatNode" presStyleLbl="solidFgAcc1" presStyleIdx="3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B2BACD-ADC5-400A-95C5-9FB49CFE0F6E}" type="pres">
      <dgm:prSet presAssocID="{647352A4-2B79-4D98-9AAA-391DAAD51D11}" presName="text_5" presStyleLbl="node1" presStyleIdx="4" presStyleCnt="7" custLinFactNeighborX="5425" custLinFactNeighborY="117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C28CC8-F3B0-44C0-A959-38B305DECB73}" type="pres">
      <dgm:prSet presAssocID="{647352A4-2B79-4D98-9AAA-391DAAD51D11}" presName="accent_5" presStyleCnt="0"/>
      <dgm:spPr/>
    </dgm:pt>
    <dgm:pt modelId="{6157B1B7-3ACB-406C-936F-EBE5F7938A93}" type="pres">
      <dgm:prSet presAssocID="{647352A4-2B79-4D98-9AAA-391DAAD51D11}" presName="accentRepeatNode" presStyleLbl="solidFgAcc1" presStyleIdx="4" presStyleCnt="7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7DB977E3-8E7D-426D-B36B-68D300105943}" type="pres">
      <dgm:prSet presAssocID="{E3761AE7-6B3B-4CBD-AA30-CC5B08327418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A071C9-D510-4846-9A05-887364A61B2E}" type="pres">
      <dgm:prSet presAssocID="{E3761AE7-6B3B-4CBD-AA30-CC5B08327418}" presName="accent_6" presStyleCnt="0"/>
      <dgm:spPr/>
    </dgm:pt>
    <dgm:pt modelId="{AE7D0840-0575-4645-A2D1-6C31663F4188}" type="pres">
      <dgm:prSet presAssocID="{E3761AE7-6B3B-4CBD-AA30-CC5B08327418}" presName="accentRepeatNode" presStyleLbl="solidFgAcc1" presStyleIdx="5" presStyleCnt="7" custScaleX="58338" custScaleY="58338" custLinFactNeighborX="-5834" custLinFactNeighborY="-5327"/>
      <dgm:spPr>
        <a:solidFill>
          <a:srgbClr val="33A8DB"/>
        </a:solidFill>
        <a:ln>
          <a:solidFill>
            <a:srgbClr val="33A8DB"/>
          </a:solidFill>
        </a:ln>
      </dgm:spPr>
    </dgm:pt>
    <dgm:pt modelId="{E254ADA2-CB69-40DF-84DB-AC16C9ECBD09}" type="pres">
      <dgm:prSet presAssocID="{98220AF6-49C3-421A-9CFE-001337200694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F10D9DB-753A-4FEE-A96A-61ECEFECB176}" type="pres">
      <dgm:prSet presAssocID="{98220AF6-49C3-421A-9CFE-001337200694}" presName="accent_7" presStyleCnt="0"/>
      <dgm:spPr/>
    </dgm:pt>
    <dgm:pt modelId="{04C397B4-4E52-4D33-BC57-0153ABE57745}" type="pres">
      <dgm:prSet presAssocID="{98220AF6-49C3-421A-9CFE-001337200694}" presName="accentRepeatNode" presStyleLbl="solidFgAcc1" presStyleIdx="6" presStyleCnt="7" custScaleX="58338" custScaleY="58338"/>
      <dgm:spPr>
        <a:solidFill>
          <a:srgbClr val="33A8DB"/>
        </a:solidFill>
        <a:ln>
          <a:solidFill>
            <a:srgbClr val="33A8DB"/>
          </a:solidFill>
        </a:ln>
      </dgm:spPr>
    </dgm:pt>
  </dgm:ptLst>
  <dgm:cxnLst>
    <dgm:cxn modelId="{F9159378-BF76-4BE0-81E6-21BF9FD61503}" srcId="{A69D571C-2A64-41A5-ADED-6E18DD32D500}" destId="{10017E11-C039-4A52-91C0-39BF397A3474}" srcOrd="3" destOrd="0" parTransId="{5C5B38B2-EA56-4D0D-8AF2-9D7969C5251B}" sibTransId="{B18BEF17-55A8-4065-B030-348353C4ED9B}"/>
    <dgm:cxn modelId="{3A3D9ACF-5D78-4465-9A00-51562C81C552}" srcId="{A69D571C-2A64-41A5-ADED-6E18DD32D500}" destId="{647352A4-2B79-4D98-9AAA-391DAAD51D11}" srcOrd="4" destOrd="0" parTransId="{BD24EA5A-0B4D-4F42-BCD3-9CD474BDFCA1}" sibTransId="{70AB2BB3-B385-48B3-BBB1-B277801EF38A}"/>
    <dgm:cxn modelId="{A5DB980A-EC3F-496A-85C7-87CB9AF9A855}" type="presOf" srcId="{D6A397DD-485A-49BA-B3AD-CD0981EFBF59}" destId="{BF8539C1-D44E-44E6-9AD8-3598380C4279}" srcOrd="0" destOrd="0" presId="urn:microsoft.com/office/officeart/2008/layout/VerticalCurvedList"/>
    <dgm:cxn modelId="{0C38C19E-51DF-4289-9190-67E088693D4E}" type="presOf" srcId="{10017E11-C039-4A52-91C0-39BF397A3474}" destId="{1E7F3E65-CB86-4B98-96D6-A4D2AFFAD3B9}" srcOrd="0" destOrd="0" presId="urn:microsoft.com/office/officeart/2008/layout/VerticalCurvedList"/>
    <dgm:cxn modelId="{89FC7618-BC60-4126-A544-17913B558831}" srcId="{A69D571C-2A64-41A5-ADED-6E18DD32D500}" destId="{E3761AE7-6B3B-4CBD-AA30-CC5B08327418}" srcOrd="5" destOrd="0" parTransId="{3C57E521-84E7-46FB-BBF0-5953B6E696E7}" sibTransId="{DBB53AF1-8BCE-4F21-BE10-0DA93035EC5B}"/>
    <dgm:cxn modelId="{A40C75DC-1CE4-4063-BA42-C25D35390F4E}" type="presOf" srcId="{1E152BA5-7727-4C0B-AADA-154A368B8DF5}" destId="{9222A31B-8F0F-4C82-9EB7-E450E938C2FB}" srcOrd="0" destOrd="0" presId="urn:microsoft.com/office/officeart/2008/layout/VerticalCurvedList"/>
    <dgm:cxn modelId="{60D06476-7435-45D4-9281-86FBF980DB99}" srcId="{A69D571C-2A64-41A5-ADED-6E18DD32D500}" destId="{594F887D-CA9B-4D40-BF93-27446AC0A815}" srcOrd="2" destOrd="0" parTransId="{38EF8054-5EBA-442D-B9F3-690819872D7A}" sibTransId="{FA0ADE0E-DDC7-4C88-8ABA-E7E87695FFA6}"/>
    <dgm:cxn modelId="{5F9C051A-DBC2-4033-A91A-555C6497FC45}" srcId="{A69D571C-2A64-41A5-ADED-6E18DD32D500}" destId="{F689B116-AE5F-4F7B-AAE0-1805C95155D7}" srcOrd="1" destOrd="0" parTransId="{EB621D7D-F556-440A-ACE9-EF80E0AA5D9C}" sibTransId="{7C2EAEF5-DF00-492A-B830-16CE863B0546}"/>
    <dgm:cxn modelId="{4CA9584D-600A-4168-B7D4-81FC738EB1B8}" type="presOf" srcId="{594F887D-CA9B-4D40-BF93-27446AC0A815}" destId="{3B4AD732-3B82-44F3-8DD9-069B5C102889}" srcOrd="0" destOrd="0" presId="urn:microsoft.com/office/officeart/2008/layout/VerticalCurvedList"/>
    <dgm:cxn modelId="{FBA11A92-B0AE-4DA0-A496-51ADEAAC1221}" type="presOf" srcId="{F689B116-AE5F-4F7B-AAE0-1805C95155D7}" destId="{9418654D-155D-40D5-9702-50C4776F5F63}" srcOrd="0" destOrd="0" presId="urn:microsoft.com/office/officeart/2008/layout/VerticalCurvedList"/>
    <dgm:cxn modelId="{6D3A047C-5BED-4B92-958E-5EE31DC42AAE}" srcId="{A69D571C-2A64-41A5-ADED-6E18DD32D500}" destId="{98220AF6-49C3-421A-9CFE-001337200694}" srcOrd="6" destOrd="0" parTransId="{3B8D45E0-C204-494C-865C-CCD590C703ED}" sibTransId="{C5AE80ED-089C-4154-B49D-BFDBC72693E9}"/>
    <dgm:cxn modelId="{57F2211D-0C64-40F6-A57D-5B269A3B8823}" srcId="{A69D571C-2A64-41A5-ADED-6E18DD32D500}" destId="{D6A397DD-485A-49BA-B3AD-CD0981EFBF59}" srcOrd="0" destOrd="0" parTransId="{98857160-E56B-4A62-B1EF-F89B0A687AB0}" sibTransId="{1E152BA5-7727-4C0B-AADA-154A368B8DF5}"/>
    <dgm:cxn modelId="{AE92834F-66C2-4EC4-9681-B31C14029C41}" type="presOf" srcId="{E3761AE7-6B3B-4CBD-AA30-CC5B08327418}" destId="{7DB977E3-8E7D-426D-B36B-68D300105943}" srcOrd="0" destOrd="0" presId="urn:microsoft.com/office/officeart/2008/layout/VerticalCurvedList"/>
    <dgm:cxn modelId="{C48EA15A-8763-46AA-9051-B0E4250CAE82}" type="presOf" srcId="{A69D571C-2A64-41A5-ADED-6E18DD32D500}" destId="{1DA4D713-6B2B-4FB7-83D2-18AFFC476AE0}" srcOrd="0" destOrd="0" presId="urn:microsoft.com/office/officeart/2008/layout/VerticalCurvedList"/>
    <dgm:cxn modelId="{443427FB-7022-4DBD-A368-56A3404751D3}" type="presOf" srcId="{98220AF6-49C3-421A-9CFE-001337200694}" destId="{E254ADA2-CB69-40DF-84DB-AC16C9ECBD09}" srcOrd="0" destOrd="0" presId="urn:microsoft.com/office/officeart/2008/layout/VerticalCurvedList"/>
    <dgm:cxn modelId="{E3C1508A-5C2D-47FD-92CB-DD5778A36B2C}" type="presOf" srcId="{647352A4-2B79-4D98-9AAA-391DAAD51D11}" destId="{3BB2BACD-ADC5-400A-95C5-9FB49CFE0F6E}" srcOrd="0" destOrd="0" presId="urn:microsoft.com/office/officeart/2008/layout/VerticalCurvedList"/>
    <dgm:cxn modelId="{40435C75-7D15-4A02-8692-AA4DEB8007BE}" type="presParOf" srcId="{1DA4D713-6B2B-4FB7-83D2-18AFFC476AE0}" destId="{9AA3036C-E464-4159-A90A-03E815DAC8D9}" srcOrd="0" destOrd="0" presId="urn:microsoft.com/office/officeart/2008/layout/VerticalCurvedList"/>
    <dgm:cxn modelId="{483536F4-B754-40E4-B844-CB422F7CFAAE}" type="presParOf" srcId="{9AA3036C-E464-4159-A90A-03E815DAC8D9}" destId="{B9D29647-2516-4122-9D15-2B7E89748507}" srcOrd="0" destOrd="0" presId="urn:microsoft.com/office/officeart/2008/layout/VerticalCurvedList"/>
    <dgm:cxn modelId="{24309457-12C4-4D16-9483-E00778E0F88D}" type="presParOf" srcId="{B9D29647-2516-4122-9D15-2B7E89748507}" destId="{4532C4B7-73F1-4020-B1B6-811F88CFBF98}" srcOrd="0" destOrd="0" presId="urn:microsoft.com/office/officeart/2008/layout/VerticalCurvedList"/>
    <dgm:cxn modelId="{AD58DAF8-6FD2-4249-B7DF-0C346577A19D}" type="presParOf" srcId="{B9D29647-2516-4122-9D15-2B7E89748507}" destId="{9222A31B-8F0F-4C82-9EB7-E450E938C2FB}" srcOrd="1" destOrd="0" presId="urn:microsoft.com/office/officeart/2008/layout/VerticalCurvedList"/>
    <dgm:cxn modelId="{7D795CA6-91FC-4169-85C1-A54AF65A23D6}" type="presParOf" srcId="{B9D29647-2516-4122-9D15-2B7E89748507}" destId="{47191D23-E065-4CA4-A542-BC2FEF341655}" srcOrd="2" destOrd="0" presId="urn:microsoft.com/office/officeart/2008/layout/VerticalCurvedList"/>
    <dgm:cxn modelId="{0AB42543-2753-499F-9F3D-1B35543335AE}" type="presParOf" srcId="{B9D29647-2516-4122-9D15-2B7E89748507}" destId="{022744BF-DEA0-48A4-B9E8-79DFAE3FD204}" srcOrd="3" destOrd="0" presId="urn:microsoft.com/office/officeart/2008/layout/VerticalCurvedList"/>
    <dgm:cxn modelId="{80C2EB2D-E274-40D7-ACAA-A4844DD08120}" type="presParOf" srcId="{9AA3036C-E464-4159-A90A-03E815DAC8D9}" destId="{BF8539C1-D44E-44E6-9AD8-3598380C4279}" srcOrd="1" destOrd="0" presId="urn:microsoft.com/office/officeart/2008/layout/VerticalCurvedList"/>
    <dgm:cxn modelId="{90806DB7-5EA7-4FD2-B4CE-95642A1CB2CF}" type="presParOf" srcId="{9AA3036C-E464-4159-A90A-03E815DAC8D9}" destId="{E88978C4-71A9-4358-8FEB-2E22C82ACBB7}" srcOrd="2" destOrd="0" presId="urn:microsoft.com/office/officeart/2008/layout/VerticalCurvedList"/>
    <dgm:cxn modelId="{956792A0-F520-48F9-AE37-15EEFD218BE6}" type="presParOf" srcId="{E88978C4-71A9-4358-8FEB-2E22C82ACBB7}" destId="{B7A0A622-0074-488F-BE5F-4540DEE2B76A}" srcOrd="0" destOrd="0" presId="urn:microsoft.com/office/officeart/2008/layout/VerticalCurvedList"/>
    <dgm:cxn modelId="{51780E67-37BA-4D25-9CD4-5D19CD4E0D31}" type="presParOf" srcId="{9AA3036C-E464-4159-A90A-03E815DAC8D9}" destId="{9418654D-155D-40D5-9702-50C4776F5F63}" srcOrd="3" destOrd="0" presId="urn:microsoft.com/office/officeart/2008/layout/VerticalCurvedList"/>
    <dgm:cxn modelId="{FB184915-298D-46C0-ABEC-FA552FB399BF}" type="presParOf" srcId="{9AA3036C-E464-4159-A90A-03E815DAC8D9}" destId="{FA20A222-8CA7-4E3B-A8DA-B7684AE3FFEA}" srcOrd="4" destOrd="0" presId="urn:microsoft.com/office/officeart/2008/layout/VerticalCurvedList"/>
    <dgm:cxn modelId="{A7615680-13BD-40A3-9399-828A88B622FA}" type="presParOf" srcId="{FA20A222-8CA7-4E3B-A8DA-B7684AE3FFEA}" destId="{60DEE87D-F551-4EAB-AD36-21416DDD354C}" srcOrd="0" destOrd="0" presId="urn:microsoft.com/office/officeart/2008/layout/VerticalCurvedList"/>
    <dgm:cxn modelId="{E41F5E4D-A102-465A-8F0A-FA0E40F27EC9}" type="presParOf" srcId="{9AA3036C-E464-4159-A90A-03E815DAC8D9}" destId="{3B4AD732-3B82-44F3-8DD9-069B5C102889}" srcOrd="5" destOrd="0" presId="urn:microsoft.com/office/officeart/2008/layout/VerticalCurvedList"/>
    <dgm:cxn modelId="{4C84186A-F8FB-4CD2-86FD-BA3EC1C50F22}" type="presParOf" srcId="{9AA3036C-E464-4159-A90A-03E815DAC8D9}" destId="{39079F47-5EE4-42FE-BA91-A2722B17B80F}" srcOrd="6" destOrd="0" presId="urn:microsoft.com/office/officeart/2008/layout/VerticalCurvedList"/>
    <dgm:cxn modelId="{C1F381C9-4674-456D-8D8C-E4E7DBD043C6}" type="presParOf" srcId="{39079F47-5EE4-42FE-BA91-A2722B17B80F}" destId="{AAA5973B-78BD-4233-B266-9271AF2D372D}" srcOrd="0" destOrd="0" presId="urn:microsoft.com/office/officeart/2008/layout/VerticalCurvedList"/>
    <dgm:cxn modelId="{A9B33331-1608-4EE6-9578-B2DFBC40FB3A}" type="presParOf" srcId="{9AA3036C-E464-4159-A90A-03E815DAC8D9}" destId="{1E7F3E65-CB86-4B98-96D6-A4D2AFFAD3B9}" srcOrd="7" destOrd="0" presId="urn:microsoft.com/office/officeart/2008/layout/VerticalCurvedList"/>
    <dgm:cxn modelId="{17FAD320-3EA9-4D19-A2D6-C23A7B39E17B}" type="presParOf" srcId="{9AA3036C-E464-4159-A90A-03E815DAC8D9}" destId="{BAF593CF-FA44-4C42-8C84-386F32309523}" srcOrd="8" destOrd="0" presId="urn:microsoft.com/office/officeart/2008/layout/VerticalCurvedList"/>
    <dgm:cxn modelId="{8575E438-80E3-41EE-BA35-8133E23940C3}" type="presParOf" srcId="{BAF593CF-FA44-4C42-8C84-386F32309523}" destId="{A421077B-7C6E-460D-AE3A-320343C1D955}" srcOrd="0" destOrd="0" presId="urn:microsoft.com/office/officeart/2008/layout/VerticalCurvedList"/>
    <dgm:cxn modelId="{C5326197-09D9-4012-9C31-E37993A408E8}" type="presParOf" srcId="{9AA3036C-E464-4159-A90A-03E815DAC8D9}" destId="{3BB2BACD-ADC5-400A-95C5-9FB49CFE0F6E}" srcOrd="9" destOrd="0" presId="urn:microsoft.com/office/officeart/2008/layout/VerticalCurvedList"/>
    <dgm:cxn modelId="{FC47E83D-AAF2-44D2-9661-270D1D6E8273}" type="presParOf" srcId="{9AA3036C-E464-4159-A90A-03E815DAC8D9}" destId="{3AC28CC8-F3B0-44C0-A959-38B305DECB73}" srcOrd="10" destOrd="0" presId="urn:microsoft.com/office/officeart/2008/layout/VerticalCurvedList"/>
    <dgm:cxn modelId="{906F644B-8F0D-486A-8FCE-BD72007E9775}" type="presParOf" srcId="{3AC28CC8-F3B0-44C0-A959-38B305DECB73}" destId="{6157B1B7-3ACB-406C-936F-EBE5F7938A93}" srcOrd="0" destOrd="0" presId="urn:microsoft.com/office/officeart/2008/layout/VerticalCurvedList"/>
    <dgm:cxn modelId="{C0AE8EAA-3F04-49E7-8FEB-C2C4050256EC}" type="presParOf" srcId="{9AA3036C-E464-4159-A90A-03E815DAC8D9}" destId="{7DB977E3-8E7D-426D-B36B-68D300105943}" srcOrd="11" destOrd="0" presId="urn:microsoft.com/office/officeart/2008/layout/VerticalCurvedList"/>
    <dgm:cxn modelId="{7DD73619-6FC5-448B-9DEB-B6F5236956BC}" type="presParOf" srcId="{9AA3036C-E464-4159-A90A-03E815DAC8D9}" destId="{71A071C9-D510-4846-9A05-887364A61B2E}" srcOrd="12" destOrd="0" presId="urn:microsoft.com/office/officeart/2008/layout/VerticalCurvedList"/>
    <dgm:cxn modelId="{FB796620-6FAD-4D43-AB0A-317206255683}" type="presParOf" srcId="{71A071C9-D510-4846-9A05-887364A61B2E}" destId="{AE7D0840-0575-4645-A2D1-6C31663F4188}" srcOrd="0" destOrd="0" presId="urn:microsoft.com/office/officeart/2008/layout/VerticalCurvedList"/>
    <dgm:cxn modelId="{A1BDE671-BA1F-49A6-9CE4-7F60EB920229}" type="presParOf" srcId="{9AA3036C-E464-4159-A90A-03E815DAC8D9}" destId="{E254ADA2-CB69-40DF-84DB-AC16C9ECBD09}" srcOrd="13" destOrd="0" presId="urn:microsoft.com/office/officeart/2008/layout/VerticalCurvedList"/>
    <dgm:cxn modelId="{4CC3D307-EDA9-4B05-BDBE-1A357F7170F2}" type="presParOf" srcId="{9AA3036C-E464-4159-A90A-03E815DAC8D9}" destId="{8F10D9DB-753A-4FEE-A96A-61ECEFECB176}" srcOrd="14" destOrd="0" presId="urn:microsoft.com/office/officeart/2008/layout/VerticalCurvedList"/>
    <dgm:cxn modelId="{EEE79695-5FD5-49B8-8AD7-31DBF79B3D22}" type="presParOf" srcId="{8F10D9DB-753A-4FEE-A96A-61ECEFECB176}" destId="{04C397B4-4E52-4D33-BC57-0153ABE57745}" srcOrd="0" destOrd="0" presId="urn:microsoft.com/office/officeart/2008/layout/VerticalCurvedLis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EE47E-D9A6-4862-AED6-495B77BDE7E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1E367AF-CB17-4E3F-9915-77D2806F6DD6}">
      <dgm:prSet phldrT="[Tekst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l"/>
          <a:endParaRPr lang="pl-PL" sz="1700" dirty="0"/>
        </a:p>
      </dgm:t>
    </dgm:pt>
    <dgm:pt modelId="{2CBA5B63-C98A-4035-B6D5-D0C7256AAFBB}" type="parTrans" cxnId="{22117DA4-F635-4539-B25E-836134740601}">
      <dgm:prSet/>
      <dgm:spPr/>
      <dgm:t>
        <a:bodyPr/>
        <a:lstStyle/>
        <a:p>
          <a:endParaRPr lang="pl-PL"/>
        </a:p>
      </dgm:t>
    </dgm:pt>
    <dgm:pt modelId="{941A9A39-886B-4628-94D8-035F0C7589BE}" type="sibTrans" cxnId="{22117DA4-F635-4539-B25E-836134740601}">
      <dgm:prSet/>
      <dgm:spPr/>
      <dgm:t>
        <a:bodyPr/>
        <a:lstStyle/>
        <a:p>
          <a:endParaRPr lang="pl-PL"/>
        </a:p>
      </dgm:t>
    </dgm:pt>
    <dgm:pt modelId="{8215179C-E3CE-44D7-A6D0-E60BEF04A685}">
      <dgm:prSet phldrT="[Tekst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l"/>
          <a:endParaRPr lang="pl-PL" sz="1700" dirty="0"/>
        </a:p>
      </dgm:t>
    </dgm:pt>
    <dgm:pt modelId="{C2C6650E-4C57-44E5-8F12-5BD27F73B669}" type="parTrans" cxnId="{85407210-0C49-42F4-A5CE-61B605F22AA1}">
      <dgm:prSet/>
      <dgm:spPr/>
      <dgm:t>
        <a:bodyPr/>
        <a:lstStyle/>
        <a:p>
          <a:endParaRPr lang="pl-PL"/>
        </a:p>
      </dgm:t>
    </dgm:pt>
    <dgm:pt modelId="{B171814B-38C4-406B-A3CE-0541AE767649}" type="sibTrans" cxnId="{85407210-0C49-42F4-A5CE-61B605F22AA1}">
      <dgm:prSet/>
      <dgm:spPr/>
      <dgm:t>
        <a:bodyPr/>
        <a:lstStyle/>
        <a:p>
          <a:endParaRPr lang="pl-PL"/>
        </a:p>
      </dgm:t>
    </dgm:pt>
    <dgm:pt modelId="{63574AF3-3E0D-46AF-B65F-B984142E6C70}" type="pres">
      <dgm:prSet presAssocID="{9AEEE47E-D9A6-4862-AED6-495B77BDE7E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34BCDED-2577-49B2-8030-60DC63D98F85}" type="pres">
      <dgm:prSet presAssocID="{11E367AF-CB17-4E3F-9915-77D2806F6DD6}" presName="composite" presStyleCnt="0"/>
      <dgm:spPr/>
    </dgm:pt>
    <dgm:pt modelId="{F76F2D0A-91C4-4886-8B41-2CD9A30D1752}" type="pres">
      <dgm:prSet presAssocID="{11E367AF-CB17-4E3F-9915-77D2806F6DD6}" presName="imgShp" presStyleLbl="fgImgPlace1" presStyleIdx="0" presStyleCnt="2" custLinFactNeighborX="-39081" custLinFactNeighborY="6595"/>
      <dgm:spPr>
        <a:solidFill>
          <a:schemeClr val="bg1">
            <a:lumMod val="95000"/>
          </a:schemeClr>
        </a:solidFill>
      </dgm:spPr>
    </dgm:pt>
    <dgm:pt modelId="{E93BCF1F-3256-4055-A6D7-17DEE8F3FBB6}" type="pres">
      <dgm:prSet presAssocID="{11E367AF-CB17-4E3F-9915-77D2806F6DD6}" presName="txShp" presStyleLbl="node1" presStyleIdx="0" presStyleCnt="2" custScaleX="112515" custScaleY="201583" custLinFactNeighborX="283" custLinFactNeighborY="-20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C162AB-2E1B-4FC4-A08F-8C4F43FF00D4}" type="pres">
      <dgm:prSet presAssocID="{941A9A39-886B-4628-94D8-035F0C7589BE}" presName="spacing" presStyleCnt="0"/>
      <dgm:spPr/>
    </dgm:pt>
    <dgm:pt modelId="{D6650B52-C66C-46A0-A142-90E5BD067060}" type="pres">
      <dgm:prSet presAssocID="{8215179C-E3CE-44D7-A6D0-E60BEF04A685}" presName="composite" presStyleCnt="0"/>
      <dgm:spPr/>
    </dgm:pt>
    <dgm:pt modelId="{CEEA0CEC-E130-4E21-BF34-509C8C8986C8}" type="pres">
      <dgm:prSet presAssocID="{8215179C-E3CE-44D7-A6D0-E60BEF04A685}" presName="imgShp" presStyleLbl="fgImgPlace1" presStyleIdx="1" presStyleCnt="2" custLinFactNeighborX="-39081" custLinFactNeighborY="-9861"/>
      <dgm:spPr>
        <a:solidFill>
          <a:schemeClr val="bg1">
            <a:lumMod val="95000"/>
          </a:schemeClr>
        </a:solidFill>
      </dgm:spPr>
    </dgm:pt>
    <dgm:pt modelId="{2756A118-6FEF-46E1-9BEF-9CAA43B28826}" type="pres">
      <dgm:prSet presAssocID="{8215179C-E3CE-44D7-A6D0-E60BEF04A685}" presName="txShp" presStyleLbl="node1" presStyleIdx="1" presStyleCnt="2" custScaleX="111768" custScaleY="551500" custLinFactNeighborX="257" custLinFactNeighborY="-23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270EE29-E60E-4A9A-9423-F2A27ECD8D89}" type="presOf" srcId="{8215179C-E3CE-44D7-A6D0-E60BEF04A685}" destId="{2756A118-6FEF-46E1-9BEF-9CAA43B28826}" srcOrd="0" destOrd="0" presId="urn:microsoft.com/office/officeart/2005/8/layout/vList3#1"/>
    <dgm:cxn modelId="{43A82456-D605-47A8-BC36-C7E505540256}" type="presOf" srcId="{9AEEE47E-D9A6-4862-AED6-495B77BDE7E3}" destId="{63574AF3-3E0D-46AF-B65F-B984142E6C70}" srcOrd="0" destOrd="0" presId="urn:microsoft.com/office/officeart/2005/8/layout/vList3#1"/>
    <dgm:cxn modelId="{22117DA4-F635-4539-B25E-836134740601}" srcId="{9AEEE47E-D9A6-4862-AED6-495B77BDE7E3}" destId="{11E367AF-CB17-4E3F-9915-77D2806F6DD6}" srcOrd="0" destOrd="0" parTransId="{2CBA5B63-C98A-4035-B6D5-D0C7256AAFBB}" sibTransId="{941A9A39-886B-4628-94D8-035F0C7589BE}"/>
    <dgm:cxn modelId="{85407210-0C49-42F4-A5CE-61B605F22AA1}" srcId="{9AEEE47E-D9A6-4862-AED6-495B77BDE7E3}" destId="{8215179C-E3CE-44D7-A6D0-E60BEF04A685}" srcOrd="1" destOrd="0" parTransId="{C2C6650E-4C57-44E5-8F12-5BD27F73B669}" sibTransId="{B171814B-38C4-406B-A3CE-0541AE767649}"/>
    <dgm:cxn modelId="{E9E05D1E-C787-43C4-B0E5-FACE10734C8E}" type="presOf" srcId="{11E367AF-CB17-4E3F-9915-77D2806F6DD6}" destId="{E93BCF1F-3256-4055-A6D7-17DEE8F3FBB6}" srcOrd="0" destOrd="0" presId="urn:microsoft.com/office/officeart/2005/8/layout/vList3#1"/>
    <dgm:cxn modelId="{24143CD2-6B4F-44C9-AF6C-82E29E827949}" type="presParOf" srcId="{63574AF3-3E0D-46AF-B65F-B984142E6C70}" destId="{534BCDED-2577-49B2-8030-60DC63D98F85}" srcOrd="0" destOrd="0" presId="urn:microsoft.com/office/officeart/2005/8/layout/vList3#1"/>
    <dgm:cxn modelId="{117ABFA7-026C-4E12-8131-F0236900C235}" type="presParOf" srcId="{534BCDED-2577-49B2-8030-60DC63D98F85}" destId="{F76F2D0A-91C4-4886-8B41-2CD9A30D1752}" srcOrd="0" destOrd="0" presId="urn:microsoft.com/office/officeart/2005/8/layout/vList3#1"/>
    <dgm:cxn modelId="{52C677FA-7CE7-45C5-AC1A-113F8831B7F2}" type="presParOf" srcId="{534BCDED-2577-49B2-8030-60DC63D98F85}" destId="{E93BCF1F-3256-4055-A6D7-17DEE8F3FBB6}" srcOrd="1" destOrd="0" presId="urn:microsoft.com/office/officeart/2005/8/layout/vList3#1"/>
    <dgm:cxn modelId="{615229C6-47EF-4A01-A8AA-7A2F37A5BC34}" type="presParOf" srcId="{63574AF3-3E0D-46AF-B65F-B984142E6C70}" destId="{E4C162AB-2E1B-4FC4-A08F-8C4F43FF00D4}" srcOrd="1" destOrd="0" presId="urn:microsoft.com/office/officeart/2005/8/layout/vList3#1"/>
    <dgm:cxn modelId="{F4201E76-2C24-4D7D-9BF4-68397415D71A}" type="presParOf" srcId="{63574AF3-3E0D-46AF-B65F-B984142E6C70}" destId="{D6650B52-C66C-46A0-A142-90E5BD067060}" srcOrd="2" destOrd="0" presId="urn:microsoft.com/office/officeart/2005/8/layout/vList3#1"/>
    <dgm:cxn modelId="{1FDDA045-BD74-4F79-8385-0324EF2D5C35}" type="presParOf" srcId="{D6650B52-C66C-46A0-A142-90E5BD067060}" destId="{CEEA0CEC-E130-4E21-BF34-509C8C8986C8}" srcOrd="0" destOrd="0" presId="urn:microsoft.com/office/officeart/2005/8/layout/vList3#1"/>
    <dgm:cxn modelId="{756F1A72-F00D-4F87-92BE-782CCBE26449}" type="presParOf" srcId="{D6650B52-C66C-46A0-A142-90E5BD067060}" destId="{2756A118-6FEF-46E1-9BEF-9CAA43B2882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EEE47E-D9A6-4862-AED6-495B77BDE7E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1E367AF-CB17-4E3F-9915-77D2806F6DD6}">
      <dgm:prSet phldrT="[Tekst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l"/>
          <a:endParaRPr lang="pl-PL" sz="1700" dirty="0"/>
        </a:p>
      </dgm:t>
    </dgm:pt>
    <dgm:pt modelId="{2CBA5B63-C98A-4035-B6D5-D0C7256AAFBB}" type="parTrans" cxnId="{22117DA4-F635-4539-B25E-836134740601}">
      <dgm:prSet/>
      <dgm:spPr/>
      <dgm:t>
        <a:bodyPr/>
        <a:lstStyle/>
        <a:p>
          <a:endParaRPr lang="pl-PL"/>
        </a:p>
      </dgm:t>
    </dgm:pt>
    <dgm:pt modelId="{941A9A39-886B-4628-94D8-035F0C7589BE}" type="sibTrans" cxnId="{22117DA4-F635-4539-B25E-836134740601}">
      <dgm:prSet/>
      <dgm:spPr/>
      <dgm:t>
        <a:bodyPr/>
        <a:lstStyle/>
        <a:p>
          <a:endParaRPr lang="pl-PL"/>
        </a:p>
      </dgm:t>
    </dgm:pt>
    <dgm:pt modelId="{63574AF3-3E0D-46AF-B65F-B984142E6C70}" type="pres">
      <dgm:prSet presAssocID="{9AEEE47E-D9A6-4862-AED6-495B77BDE7E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34BCDED-2577-49B2-8030-60DC63D98F85}" type="pres">
      <dgm:prSet presAssocID="{11E367AF-CB17-4E3F-9915-77D2806F6DD6}" presName="composite" presStyleCnt="0"/>
      <dgm:spPr/>
    </dgm:pt>
    <dgm:pt modelId="{F76F2D0A-91C4-4886-8B41-2CD9A30D1752}" type="pres">
      <dgm:prSet presAssocID="{11E367AF-CB17-4E3F-9915-77D2806F6DD6}" presName="imgShp" presStyleLbl="fgImgPlace1" presStyleIdx="0" presStyleCnt="1"/>
      <dgm:spPr>
        <a:solidFill>
          <a:schemeClr val="bg1">
            <a:lumMod val="95000"/>
          </a:schemeClr>
        </a:solidFill>
      </dgm:spPr>
    </dgm:pt>
    <dgm:pt modelId="{E93BCF1F-3256-4055-A6D7-17DEE8F3FBB6}" type="pres">
      <dgm:prSet presAssocID="{11E367AF-CB17-4E3F-9915-77D2806F6DD6}" presName="txShp" presStyleLbl="node1" presStyleIdx="0" presStyleCnt="1" custScaleX="105951" custLinFactNeighborX="283" custLinFactNeighborY="-20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C2F4BBF-5ABC-4A4F-AE9A-FF2D1A7E47DC}" type="presOf" srcId="{9AEEE47E-D9A6-4862-AED6-495B77BDE7E3}" destId="{63574AF3-3E0D-46AF-B65F-B984142E6C70}" srcOrd="0" destOrd="0" presId="urn:microsoft.com/office/officeart/2005/8/layout/vList3#1"/>
    <dgm:cxn modelId="{22117DA4-F635-4539-B25E-836134740601}" srcId="{9AEEE47E-D9A6-4862-AED6-495B77BDE7E3}" destId="{11E367AF-CB17-4E3F-9915-77D2806F6DD6}" srcOrd="0" destOrd="0" parTransId="{2CBA5B63-C98A-4035-B6D5-D0C7256AAFBB}" sibTransId="{941A9A39-886B-4628-94D8-035F0C7589BE}"/>
    <dgm:cxn modelId="{B4A31ACE-8D0F-4BA4-A709-93B0035FFA26}" type="presOf" srcId="{11E367AF-CB17-4E3F-9915-77D2806F6DD6}" destId="{E93BCF1F-3256-4055-A6D7-17DEE8F3FBB6}" srcOrd="0" destOrd="0" presId="urn:microsoft.com/office/officeart/2005/8/layout/vList3#1"/>
    <dgm:cxn modelId="{C074E8E8-B1A6-4168-B997-7BBF91CE85B5}" type="presParOf" srcId="{63574AF3-3E0D-46AF-B65F-B984142E6C70}" destId="{534BCDED-2577-49B2-8030-60DC63D98F85}" srcOrd="0" destOrd="0" presId="urn:microsoft.com/office/officeart/2005/8/layout/vList3#1"/>
    <dgm:cxn modelId="{E0636FBC-F242-4159-AD52-4DD233B2B3E0}" type="presParOf" srcId="{534BCDED-2577-49B2-8030-60DC63D98F85}" destId="{F76F2D0A-91C4-4886-8B41-2CD9A30D1752}" srcOrd="0" destOrd="0" presId="urn:microsoft.com/office/officeart/2005/8/layout/vList3#1"/>
    <dgm:cxn modelId="{CF050C19-F08C-4B5A-891A-C00D8E4947AA}" type="presParOf" srcId="{534BCDED-2577-49B2-8030-60DC63D98F85}" destId="{E93BCF1F-3256-4055-A6D7-17DEE8F3FBB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EEE47E-D9A6-4862-AED6-495B77BDE7E3}" type="doc">
      <dgm:prSet loTypeId="urn:microsoft.com/office/officeart/2005/8/layout/vList3#3" loCatId="list" qsTypeId="urn:microsoft.com/office/officeart/2005/8/quickstyle/simple1" qsCatId="simple" csTypeId="urn:microsoft.com/office/officeart/2005/8/colors/accent1_2" csCatId="accent1" phldr="1"/>
      <dgm:spPr/>
    </dgm:pt>
    <dgm:pt modelId="{11E367AF-CB17-4E3F-9915-77D2806F6DD6}">
      <dgm:prSet phldrT="[Tekst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l"/>
          <a:r>
            <a:rPr lang="pl-PL" sz="1500" b="1" dirty="0">
              <a:solidFill>
                <a:srgbClr val="0070C0"/>
              </a:solidFill>
            </a:rPr>
            <a:t>Aktualizacja i rozwój oferty kształcenia </a:t>
          </a:r>
          <a:r>
            <a:rPr lang="pl-PL" sz="1500" dirty="0">
              <a:solidFill>
                <a:srgbClr val="002060"/>
              </a:solidFill>
            </a:rPr>
            <a:t>na potrzeby branż (</a:t>
          </a:r>
          <a:r>
            <a:rPr lang="pl-PL" sz="1500" b="0" dirty="0">
              <a:solidFill>
                <a:srgbClr val="002060"/>
              </a:solidFill>
            </a:rPr>
            <a:t>nowe </a:t>
          </a:r>
          <a:r>
            <a:rPr lang="pl-PL" sz="1500" b="0" dirty="0" smtClean="0">
              <a:solidFill>
                <a:srgbClr val="002060"/>
              </a:solidFill>
            </a:rPr>
            <a:t>zawody</a:t>
          </a:r>
          <a:r>
            <a:rPr lang="pl-PL" sz="1500" dirty="0" smtClean="0">
              <a:solidFill>
                <a:srgbClr val="002060"/>
              </a:solidFill>
            </a:rPr>
            <a:t>, </a:t>
          </a:r>
          <a:br>
            <a:rPr lang="pl-PL" sz="1500" dirty="0" smtClean="0">
              <a:solidFill>
                <a:srgbClr val="002060"/>
              </a:solidFill>
            </a:rPr>
          </a:br>
          <a:r>
            <a:rPr lang="pl-PL" sz="1500" dirty="0" smtClean="0">
              <a:solidFill>
                <a:srgbClr val="002060"/>
              </a:solidFill>
            </a:rPr>
            <a:t>np</a:t>
          </a:r>
          <a:r>
            <a:rPr lang="pl-PL" sz="1500" dirty="0">
              <a:solidFill>
                <a:srgbClr val="002060"/>
              </a:solidFill>
            </a:rPr>
            <a:t>. technik programista, drukarz offsetowy, drukarz </a:t>
          </a:r>
          <a:r>
            <a:rPr lang="pl-PL" sz="1500" dirty="0" err="1">
              <a:solidFill>
                <a:srgbClr val="002060"/>
              </a:solidFill>
            </a:rPr>
            <a:t>fleksograficzny</a:t>
          </a:r>
          <a:r>
            <a:rPr lang="pl-PL" sz="1500" dirty="0">
              <a:solidFill>
                <a:srgbClr val="002060"/>
              </a:solidFill>
            </a:rPr>
            <a:t>)</a:t>
          </a:r>
          <a:endParaRPr lang="pl-PL" sz="1500" dirty="0"/>
        </a:p>
      </dgm:t>
    </dgm:pt>
    <dgm:pt modelId="{2CBA5B63-C98A-4035-B6D5-D0C7256AAFBB}" type="parTrans" cxnId="{22117DA4-F635-4539-B25E-836134740601}">
      <dgm:prSet/>
      <dgm:spPr/>
      <dgm:t>
        <a:bodyPr/>
        <a:lstStyle/>
        <a:p>
          <a:endParaRPr lang="pl-PL" sz="1600"/>
        </a:p>
      </dgm:t>
    </dgm:pt>
    <dgm:pt modelId="{941A9A39-886B-4628-94D8-035F0C7589BE}" type="sibTrans" cxnId="{22117DA4-F635-4539-B25E-836134740601}">
      <dgm:prSet/>
      <dgm:spPr/>
      <dgm:t>
        <a:bodyPr/>
        <a:lstStyle/>
        <a:p>
          <a:endParaRPr lang="pl-PL" sz="1600"/>
        </a:p>
      </dgm:t>
    </dgm:pt>
    <dgm:pt modelId="{5BF02672-5562-4D99-9A32-0DF96CE44F1C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b="1" dirty="0">
              <a:solidFill>
                <a:srgbClr val="0070C0"/>
              </a:solidFill>
            </a:rPr>
            <a:t>Nowe podstawy programowe opracowane we współpracy </a:t>
          </a:r>
          <a:br>
            <a:rPr lang="pl-PL" sz="1500" b="1" dirty="0">
              <a:solidFill>
                <a:srgbClr val="0070C0"/>
              </a:solidFill>
            </a:rPr>
          </a:br>
          <a:r>
            <a:rPr lang="pl-PL" sz="1500" b="1" dirty="0">
              <a:solidFill>
                <a:srgbClr val="0070C0"/>
              </a:solidFill>
            </a:rPr>
            <a:t>z pracodawcami</a:t>
          </a:r>
          <a:r>
            <a:rPr lang="pl-PL" sz="1500" dirty="0">
              <a:solidFill>
                <a:srgbClr val="002060"/>
              </a:solidFill>
            </a:rPr>
            <a:t>, </a:t>
          </a:r>
          <a:r>
            <a:rPr lang="pl-PL" sz="1500" dirty="0" smtClean="0">
              <a:solidFill>
                <a:srgbClr val="002060"/>
              </a:solidFill>
            </a:rPr>
            <a:t>uwzględniające </a:t>
          </a:r>
          <a:r>
            <a:rPr lang="pl-PL" sz="1500" b="1" dirty="0">
              <a:solidFill>
                <a:srgbClr val="0070C0"/>
              </a:solidFill>
            </a:rPr>
            <a:t>przygotowanie do uzyskania uprawnień branżowych</a:t>
          </a:r>
          <a:r>
            <a:rPr lang="pl-PL" sz="1500" b="1" dirty="0">
              <a:solidFill>
                <a:srgbClr val="002060"/>
              </a:solidFill>
            </a:rPr>
            <a:t> </a:t>
          </a:r>
          <a:r>
            <a:rPr lang="pl-PL" sz="1500" dirty="0">
              <a:solidFill>
                <a:srgbClr val="002060"/>
              </a:solidFill>
            </a:rPr>
            <a:t>(np. prawo jazdy kat. C, uprawnienia SEP, licencja maszynisty)</a:t>
          </a:r>
          <a:endParaRPr lang="pl-PL" sz="1500" b="1" dirty="0">
            <a:solidFill>
              <a:srgbClr val="002060"/>
            </a:solidFill>
          </a:endParaRPr>
        </a:p>
      </dgm:t>
    </dgm:pt>
    <dgm:pt modelId="{EB89C844-A500-4B70-8177-FDE5EF4BC584}" type="sibTrans" cxnId="{C6F57EAB-6D74-458A-830C-256F92DADF65}">
      <dgm:prSet/>
      <dgm:spPr/>
      <dgm:t>
        <a:bodyPr/>
        <a:lstStyle/>
        <a:p>
          <a:endParaRPr lang="pl-PL" sz="1600"/>
        </a:p>
      </dgm:t>
    </dgm:pt>
    <dgm:pt modelId="{2B6B53C8-0B3A-41AD-8FF2-0D7877C6547B}" type="parTrans" cxnId="{C6F57EAB-6D74-458A-830C-256F92DADF65}">
      <dgm:prSet/>
      <dgm:spPr/>
      <dgm:t>
        <a:bodyPr/>
        <a:lstStyle/>
        <a:p>
          <a:endParaRPr lang="pl-PL" sz="1600"/>
        </a:p>
      </dgm:t>
    </dgm:pt>
    <dgm:pt modelId="{B3EDEF1D-6CC0-4A11-9C00-172AA178B915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dirty="0">
              <a:solidFill>
                <a:srgbClr val="002060"/>
              </a:solidFill>
            </a:rPr>
            <a:t>Możliwość wykorzystania części godzin kształcenia zawodowego</a:t>
          </a:r>
          <a:br>
            <a:rPr lang="pl-PL" sz="1500" dirty="0">
              <a:solidFill>
                <a:srgbClr val="002060"/>
              </a:solidFill>
            </a:rPr>
          </a:br>
          <a:r>
            <a:rPr lang="pl-PL" sz="1500" dirty="0">
              <a:solidFill>
                <a:srgbClr val="002060"/>
              </a:solidFill>
            </a:rPr>
            <a:t>na realizację </a:t>
          </a:r>
          <a:r>
            <a:rPr lang="pl-PL" sz="1500" b="1" dirty="0">
              <a:solidFill>
                <a:srgbClr val="0070C0"/>
              </a:solidFill>
            </a:rPr>
            <a:t>dodatkowych umiejętności zawodowych, </a:t>
          </a:r>
          <a:r>
            <a:rPr lang="pl-PL" sz="1500" b="1" dirty="0" smtClean="0">
              <a:solidFill>
                <a:srgbClr val="0070C0"/>
              </a:solidFill>
            </a:rPr>
            <a:t>przygotowanie </a:t>
          </a:r>
          <a:br>
            <a:rPr lang="pl-PL" sz="1500" b="1" dirty="0" smtClean="0">
              <a:solidFill>
                <a:srgbClr val="0070C0"/>
              </a:solidFill>
            </a:rPr>
          </a:br>
          <a:r>
            <a:rPr lang="pl-PL" sz="1500" b="1" dirty="0" smtClean="0">
              <a:solidFill>
                <a:srgbClr val="0070C0"/>
              </a:solidFill>
            </a:rPr>
            <a:t>do </a:t>
          </a:r>
          <a:r>
            <a:rPr lang="pl-PL" sz="1500" b="1" dirty="0">
              <a:solidFill>
                <a:srgbClr val="0070C0"/>
              </a:solidFill>
            </a:rPr>
            <a:t>uzyskania dodatkowych uprawnień lub kwalifikacji rynkowych</a:t>
          </a:r>
          <a:endParaRPr lang="pl-PL" sz="1500" b="1" dirty="0">
            <a:solidFill>
              <a:srgbClr val="002060"/>
            </a:solidFill>
          </a:endParaRPr>
        </a:p>
      </dgm:t>
    </dgm:pt>
    <dgm:pt modelId="{3A2A81B8-6DF9-4931-9C27-C4D99BDE7063}" type="parTrans" cxnId="{E1539089-6336-4E93-AF98-1E84A0ABAF20}">
      <dgm:prSet/>
      <dgm:spPr/>
      <dgm:t>
        <a:bodyPr/>
        <a:lstStyle/>
        <a:p>
          <a:endParaRPr lang="pl-PL"/>
        </a:p>
      </dgm:t>
    </dgm:pt>
    <dgm:pt modelId="{6F7D1534-7CAD-4460-88AC-506055DE3223}" type="sibTrans" cxnId="{E1539089-6336-4E93-AF98-1E84A0ABAF20}">
      <dgm:prSet/>
      <dgm:spPr/>
      <dgm:t>
        <a:bodyPr/>
        <a:lstStyle/>
        <a:p>
          <a:endParaRPr lang="pl-PL"/>
        </a:p>
      </dgm:t>
    </dgm:pt>
    <dgm:pt modelId="{6D7C3159-6AD5-444F-BA70-A9D00E7BC033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dirty="0">
              <a:solidFill>
                <a:srgbClr val="002060"/>
              </a:solidFill>
            </a:rPr>
            <a:t>W </a:t>
          </a:r>
          <a:r>
            <a:rPr lang="pl-PL" sz="1500" b="1" dirty="0">
              <a:solidFill>
                <a:srgbClr val="0070C0"/>
              </a:solidFill>
            </a:rPr>
            <a:t>Rejestrze Szkół i Placówek Oświatowych (RSPO) </a:t>
          </a:r>
          <a:r>
            <a:rPr lang="pl-PL" sz="1500" dirty="0">
              <a:solidFill>
                <a:srgbClr val="002060"/>
              </a:solidFill>
            </a:rPr>
            <a:t>można </a:t>
          </a:r>
          <a:r>
            <a:rPr lang="pl-PL" sz="1500" dirty="0" smtClean="0">
              <a:solidFill>
                <a:srgbClr val="002060"/>
              </a:solidFill>
            </a:rPr>
            <a:t>sprawdzić, </a:t>
          </a:r>
          <a:br>
            <a:rPr lang="pl-PL" sz="1500" dirty="0" smtClean="0">
              <a:solidFill>
                <a:srgbClr val="002060"/>
              </a:solidFill>
            </a:rPr>
          </a:br>
          <a:r>
            <a:rPr lang="pl-PL" sz="1500" dirty="0" smtClean="0">
              <a:solidFill>
                <a:srgbClr val="002060"/>
              </a:solidFill>
            </a:rPr>
            <a:t>gdzie </a:t>
          </a:r>
          <a:r>
            <a:rPr lang="pl-PL" sz="1500" dirty="0">
              <a:solidFill>
                <a:srgbClr val="002060"/>
              </a:solidFill>
            </a:rPr>
            <a:t>jest prowadzone kształcenie w danym zawodzie</a:t>
          </a:r>
          <a:endParaRPr lang="pl-PL" sz="1500" b="1" dirty="0">
            <a:solidFill>
              <a:srgbClr val="002060"/>
            </a:solidFill>
          </a:endParaRPr>
        </a:p>
      </dgm:t>
    </dgm:pt>
    <dgm:pt modelId="{6E0A91B3-3093-4D8D-B6F4-DFE53A893D84}" type="parTrans" cxnId="{FE495301-5D7D-40DC-87F2-39EA85ADCFD0}">
      <dgm:prSet/>
      <dgm:spPr/>
      <dgm:t>
        <a:bodyPr/>
        <a:lstStyle/>
        <a:p>
          <a:endParaRPr lang="pl-PL"/>
        </a:p>
      </dgm:t>
    </dgm:pt>
    <dgm:pt modelId="{EC2EB52F-E42C-41B4-A5A1-27C421BF80D5}" type="sibTrans" cxnId="{FE495301-5D7D-40DC-87F2-39EA85ADCFD0}">
      <dgm:prSet/>
      <dgm:spPr/>
      <dgm:t>
        <a:bodyPr/>
        <a:lstStyle/>
        <a:p>
          <a:endParaRPr lang="pl-PL"/>
        </a:p>
      </dgm:t>
    </dgm:pt>
    <dgm:pt modelId="{63574AF3-3E0D-46AF-B65F-B984142E6C70}" type="pres">
      <dgm:prSet presAssocID="{9AEEE47E-D9A6-4862-AED6-495B77BDE7E3}" presName="linearFlow" presStyleCnt="0">
        <dgm:presLayoutVars>
          <dgm:dir/>
          <dgm:resizeHandles val="exact"/>
        </dgm:presLayoutVars>
      </dgm:prSet>
      <dgm:spPr/>
    </dgm:pt>
    <dgm:pt modelId="{534BCDED-2577-49B2-8030-60DC63D98F85}" type="pres">
      <dgm:prSet presAssocID="{11E367AF-CB17-4E3F-9915-77D2806F6DD6}" presName="composite" presStyleCnt="0"/>
      <dgm:spPr/>
    </dgm:pt>
    <dgm:pt modelId="{F76F2D0A-91C4-4886-8B41-2CD9A30D1752}" type="pres">
      <dgm:prSet presAssocID="{11E367AF-CB17-4E3F-9915-77D2806F6DD6}" presName="imgShp" presStyleLbl="fgImgPlace1" presStyleIdx="0" presStyleCnt="4" custScaleX="68010" custScaleY="68010" custLinFactX="-63976" custLinFactNeighborX="-100000" custLinFactNeighborY="81356"/>
      <dgm:spPr>
        <a:solidFill>
          <a:schemeClr val="bg1"/>
        </a:solidFill>
        <a:ln>
          <a:noFill/>
        </a:ln>
      </dgm:spPr>
    </dgm:pt>
    <dgm:pt modelId="{E93BCF1F-3256-4055-A6D7-17DEE8F3FBB6}" type="pres">
      <dgm:prSet presAssocID="{11E367AF-CB17-4E3F-9915-77D2806F6DD6}" presName="txShp" presStyleLbl="node1" presStyleIdx="0" presStyleCnt="4" custScaleX="115812" custScaleY="80044" custLinFactNeighborX="2446" custLinFactNeighborY="1255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C162AB-2E1B-4FC4-A08F-8C4F43FF00D4}" type="pres">
      <dgm:prSet presAssocID="{941A9A39-886B-4628-94D8-035F0C7589BE}" presName="spacing" presStyleCnt="0"/>
      <dgm:spPr/>
    </dgm:pt>
    <dgm:pt modelId="{1BD53893-5F90-4681-894F-8167E836D1CB}" type="pres">
      <dgm:prSet presAssocID="{5BF02672-5562-4D99-9A32-0DF96CE44F1C}" presName="composite" presStyleCnt="0"/>
      <dgm:spPr/>
    </dgm:pt>
    <dgm:pt modelId="{8E64711E-D1F6-4587-B05B-578AE1DF81D6}" type="pres">
      <dgm:prSet presAssocID="{5BF02672-5562-4D99-9A32-0DF96CE44F1C}" presName="imgShp" presStyleLbl="fgImgPlace1" presStyleIdx="1" presStyleCnt="4" custScaleX="68010" custScaleY="68010" custLinFactX="-47123" custLinFactNeighborX="-100000" custLinFactNeighborY="53318"/>
      <dgm:spPr>
        <a:solidFill>
          <a:schemeClr val="bg1"/>
        </a:solidFill>
        <a:ln>
          <a:noFill/>
        </a:ln>
      </dgm:spPr>
    </dgm:pt>
    <dgm:pt modelId="{72BB3CA9-86D9-49F0-A5E6-DA58446BD396}" type="pres">
      <dgm:prSet presAssocID="{5BF02672-5562-4D99-9A32-0DF96CE44F1C}" presName="txShp" presStyleLbl="node1" presStyleIdx="1" presStyleCnt="4" custScaleX="115238" custScaleY="115928" custLinFactNeighborX="3085" custLinFactNeighborY="511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A4DECD-12F8-4AA2-A8E0-A533C8B3111C}" type="pres">
      <dgm:prSet presAssocID="{EB89C844-A500-4B70-8177-FDE5EF4BC584}" presName="spacing" presStyleCnt="0"/>
      <dgm:spPr/>
    </dgm:pt>
    <dgm:pt modelId="{968017EF-4CDA-4C0A-B4F0-CE2C77317EB2}" type="pres">
      <dgm:prSet presAssocID="{B3EDEF1D-6CC0-4A11-9C00-172AA178B915}" presName="composite" presStyleCnt="0"/>
      <dgm:spPr/>
    </dgm:pt>
    <dgm:pt modelId="{F79ED1CA-DE2A-4EE2-8D47-29548452FDB1}" type="pres">
      <dgm:prSet presAssocID="{B3EDEF1D-6CC0-4A11-9C00-172AA178B915}" presName="imgShp" presStyleLbl="fgImgPlace1" presStyleIdx="2" presStyleCnt="4" custScaleX="30756" custScaleY="26713" custLinFactX="-44346" custLinFactNeighborX="-100000" custLinFactNeighborY="-56059"/>
      <dgm:spPr>
        <a:solidFill>
          <a:schemeClr val="bg1"/>
        </a:solidFill>
        <a:ln>
          <a:noFill/>
        </a:ln>
      </dgm:spPr>
    </dgm:pt>
    <dgm:pt modelId="{3CBCB7EC-E807-40AB-82F0-4C6C4471FA2E}" type="pres">
      <dgm:prSet presAssocID="{B3EDEF1D-6CC0-4A11-9C00-172AA178B915}" presName="txShp" presStyleLbl="node1" presStyleIdx="2" presStyleCnt="4" custScaleX="114045" custScaleY="119927" custLinFactNeighborX="2885" custLinFactNeighborY="-255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313CE19-7463-4110-B1ED-CA6118DD1F4A}" type="pres">
      <dgm:prSet presAssocID="{6F7D1534-7CAD-4460-88AC-506055DE3223}" presName="spacing" presStyleCnt="0"/>
      <dgm:spPr/>
    </dgm:pt>
    <dgm:pt modelId="{C027E8E2-0761-45C0-9B94-4B0CD3308967}" type="pres">
      <dgm:prSet presAssocID="{6D7C3159-6AD5-444F-BA70-A9D00E7BC033}" presName="composite" presStyleCnt="0"/>
      <dgm:spPr/>
    </dgm:pt>
    <dgm:pt modelId="{87AFBDEA-DEDE-4677-A188-1925545A1810}" type="pres">
      <dgm:prSet presAssocID="{6D7C3159-6AD5-444F-BA70-A9D00E7BC033}" presName="imgShp" presStyleLbl="fgImgPlace1" presStyleIdx="3" presStyleCnt="4" custScaleX="31003" custScaleY="158323" custLinFactX="-44358" custLinFactNeighborX="-100000" custLinFactNeighborY="-31366"/>
      <dgm:spPr>
        <a:solidFill>
          <a:schemeClr val="bg1"/>
        </a:solidFill>
        <a:ln>
          <a:noFill/>
        </a:ln>
      </dgm:spPr>
    </dgm:pt>
    <dgm:pt modelId="{8CAA1772-E559-430E-BD6E-D69111B8723B}" type="pres">
      <dgm:prSet presAssocID="{6D7C3159-6AD5-444F-BA70-A9D00E7BC033}" presName="txShp" presStyleLbl="node1" presStyleIdx="3" presStyleCnt="4" custScaleX="113334" custScaleY="103261" custLinFactNeighborX="2133" custLinFactNeighborY="-417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6F57EAB-6D74-458A-830C-256F92DADF65}" srcId="{9AEEE47E-D9A6-4862-AED6-495B77BDE7E3}" destId="{5BF02672-5562-4D99-9A32-0DF96CE44F1C}" srcOrd="1" destOrd="0" parTransId="{2B6B53C8-0B3A-41AD-8FF2-0D7877C6547B}" sibTransId="{EB89C844-A500-4B70-8177-FDE5EF4BC584}"/>
    <dgm:cxn modelId="{1EB5875F-8B4D-4780-8457-98BE252336D2}" type="presOf" srcId="{B3EDEF1D-6CC0-4A11-9C00-172AA178B915}" destId="{3CBCB7EC-E807-40AB-82F0-4C6C4471FA2E}" srcOrd="0" destOrd="0" presId="urn:microsoft.com/office/officeart/2005/8/layout/vList3#3"/>
    <dgm:cxn modelId="{22117DA4-F635-4539-B25E-836134740601}" srcId="{9AEEE47E-D9A6-4862-AED6-495B77BDE7E3}" destId="{11E367AF-CB17-4E3F-9915-77D2806F6DD6}" srcOrd="0" destOrd="0" parTransId="{2CBA5B63-C98A-4035-B6D5-D0C7256AAFBB}" sibTransId="{941A9A39-886B-4628-94D8-035F0C7589BE}"/>
    <dgm:cxn modelId="{129E967D-219E-4310-A15E-D1DF92E3BE8D}" type="presOf" srcId="{6D7C3159-6AD5-444F-BA70-A9D00E7BC033}" destId="{8CAA1772-E559-430E-BD6E-D69111B8723B}" srcOrd="0" destOrd="0" presId="urn:microsoft.com/office/officeart/2005/8/layout/vList3#3"/>
    <dgm:cxn modelId="{E1539089-6336-4E93-AF98-1E84A0ABAF20}" srcId="{9AEEE47E-D9A6-4862-AED6-495B77BDE7E3}" destId="{B3EDEF1D-6CC0-4A11-9C00-172AA178B915}" srcOrd="2" destOrd="0" parTransId="{3A2A81B8-6DF9-4931-9C27-C4D99BDE7063}" sibTransId="{6F7D1534-7CAD-4460-88AC-506055DE3223}"/>
    <dgm:cxn modelId="{597C08D9-2B9F-4708-9E62-8F4EB85756E1}" type="presOf" srcId="{9AEEE47E-D9A6-4862-AED6-495B77BDE7E3}" destId="{63574AF3-3E0D-46AF-B65F-B984142E6C70}" srcOrd="0" destOrd="0" presId="urn:microsoft.com/office/officeart/2005/8/layout/vList3#3"/>
    <dgm:cxn modelId="{FE495301-5D7D-40DC-87F2-39EA85ADCFD0}" srcId="{9AEEE47E-D9A6-4862-AED6-495B77BDE7E3}" destId="{6D7C3159-6AD5-444F-BA70-A9D00E7BC033}" srcOrd="3" destOrd="0" parTransId="{6E0A91B3-3093-4D8D-B6F4-DFE53A893D84}" sibTransId="{EC2EB52F-E42C-41B4-A5A1-27C421BF80D5}"/>
    <dgm:cxn modelId="{EE8453C9-26FA-41CC-8BE9-BD6927B49014}" type="presOf" srcId="{11E367AF-CB17-4E3F-9915-77D2806F6DD6}" destId="{E93BCF1F-3256-4055-A6D7-17DEE8F3FBB6}" srcOrd="0" destOrd="0" presId="urn:microsoft.com/office/officeart/2005/8/layout/vList3#3"/>
    <dgm:cxn modelId="{5DC1593F-F11F-43F9-8F50-896DC27B2624}" type="presOf" srcId="{5BF02672-5562-4D99-9A32-0DF96CE44F1C}" destId="{72BB3CA9-86D9-49F0-A5E6-DA58446BD396}" srcOrd="0" destOrd="0" presId="urn:microsoft.com/office/officeart/2005/8/layout/vList3#3"/>
    <dgm:cxn modelId="{F5487FA5-D481-48AF-8CB1-DD7CBA14C5EE}" type="presParOf" srcId="{63574AF3-3E0D-46AF-B65F-B984142E6C70}" destId="{534BCDED-2577-49B2-8030-60DC63D98F85}" srcOrd="0" destOrd="0" presId="urn:microsoft.com/office/officeart/2005/8/layout/vList3#3"/>
    <dgm:cxn modelId="{805574EA-F44A-45DC-AF94-7ABE3CF2876A}" type="presParOf" srcId="{534BCDED-2577-49B2-8030-60DC63D98F85}" destId="{F76F2D0A-91C4-4886-8B41-2CD9A30D1752}" srcOrd="0" destOrd="0" presId="urn:microsoft.com/office/officeart/2005/8/layout/vList3#3"/>
    <dgm:cxn modelId="{37E4A3D1-41AA-4A4E-9721-9E74037B8D4F}" type="presParOf" srcId="{534BCDED-2577-49B2-8030-60DC63D98F85}" destId="{E93BCF1F-3256-4055-A6D7-17DEE8F3FBB6}" srcOrd="1" destOrd="0" presId="urn:microsoft.com/office/officeart/2005/8/layout/vList3#3"/>
    <dgm:cxn modelId="{8EF44434-50F3-4722-8DF5-C9BF034E523C}" type="presParOf" srcId="{63574AF3-3E0D-46AF-B65F-B984142E6C70}" destId="{E4C162AB-2E1B-4FC4-A08F-8C4F43FF00D4}" srcOrd="1" destOrd="0" presId="urn:microsoft.com/office/officeart/2005/8/layout/vList3#3"/>
    <dgm:cxn modelId="{5F142A30-21B3-4F4E-8DBC-EF65665CB5A1}" type="presParOf" srcId="{63574AF3-3E0D-46AF-B65F-B984142E6C70}" destId="{1BD53893-5F90-4681-894F-8167E836D1CB}" srcOrd="2" destOrd="0" presId="urn:microsoft.com/office/officeart/2005/8/layout/vList3#3"/>
    <dgm:cxn modelId="{E7885716-A494-40AF-892E-0983FD5BC309}" type="presParOf" srcId="{1BD53893-5F90-4681-894F-8167E836D1CB}" destId="{8E64711E-D1F6-4587-B05B-578AE1DF81D6}" srcOrd="0" destOrd="0" presId="urn:microsoft.com/office/officeart/2005/8/layout/vList3#3"/>
    <dgm:cxn modelId="{0B277B46-1445-4111-A784-FAE22FA63BCF}" type="presParOf" srcId="{1BD53893-5F90-4681-894F-8167E836D1CB}" destId="{72BB3CA9-86D9-49F0-A5E6-DA58446BD396}" srcOrd="1" destOrd="0" presId="urn:microsoft.com/office/officeart/2005/8/layout/vList3#3"/>
    <dgm:cxn modelId="{28802767-D854-4481-B34B-88C0B89DE85D}" type="presParOf" srcId="{63574AF3-3E0D-46AF-B65F-B984142E6C70}" destId="{50A4DECD-12F8-4AA2-A8E0-A533C8B3111C}" srcOrd="3" destOrd="0" presId="urn:microsoft.com/office/officeart/2005/8/layout/vList3#3"/>
    <dgm:cxn modelId="{ACCE8037-3EA7-43FE-B6D1-82CDF381630F}" type="presParOf" srcId="{63574AF3-3E0D-46AF-B65F-B984142E6C70}" destId="{968017EF-4CDA-4C0A-B4F0-CE2C77317EB2}" srcOrd="4" destOrd="0" presId="urn:microsoft.com/office/officeart/2005/8/layout/vList3#3"/>
    <dgm:cxn modelId="{B2EC295A-4ACB-4915-B617-8515337A0FED}" type="presParOf" srcId="{968017EF-4CDA-4C0A-B4F0-CE2C77317EB2}" destId="{F79ED1CA-DE2A-4EE2-8D47-29548452FDB1}" srcOrd="0" destOrd="0" presId="urn:microsoft.com/office/officeart/2005/8/layout/vList3#3"/>
    <dgm:cxn modelId="{08A03A1D-C863-419D-8193-77CD9E4B4BF9}" type="presParOf" srcId="{968017EF-4CDA-4C0A-B4F0-CE2C77317EB2}" destId="{3CBCB7EC-E807-40AB-82F0-4C6C4471FA2E}" srcOrd="1" destOrd="0" presId="urn:microsoft.com/office/officeart/2005/8/layout/vList3#3"/>
    <dgm:cxn modelId="{10E9EF4C-3B3F-4F1E-8881-F24846A32715}" type="presParOf" srcId="{63574AF3-3E0D-46AF-B65F-B984142E6C70}" destId="{9313CE19-7463-4110-B1ED-CA6118DD1F4A}" srcOrd="5" destOrd="0" presId="urn:microsoft.com/office/officeart/2005/8/layout/vList3#3"/>
    <dgm:cxn modelId="{D0275926-FD25-434E-9297-48447315FA42}" type="presParOf" srcId="{63574AF3-3E0D-46AF-B65F-B984142E6C70}" destId="{C027E8E2-0761-45C0-9B94-4B0CD3308967}" srcOrd="6" destOrd="0" presId="urn:microsoft.com/office/officeart/2005/8/layout/vList3#3"/>
    <dgm:cxn modelId="{2F089526-1F69-4712-A4E3-27A0438494FE}" type="presParOf" srcId="{C027E8E2-0761-45C0-9B94-4B0CD3308967}" destId="{87AFBDEA-DEDE-4677-A188-1925545A1810}" srcOrd="0" destOrd="0" presId="urn:microsoft.com/office/officeart/2005/8/layout/vList3#3"/>
    <dgm:cxn modelId="{05BCE5CB-4DD0-4238-85AB-5C2E154C5618}" type="presParOf" srcId="{C027E8E2-0761-45C0-9B94-4B0CD3308967}" destId="{8CAA1772-E559-430E-BD6E-D69111B8723B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EEE47E-D9A6-4862-AED6-495B77BDE7E3}" type="doc">
      <dgm:prSet loTypeId="urn:microsoft.com/office/officeart/2005/8/layout/vList3#6" loCatId="list" qsTypeId="urn:microsoft.com/office/officeart/2005/8/quickstyle/simple1" qsCatId="simple" csTypeId="urn:microsoft.com/office/officeart/2005/8/colors/accent1_2" csCatId="accent1" phldr="1"/>
      <dgm:spPr/>
    </dgm:pt>
    <dgm:pt modelId="{11E367AF-CB17-4E3F-9915-77D2806F6DD6}">
      <dgm:prSet phldrT="[Tekst]" custT="1"/>
      <dgm:spPr>
        <a:solidFill>
          <a:schemeClr val="bg1">
            <a:lumMod val="95000"/>
          </a:schemeClr>
        </a:solidFill>
      </dgm:spPr>
      <dgm:t>
        <a:bodyPr/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dirty="0">
              <a:solidFill>
                <a:srgbClr val="002060"/>
              </a:solidFill>
            </a:rPr>
            <a:t>Gwarancją skutecznej realizacji podstawy programowej</a:t>
          </a:r>
          <a:br>
            <a:rPr lang="pl-PL" sz="1600" b="1" dirty="0">
              <a:solidFill>
                <a:srgbClr val="002060"/>
              </a:solidFill>
            </a:rPr>
          </a:br>
          <a:r>
            <a:rPr lang="pl-PL" sz="1600" dirty="0">
              <a:solidFill>
                <a:srgbClr val="002060"/>
              </a:solidFill>
            </a:rPr>
            <a:t>jest </a:t>
          </a:r>
          <a:r>
            <a:rPr lang="pl-PL" sz="1600" b="1" dirty="0">
              <a:solidFill>
                <a:srgbClr val="0070C0"/>
              </a:solidFill>
            </a:rPr>
            <a:t>kształcenie praktyczne w rzeczywistych warunkach pracy</a:t>
          </a:r>
          <a:r>
            <a:rPr lang="pl-PL" sz="1600" dirty="0">
              <a:solidFill>
                <a:srgbClr val="0070C0"/>
              </a:solidFill>
            </a:rPr>
            <a:t>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dirty="0">
              <a:solidFill>
                <a:srgbClr val="002060"/>
              </a:solidFill>
            </a:rPr>
            <a:t>Różne warianty kształcenia praktycznego: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</a:t>
          </a:r>
          <a:r>
            <a:rPr lang="pl-PL" sz="1600" b="1" dirty="0" smtClean="0">
              <a:solidFill>
                <a:srgbClr val="0070C0"/>
              </a:solidFill>
              <a:latin typeface="Times New Roman"/>
              <a:cs typeface="Times New Roman"/>
            </a:rPr>
            <a:t>    </a:t>
          </a:r>
          <a:r>
            <a:rPr lang="pl-PL" sz="1600" dirty="0" smtClean="0">
              <a:solidFill>
                <a:srgbClr val="002060"/>
              </a:solidFill>
            </a:rPr>
            <a:t>nauka zawodu na podstawie umowy o pracę młodocianego     </a:t>
          </a:r>
          <a:br>
            <a:rPr lang="pl-PL" sz="1600" dirty="0" smtClean="0">
              <a:solidFill>
                <a:srgbClr val="002060"/>
              </a:solidFill>
            </a:rPr>
          </a:br>
          <a:r>
            <a:rPr lang="pl-PL" sz="1600" dirty="0" smtClean="0">
              <a:solidFill>
                <a:srgbClr val="002060"/>
              </a:solidFill>
            </a:rPr>
            <a:t>       pracownika z pracodawcą </a:t>
          </a:r>
          <a:r>
            <a:rPr lang="pl-PL" sz="1600" b="1" dirty="0" smtClean="0">
              <a:solidFill>
                <a:srgbClr val="0070C0"/>
              </a:solidFill>
            </a:rPr>
            <a:t>(i</a:t>
          </a:r>
          <a:r>
            <a:rPr lang="pl-PL" sz="1600" dirty="0" smtClean="0">
              <a:solidFill>
                <a:srgbClr val="002060"/>
              </a:solidFill>
            </a:rPr>
            <a:t> </a:t>
          </a:r>
          <a:r>
            <a:rPr lang="pl-PL" sz="1600" b="1" dirty="0" smtClean="0">
              <a:solidFill>
                <a:srgbClr val="0070C0"/>
              </a:solidFill>
            </a:rPr>
            <a:t>ustaleń szkoły z pracodawcą)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600" b="1" dirty="0" smtClean="0">
              <a:solidFill>
                <a:srgbClr val="0070C0"/>
              </a:solidFill>
            </a:rPr>
            <a:t> </a:t>
          </a: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      </a:t>
          </a:r>
          <a:r>
            <a:rPr lang="pl-PL" sz="1600" b="1" dirty="0">
              <a:solidFill>
                <a:srgbClr val="0070C0"/>
              </a:solidFill>
            </a:rPr>
            <a:t>zajęcia praktyczne i praktyki zawodowe</a:t>
          </a:r>
          <a:r>
            <a:rPr lang="pl-PL" sz="1600" dirty="0">
              <a:solidFill>
                <a:srgbClr val="002060"/>
              </a:solidFill>
            </a:rPr>
            <a:t> na podstawie    </a:t>
          </a:r>
          <a:br>
            <a:rPr lang="pl-PL" sz="1600" dirty="0">
              <a:solidFill>
                <a:srgbClr val="002060"/>
              </a:solidFill>
            </a:rPr>
          </a:br>
          <a:r>
            <a:rPr lang="pl-PL" sz="1600" dirty="0">
              <a:solidFill>
                <a:srgbClr val="002060"/>
              </a:solidFill>
            </a:rPr>
            <a:t>       umowy szkoły z pracodawcą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      </a:t>
          </a:r>
          <a:r>
            <a:rPr lang="pl-PL" sz="1600" b="1" dirty="0" smtClean="0">
              <a:solidFill>
                <a:srgbClr val="0070C0"/>
              </a:solidFill>
            </a:rPr>
            <a:t>staże uczniowskie </a:t>
          </a:r>
          <a:r>
            <a:rPr lang="pl-PL" sz="1600" b="0" dirty="0" smtClean="0">
              <a:solidFill>
                <a:srgbClr val="002060"/>
              </a:solidFill>
            </a:rPr>
            <a:t>na podstawie umowy ucznia </a:t>
          </a:r>
          <a:br>
            <a:rPr lang="pl-PL" sz="1600" b="0" dirty="0" smtClean="0">
              <a:solidFill>
                <a:srgbClr val="002060"/>
              </a:solidFill>
            </a:rPr>
          </a:br>
          <a:r>
            <a:rPr lang="pl-PL" sz="1600" b="0" dirty="0" smtClean="0">
              <a:solidFill>
                <a:srgbClr val="002060"/>
              </a:solidFill>
            </a:rPr>
            <a:t>       z pracodawcą – </a:t>
          </a:r>
          <a:r>
            <a:rPr lang="pl-PL" sz="1600" b="1" dirty="0" smtClean="0">
              <a:solidFill>
                <a:srgbClr val="0070C0"/>
              </a:solidFill>
            </a:rPr>
            <a:t>NOWOŚĆ </a:t>
          </a:r>
          <a:r>
            <a:rPr lang="pl-PL" sz="1600" kern="1200" dirty="0" smtClean="0">
              <a:solidFill>
                <a:srgbClr val="002060"/>
              </a:solidFill>
            </a:rPr>
            <a:t>(realne kształcenie dualne)</a:t>
          </a:r>
          <a:endParaRPr lang="pl-PL" sz="1600" b="1" dirty="0" smtClean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 smtClean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</dgm:t>
    </dgm:pt>
    <dgm:pt modelId="{2CBA5B63-C98A-4035-B6D5-D0C7256AAFBB}" type="parTrans" cxnId="{22117DA4-F635-4539-B25E-836134740601}">
      <dgm:prSet/>
      <dgm:spPr/>
      <dgm:t>
        <a:bodyPr/>
        <a:lstStyle/>
        <a:p>
          <a:endParaRPr lang="pl-PL" sz="1400"/>
        </a:p>
      </dgm:t>
    </dgm:pt>
    <dgm:pt modelId="{941A9A39-886B-4628-94D8-035F0C7589BE}" type="sibTrans" cxnId="{22117DA4-F635-4539-B25E-836134740601}">
      <dgm:prSet/>
      <dgm:spPr/>
      <dgm:t>
        <a:bodyPr/>
        <a:lstStyle/>
        <a:p>
          <a:endParaRPr lang="pl-PL" sz="1400"/>
        </a:p>
      </dgm:t>
    </dgm:pt>
    <dgm:pt modelId="{63574AF3-3E0D-46AF-B65F-B984142E6C70}" type="pres">
      <dgm:prSet presAssocID="{9AEEE47E-D9A6-4862-AED6-495B77BDE7E3}" presName="linearFlow" presStyleCnt="0">
        <dgm:presLayoutVars>
          <dgm:dir/>
          <dgm:resizeHandles val="exact"/>
        </dgm:presLayoutVars>
      </dgm:prSet>
      <dgm:spPr/>
    </dgm:pt>
    <dgm:pt modelId="{534BCDED-2577-49B2-8030-60DC63D98F85}" type="pres">
      <dgm:prSet presAssocID="{11E367AF-CB17-4E3F-9915-77D2806F6DD6}" presName="composite" presStyleCnt="0"/>
      <dgm:spPr/>
    </dgm:pt>
    <dgm:pt modelId="{F76F2D0A-91C4-4886-8B41-2CD9A30D1752}" type="pres">
      <dgm:prSet presAssocID="{11E367AF-CB17-4E3F-9915-77D2806F6DD6}" presName="imgShp" presStyleLbl="fgImgPlace1" presStyleIdx="0" presStyleCnt="1" custScaleX="56206" custScaleY="56206" custLinFactNeighborX="-1208" custLinFactNeighborY="-2757"/>
      <dgm:spPr>
        <a:solidFill>
          <a:schemeClr val="bg1">
            <a:lumMod val="95000"/>
          </a:schemeClr>
        </a:solidFill>
        <a:ln>
          <a:solidFill>
            <a:srgbClr val="33A8DB"/>
          </a:solidFill>
        </a:ln>
      </dgm:spPr>
    </dgm:pt>
    <dgm:pt modelId="{E93BCF1F-3256-4055-A6D7-17DEE8F3FBB6}" type="pres">
      <dgm:prSet presAssocID="{11E367AF-CB17-4E3F-9915-77D2806F6DD6}" presName="txShp" presStyleLbl="node1" presStyleIdx="0" presStyleCnt="1" custScaleX="121691" custScaleY="195157" custLinFactNeighborX="9493" custLinFactNeighborY="4139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2117DA4-F635-4539-B25E-836134740601}" srcId="{9AEEE47E-D9A6-4862-AED6-495B77BDE7E3}" destId="{11E367AF-CB17-4E3F-9915-77D2806F6DD6}" srcOrd="0" destOrd="0" parTransId="{2CBA5B63-C98A-4035-B6D5-D0C7256AAFBB}" sibTransId="{941A9A39-886B-4628-94D8-035F0C7589BE}"/>
    <dgm:cxn modelId="{5DBDE6FD-0C03-4FB3-8E39-685478E883C1}" type="presOf" srcId="{9AEEE47E-D9A6-4862-AED6-495B77BDE7E3}" destId="{63574AF3-3E0D-46AF-B65F-B984142E6C70}" srcOrd="0" destOrd="0" presId="urn:microsoft.com/office/officeart/2005/8/layout/vList3#6"/>
    <dgm:cxn modelId="{D4780F8A-C27F-4954-9487-83B0F007F416}" type="presOf" srcId="{11E367AF-CB17-4E3F-9915-77D2806F6DD6}" destId="{E93BCF1F-3256-4055-A6D7-17DEE8F3FBB6}" srcOrd="0" destOrd="0" presId="urn:microsoft.com/office/officeart/2005/8/layout/vList3#6"/>
    <dgm:cxn modelId="{37FA795E-27CF-4A40-8A9C-AFD8A0429831}" type="presParOf" srcId="{63574AF3-3E0D-46AF-B65F-B984142E6C70}" destId="{534BCDED-2577-49B2-8030-60DC63D98F85}" srcOrd="0" destOrd="0" presId="urn:microsoft.com/office/officeart/2005/8/layout/vList3#6"/>
    <dgm:cxn modelId="{8758272B-CC49-45D5-8D64-0D2FA84051A0}" type="presParOf" srcId="{534BCDED-2577-49B2-8030-60DC63D98F85}" destId="{F76F2D0A-91C4-4886-8B41-2CD9A30D1752}" srcOrd="0" destOrd="0" presId="urn:microsoft.com/office/officeart/2005/8/layout/vList3#6"/>
    <dgm:cxn modelId="{4ACEF593-95BF-43D3-84D1-607F6F72C30F}" type="presParOf" srcId="{534BCDED-2577-49B2-8030-60DC63D98F85}" destId="{E93BCF1F-3256-4055-A6D7-17DEE8F3FBB6}" srcOrd="1" destOrd="0" presId="urn:microsoft.com/office/officeart/2005/8/layout/vList3#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EEE47E-D9A6-4862-AED6-495B77BDE7E3}" type="doc">
      <dgm:prSet loTypeId="urn:microsoft.com/office/officeart/2005/8/layout/vList3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FCB8807-0D37-44F7-A46B-C8AF60EB579C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b="1" kern="1200" dirty="0">
            <a:solidFill>
              <a:srgbClr val="0070C0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>
              <a:solidFill>
                <a:srgbClr val="0070C0"/>
              </a:solidFill>
            </a:rPr>
            <a:t>Obowiązkowe przystąpienie do egzaminu zawodowego</a:t>
          </a:r>
          <a:br>
            <a:rPr lang="pl-PL" sz="1600" b="1" kern="1200" dirty="0">
              <a:solidFill>
                <a:srgbClr val="0070C0"/>
              </a:solidFill>
            </a:rPr>
          </a:br>
          <a:r>
            <a:rPr lang="pl-PL" sz="1600" b="0" kern="1200" dirty="0" smtClean="0">
              <a:solidFill>
                <a:srgbClr val="002060"/>
              </a:solidFill>
              <a:latin typeface="+mn-lt"/>
            </a:rPr>
            <a:t>warunkiem ukończenia szkoły</a:t>
          </a:r>
          <a:endParaRPr lang="pl-PL" sz="1600" b="0" kern="1200" dirty="0">
            <a:solidFill>
              <a:srgbClr val="002060"/>
            </a:solidFill>
            <a:latin typeface="+mn-lt"/>
          </a:endParaRPr>
        </a:p>
        <a:p>
          <a:pPr algn="l"/>
          <a:endParaRPr lang="pl-PL" sz="1600" dirty="0">
            <a:solidFill>
              <a:srgbClr val="002060"/>
            </a:solidFill>
          </a:endParaRPr>
        </a:p>
      </dgm:t>
    </dgm:pt>
    <dgm:pt modelId="{81126EEA-A527-494F-BFD9-17B49693A510}" type="parTrans" cxnId="{36A8C663-531A-4C0B-989D-2D5222B573DD}">
      <dgm:prSet/>
      <dgm:spPr/>
      <dgm:t>
        <a:bodyPr/>
        <a:lstStyle/>
        <a:p>
          <a:endParaRPr lang="pl-PL" sz="1600"/>
        </a:p>
      </dgm:t>
    </dgm:pt>
    <dgm:pt modelId="{1D692FF1-7AF5-4A6A-9828-43A8A07CFBD1}" type="sibTrans" cxnId="{36A8C663-531A-4C0B-989D-2D5222B573DD}">
      <dgm:prSet/>
      <dgm:spPr/>
      <dgm:t>
        <a:bodyPr/>
        <a:lstStyle/>
        <a:p>
          <a:endParaRPr lang="pl-PL" sz="1600"/>
        </a:p>
      </dgm:t>
    </dgm:pt>
    <dgm:pt modelId="{2BB775BC-30A4-495C-96B5-11E049BF1B71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b="1" kern="1200" dirty="0">
            <a:solidFill>
              <a:srgbClr val="0070C0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>
              <a:solidFill>
                <a:srgbClr val="0070C0"/>
              </a:solidFill>
            </a:rPr>
            <a:t>Dokumenty potwierdzające kwalifikacje zawodowe</a:t>
          </a:r>
          <a:br>
            <a:rPr lang="pl-PL" sz="1600" b="1" kern="1200" dirty="0">
              <a:solidFill>
                <a:srgbClr val="0070C0"/>
              </a:solidFill>
            </a:rPr>
          </a:br>
          <a:r>
            <a:rPr lang="pl-PL" sz="1600" b="0" kern="1200" dirty="0">
              <a:solidFill>
                <a:srgbClr val="002060"/>
              </a:solidFill>
              <a:latin typeface="+mn-lt"/>
            </a:rPr>
            <a:t>– certyfikat kwalifikacji zawodowej oraz dyplom zawodowy</a:t>
          </a:r>
        </a:p>
        <a:p>
          <a:pPr algn="l"/>
          <a:endParaRPr lang="pl-PL" sz="1600" dirty="0">
            <a:solidFill>
              <a:srgbClr val="002060"/>
            </a:solidFill>
          </a:endParaRPr>
        </a:p>
      </dgm:t>
    </dgm:pt>
    <dgm:pt modelId="{A04CA844-8EE1-4498-A840-2274FA597F4C}" type="parTrans" cxnId="{1AE56413-9AFF-47A7-9729-73F36E692E5F}">
      <dgm:prSet/>
      <dgm:spPr/>
      <dgm:t>
        <a:bodyPr/>
        <a:lstStyle/>
        <a:p>
          <a:endParaRPr lang="pl-PL" sz="1600"/>
        </a:p>
      </dgm:t>
    </dgm:pt>
    <dgm:pt modelId="{0829DF88-AA85-443E-8DB3-F49DE6C0EC9A}" type="sibTrans" cxnId="{1AE56413-9AFF-47A7-9729-73F36E692E5F}">
      <dgm:prSet/>
      <dgm:spPr/>
      <dgm:t>
        <a:bodyPr/>
        <a:lstStyle/>
        <a:p>
          <a:endParaRPr lang="pl-PL" sz="1600"/>
        </a:p>
      </dgm:t>
    </dgm:pt>
    <dgm:pt modelId="{63574AF3-3E0D-46AF-B65F-B984142E6C70}" type="pres">
      <dgm:prSet presAssocID="{9AEEE47E-D9A6-4862-AED6-495B77BDE7E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CCC8849-8D17-45EC-AC54-49A2A579F703}" type="pres">
      <dgm:prSet presAssocID="{AFCB8807-0D37-44F7-A46B-C8AF60EB579C}" presName="composite" presStyleCnt="0"/>
      <dgm:spPr/>
    </dgm:pt>
    <dgm:pt modelId="{A513A05F-A94D-4604-9B98-6E348B094A72}" type="pres">
      <dgm:prSet presAssocID="{AFCB8807-0D37-44F7-A46B-C8AF60EB579C}" presName="imgShp" presStyleLbl="fgImgPlace1" presStyleIdx="0" presStyleCnt="2" custScaleX="42097" custScaleY="42097" custLinFactX="-100000" custLinFactNeighborX="-161114" custLinFactNeighborY="32400"/>
      <dgm:spPr>
        <a:solidFill>
          <a:schemeClr val="bg1"/>
        </a:solidFill>
      </dgm:spPr>
    </dgm:pt>
    <dgm:pt modelId="{E44BBC8C-19DF-4AF6-946C-4F3A0C452716}" type="pres">
      <dgm:prSet presAssocID="{AFCB8807-0D37-44F7-A46B-C8AF60EB579C}" presName="txShp" presStyleLbl="node1" presStyleIdx="0" presStyleCnt="2" custScaleX="135656" custScaleY="120202" custLinFactNeighborX="4458" custLinFactNeighborY="-252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584655-E1AD-438B-AF6A-EDF5BF699C4C}" type="pres">
      <dgm:prSet presAssocID="{1D692FF1-7AF5-4A6A-9828-43A8A07CFBD1}" presName="spacing" presStyleCnt="0"/>
      <dgm:spPr/>
    </dgm:pt>
    <dgm:pt modelId="{12837AE1-4F4E-4017-8A81-AE4A313AA9B3}" type="pres">
      <dgm:prSet presAssocID="{2BB775BC-30A4-495C-96B5-11E049BF1B71}" presName="composite" presStyleCnt="0"/>
      <dgm:spPr/>
    </dgm:pt>
    <dgm:pt modelId="{40498470-E96B-4362-A992-0B240A593597}" type="pres">
      <dgm:prSet presAssocID="{2BB775BC-30A4-495C-96B5-11E049BF1B71}" presName="imgShp" presStyleLbl="fgImgPlace1" presStyleIdx="1" presStyleCnt="2" custScaleX="42097" custScaleY="42097" custLinFactNeighborX="-93905" custLinFactNeighborY="44"/>
      <dgm:spPr>
        <a:noFill/>
        <a:ln>
          <a:noFill/>
        </a:ln>
      </dgm:spPr>
    </dgm:pt>
    <dgm:pt modelId="{B6E54DC5-315A-46DB-87A1-0C0378B530B3}" type="pres">
      <dgm:prSet presAssocID="{2BB775BC-30A4-495C-96B5-11E049BF1B71}" presName="txShp" presStyleLbl="node1" presStyleIdx="1" presStyleCnt="2" custScaleX="135281" custLinFactNeighborX="4560" custLinFactNeighborY="2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D7C05AE-DF6B-4808-A555-8E609EF97136}" type="presOf" srcId="{2BB775BC-30A4-495C-96B5-11E049BF1B71}" destId="{B6E54DC5-315A-46DB-87A1-0C0378B530B3}" srcOrd="0" destOrd="0" presId="urn:microsoft.com/office/officeart/2005/8/layout/vList3#2"/>
    <dgm:cxn modelId="{36A8C663-531A-4C0B-989D-2D5222B573DD}" srcId="{9AEEE47E-D9A6-4862-AED6-495B77BDE7E3}" destId="{AFCB8807-0D37-44F7-A46B-C8AF60EB579C}" srcOrd="0" destOrd="0" parTransId="{81126EEA-A527-494F-BFD9-17B49693A510}" sibTransId="{1D692FF1-7AF5-4A6A-9828-43A8A07CFBD1}"/>
    <dgm:cxn modelId="{4FB6AE26-0DEF-49E4-8E8B-7B8D766AE1A2}" type="presOf" srcId="{9AEEE47E-D9A6-4862-AED6-495B77BDE7E3}" destId="{63574AF3-3E0D-46AF-B65F-B984142E6C70}" srcOrd="0" destOrd="0" presId="urn:microsoft.com/office/officeart/2005/8/layout/vList3#2"/>
    <dgm:cxn modelId="{1AE56413-9AFF-47A7-9729-73F36E692E5F}" srcId="{9AEEE47E-D9A6-4862-AED6-495B77BDE7E3}" destId="{2BB775BC-30A4-495C-96B5-11E049BF1B71}" srcOrd="1" destOrd="0" parTransId="{A04CA844-8EE1-4498-A840-2274FA597F4C}" sibTransId="{0829DF88-AA85-443E-8DB3-F49DE6C0EC9A}"/>
    <dgm:cxn modelId="{5A90E8DF-56C9-4C8A-A712-C7850B2A2737}" type="presOf" srcId="{AFCB8807-0D37-44F7-A46B-C8AF60EB579C}" destId="{E44BBC8C-19DF-4AF6-946C-4F3A0C452716}" srcOrd="0" destOrd="0" presId="urn:microsoft.com/office/officeart/2005/8/layout/vList3#2"/>
    <dgm:cxn modelId="{5D438C01-FC69-477C-B899-C19E09CE2848}" type="presParOf" srcId="{63574AF3-3E0D-46AF-B65F-B984142E6C70}" destId="{0CCC8849-8D17-45EC-AC54-49A2A579F703}" srcOrd="0" destOrd="0" presId="urn:microsoft.com/office/officeart/2005/8/layout/vList3#2"/>
    <dgm:cxn modelId="{9F50A327-EECA-44ED-813C-22BBA611CD7D}" type="presParOf" srcId="{0CCC8849-8D17-45EC-AC54-49A2A579F703}" destId="{A513A05F-A94D-4604-9B98-6E348B094A72}" srcOrd="0" destOrd="0" presId="urn:microsoft.com/office/officeart/2005/8/layout/vList3#2"/>
    <dgm:cxn modelId="{186BEA45-E07E-4200-99CF-F7E59A01E4BF}" type="presParOf" srcId="{0CCC8849-8D17-45EC-AC54-49A2A579F703}" destId="{E44BBC8C-19DF-4AF6-946C-4F3A0C452716}" srcOrd="1" destOrd="0" presId="urn:microsoft.com/office/officeart/2005/8/layout/vList3#2"/>
    <dgm:cxn modelId="{7170DA64-B7BD-4542-B8AA-D0737F7EE252}" type="presParOf" srcId="{63574AF3-3E0D-46AF-B65F-B984142E6C70}" destId="{A3584655-E1AD-438B-AF6A-EDF5BF699C4C}" srcOrd="1" destOrd="0" presId="urn:microsoft.com/office/officeart/2005/8/layout/vList3#2"/>
    <dgm:cxn modelId="{9DA5039A-A26F-43DC-8E45-9685DBA9F8DB}" type="presParOf" srcId="{63574AF3-3E0D-46AF-B65F-B984142E6C70}" destId="{12837AE1-4F4E-4017-8A81-AE4A313AA9B3}" srcOrd="2" destOrd="0" presId="urn:microsoft.com/office/officeart/2005/8/layout/vList3#2"/>
    <dgm:cxn modelId="{BFB01B13-0E0F-4352-AAF4-A4FA4BB51630}" type="presParOf" srcId="{12837AE1-4F4E-4017-8A81-AE4A313AA9B3}" destId="{40498470-E96B-4362-A992-0B240A593597}" srcOrd="0" destOrd="0" presId="urn:microsoft.com/office/officeart/2005/8/layout/vList3#2"/>
    <dgm:cxn modelId="{81FD33C7-BD1E-4A1E-AB34-1F5A416EF7E8}" type="presParOf" srcId="{12837AE1-4F4E-4017-8A81-AE4A313AA9B3}" destId="{B6E54DC5-315A-46DB-87A1-0C0378B530B3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08875E-0B62-4D5B-9466-22939DE1F24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6B5CE44-FA26-4CF3-A0D9-30A180F610C0}">
      <dgm:prSet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800" b="1" dirty="0">
              <a:solidFill>
                <a:srgbClr val="0070C0"/>
              </a:solidFill>
            </a:rPr>
            <a:t>opracowanie standardu kursu </a:t>
          </a:r>
          <a:r>
            <a:rPr lang="pl-PL" sz="1800" b="0" dirty="0">
              <a:solidFill>
                <a:srgbClr val="002060"/>
              </a:solidFill>
            </a:rPr>
            <a:t>oraz skrócenie wymiaru godzin kursu dla instruktorów praktycznej nauki zawodu</a:t>
          </a:r>
        </a:p>
      </dgm:t>
    </dgm:pt>
    <dgm:pt modelId="{76F915FF-3FFA-4389-AEFB-1C39B3DEEB31}" type="parTrans" cxnId="{32EBFE74-4D09-434C-AB7F-02D8C7984481}">
      <dgm:prSet/>
      <dgm:spPr/>
      <dgm:t>
        <a:bodyPr/>
        <a:lstStyle/>
        <a:p>
          <a:endParaRPr lang="pl-PL" sz="2000" b="0"/>
        </a:p>
      </dgm:t>
    </dgm:pt>
    <dgm:pt modelId="{AF354F35-3FAE-4B93-9256-B5B6BEC27FCE}" type="sibTrans" cxnId="{32EBFE74-4D09-434C-AB7F-02D8C7984481}">
      <dgm:prSet/>
      <dgm:spPr/>
      <dgm:t>
        <a:bodyPr/>
        <a:lstStyle/>
        <a:p>
          <a:endParaRPr lang="pl-PL" sz="2000" b="0"/>
        </a:p>
      </dgm:t>
    </dgm:pt>
    <dgm:pt modelId="{4DCD2631-B7A9-4A27-8526-36B7772664D5}">
      <dgm:prSet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pPr>
            <a:tabLst>
              <a:tab pos="271463" algn="l"/>
              <a:tab pos="358775" algn="l"/>
              <a:tab pos="446088" algn="l"/>
            </a:tabLst>
          </a:pPr>
          <a:r>
            <a:rPr lang="pl-PL" sz="1800" b="1" dirty="0">
              <a:solidFill>
                <a:srgbClr val="0070C0"/>
              </a:solidFill>
            </a:rPr>
            <a:t>     wprowadzenie</a:t>
          </a:r>
          <a:r>
            <a:rPr lang="pl-PL" sz="1800" b="0" dirty="0">
              <a:solidFill>
                <a:srgbClr val="0070C0"/>
              </a:solidFill>
            </a:rPr>
            <a:t> </a:t>
          </a:r>
          <a:r>
            <a:rPr lang="pl-PL" sz="1800" b="0" dirty="0">
              <a:solidFill>
                <a:srgbClr val="002060"/>
              </a:solidFill>
            </a:rPr>
            <a:t>obowiązkowych </a:t>
          </a:r>
          <a:r>
            <a:rPr lang="pl-PL" sz="1800" b="0" dirty="0" smtClean="0">
              <a:solidFill>
                <a:srgbClr val="002060"/>
              </a:solidFill>
            </a:rPr>
            <a:t>szkoleń branżowych</a:t>
          </a:r>
          <a:r>
            <a:rPr lang="pl-PL" sz="1800" b="0" dirty="0">
              <a:solidFill>
                <a:srgbClr val="002060"/>
              </a:solidFill>
            </a:rPr>
            <a:t/>
          </a:r>
          <a:br>
            <a:rPr lang="pl-PL" sz="1800" b="0" dirty="0">
              <a:solidFill>
                <a:srgbClr val="002060"/>
              </a:solidFill>
            </a:rPr>
          </a:br>
          <a:r>
            <a:rPr lang="pl-PL" sz="1800" b="0" dirty="0">
              <a:solidFill>
                <a:srgbClr val="002060"/>
              </a:solidFill>
            </a:rPr>
            <a:t>    dla nauczycieli kształcenia zawodowego</a:t>
          </a:r>
          <a:endParaRPr lang="pl-PL" sz="1800" b="0" dirty="0"/>
        </a:p>
      </dgm:t>
    </dgm:pt>
    <dgm:pt modelId="{5B0ABC2F-6E0C-4DF3-B584-F5760D99247D}" type="parTrans" cxnId="{FD7256C3-5640-4B82-BDC7-E546EAEF9F20}">
      <dgm:prSet/>
      <dgm:spPr/>
      <dgm:t>
        <a:bodyPr/>
        <a:lstStyle/>
        <a:p>
          <a:endParaRPr lang="pl-PL" sz="2000" b="0"/>
        </a:p>
      </dgm:t>
    </dgm:pt>
    <dgm:pt modelId="{4EEB1FF4-87AB-46BC-B9ED-FAA8D91EFBB4}" type="sibTrans" cxnId="{FD7256C3-5640-4B82-BDC7-E546EAEF9F20}">
      <dgm:prSet/>
      <dgm:spPr/>
      <dgm:t>
        <a:bodyPr/>
        <a:lstStyle/>
        <a:p>
          <a:endParaRPr lang="pl-PL" sz="2000" b="0"/>
        </a:p>
      </dgm:t>
    </dgm:pt>
    <dgm:pt modelId="{F7F3F0AE-9CA2-462C-958A-8A6B7EDF62CC}">
      <dgm:prSet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800" b="1" dirty="0">
              <a:solidFill>
                <a:srgbClr val="0070C0"/>
              </a:solidFill>
            </a:rPr>
            <a:t>uelastycznienie wymagań kwalifikacyjnych </a:t>
          </a:r>
          <a:r>
            <a:rPr lang="pl-PL" sz="1800" b="0" dirty="0">
              <a:solidFill>
                <a:srgbClr val="002060"/>
              </a:solidFill>
            </a:rPr>
            <a:t>wobec instruktorów </a:t>
          </a:r>
          <a:r>
            <a:rPr lang="pl-PL" sz="1800" b="0" dirty="0" err="1">
              <a:solidFill>
                <a:srgbClr val="002060"/>
              </a:solidFill>
            </a:rPr>
            <a:t>pnz</a:t>
          </a:r>
          <a:endParaRPr lang="pl-PL" sz="1800" b="0" dirty="0">
            <a:solidFill>
              <a:srgbClr val="002060"/>
            </a:solidFill>
          </a:endParaRPr>
        </a:p>
      </dgm:t>
    </dgm:pt>
    <dgm:pt modelId="{E3BCF953-A9B1-4ACC-BD21-487C66BBCCD6}" type="sibTrans" cxnId="{816E26D2-75AE-486C-836E-87C69C120BD3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l-PL" sz="2000" b="0"/>
        </a:p>
      </dgm:t>
    </dgm:pt>
    <dgm:pt modelId="{7033BA4D-4CB2-4705-8413-36ADFB6CAAC0}" type="parTrans" cxnId="{816E26D2-75AE-486C-836E-87C69C120BD3}">
      <dgm:prSet/>
      <dgm:spPr/>
      <dgm:t>
        <a:bodyPr/>
        <a:lstStyle/>
        <a:p>
          <a:endParaRPr lang="pl-PL" sz="2000" b="0"/>
        </a:p>
      </dgm:t>
    </dgm:pt>
    <dgm:pt modelId="{A039DDD0-4780-40A0-8CC5-5ECC4A2DDAB1}" type="pres">
      <dgm:prSet presAssocID="{ED08875E-0B62-4D5B-9466-22939DE1F24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247BF7FA-0A7B-4E3E-83BC-63668CB19353}" type="pres">
      <dgm:prSet presAssocID="{ED08875E-0B62-4D5B-9466-22939DE1F249}" presName="Name1" presStyleCnt="0"/>
      <dgm:spPr/>
    </dgm:pt>
    <dgm:pt modelId="{16FBCB3F-2010-48A6-9992-B7A968028401}" type="pres">
      <dgm:prSet presAssocID="{ED08875E-0B62-4D5B-9466-22939DE1F249}" presName="cycle" presStyleCnt="0"/>
      <dgm:spPr/>
    </dgm:pt>
    <dgm:pt modelId="{064E3176-EAEB-4415-AEA6-0A45E6BFEDF4}" type="pres">
      <dgm:prSet presAssocID="{ED08875E-0B62-4D5B-9466-22939DE1F249}" presName="srcNode" presStyleLbl="node1" presStyleIdx="0" presStyleCnt="3"/>
      <dgm:spPr/>
    </dgm:pt>
    <dgm:pt modelId="{B8A71281-5215-4361-800B-E8DCC6232EC6}" type="pres">
      <dgm:prSet presAssocID="{ED08875E-0B62-4D5B-9466-22939DE1F249}" presName="conn" presStyleLbl="parChTrans1D2" presStyleIdx="0" presStyleCnt="1" custLinFactNeighborX="-10691" custLinFactNeighborY="0"/>
      <dgm:spPr/>
      <dgm:t>
        <a:bodyPr/>
        <a:lstStyle/>
        <a:p>
          <a:endParaRPr lang="pl-PL"/>
        </a:p>
      </dgm:t>
    </dgm:pt>
    <dgm:pt modelId="{70AC950C-A6EC-4AC9-B9DD-08A4C4329BB2}" type="pres">
      <dgm:prSet presAssocID="{ED08875E-0B62-4D5B-9466-22939DE1F249}" presName="extraNode" presStyleLbl="node1" presStyleIdx="0" presStyleCnt="3"/>
      <dgm:spPr/>
    </dgm:pt>
    <dgm:pt modelId="{A5C1CFA7-C26E-4856-85B2-2B02CCA82438}" type="pres">
      <dgm:prSet presAssocID="{ED08875E-0B62-4D5B-9466-22939DE1F249}" presName="dstNode" presStyleLbl="node1" presStyleIdx="0" presStyleCnt="3"/>
      <dgm:spPr/>
    </dgm:pt>
    <dgm:pt modelId="{5EB06693-40A6-4D60-AB9C-1B66D2C5A363}" type="pres">
      <dgm:prSet presAssocID="{F7F3F0AE-9CA2-462C-958A-8A6B7EDF62CC}" presName="text_1" presStyleLbl="node1" presStyleIdx="0" presStyleCnt="3" custLinFactNeighborY="-758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6976101-A87D-43C3-A762-6E2D11B7FD92}" type="pres">
      <dgm:prSet presAssocID="{F7F3F0AE-9CA2-462C-958A-8A6B7EDF62CC}" presName="accent_1" presStyleCnt="0"/>
      <dgm:spPr/>
    </dgm:pt>
    <dgm:pt modelId="{F5577630-7F91-4851-880B-BC2FD5C03CC9}" type="pres">
      <dgm:prSet presAssocID="{F7F3F0AE-9CA2-462C-958A-8A6B7EDF62CC}" presName="accentRepeatNode" presStyleLbl="solidFgAcc1" presStyleIdx="0" presStyleCnt="3" custScaleX="105358" custScaleY="104315" custLinFactNeighborX="-22182" custLinFactNeighborY="0"/>
      <dgm:spPr>
        <a:ln>
          <a:solidFill>
            <a:srgbClr val="00B0F0"/>
          </a:solidFill>
        </a:ln>
      </dgm:spPr>
    </dgm:pt>
    <dgm:pt modelId="{9A4AEF33-F1C8-4AC5-8CC8-2E9AAF6E3719}" type="pres">
      <dgm:prSet presAssocID="{46B5CE44-FA26-4CF3-A0D9-30A180F610C0}" presName="text_2" presStyleLbl="node1" presStyleIdx="1" presStyleCnt="3" custLinFactNeighborY="-216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872D7D3-E3E7-4A09-B89E-FDC77C14D88D}" type="pres">
      <dgm:prSet presAssocID="{46B5CE44-FA26-4CF3-A0D9-30A180F610C0}" presName="accent_2" presStyleCnt="0"/>
      <dgm:spPr/>
    </dgm:pt>
    <dgm:pt modelId="{05FC8E2F-7690-4077-9204-3DB869011875}" type="pres">
      <dgm:prSet presAssocID="{46B5CE44-FA26-4CF3-A0D9-30A180F610C0}" presName="accentRepeatNode" presStyleLbl="solidFgAcc1" presStyleIdx="1" presStyleCnt="3" custScaleX="105358" custScaleY="104315" custLinFactNeighborX="-22182" custLinFactNeighborY="0"/>
      <dgm:spPr>
        <a:ln>
          <a:solidFill>
            <a:srgbClr val="00B0F0"/>
          </a:solidFill>
        </a:ln>
      </dgm:spPr>
    </dgm:pt>
    <dgm:pt modelId="{FB58A51D-A7E2-4ABD-8E2F-53D3111CAF5F}" type="pres">
      <dgm:prSet presAssocID="{4DCD2631-B7A9-4A27-8526-36B7772664D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C36BCBA-FCC2-4578-A96D-3DCB722DE161}" type="pres">
      <dgm:prSet presAssocID="{4DCD2631-B7A9-4A27-8526-36B7772664D5}" presName="accent_3" presStyleCnt="0"/>
      <dgm:spPr/>
    </dgm:pt>
    <dgm:pt modelId="{C708DE56-251B-4AA7-91F2-56495A4743F8}" type="pres">
      <dgm:prSet presAssocID="{4DCD2631-B7A9-4A27-8526-36B7772664D5}" presName="accentRepeatNode" presStyleLbl="solidFgAcc1" presStyleIdx="2" presStyleCnt="3" custScaleX="105358" custScaleY="104315" custLinFactNeighborX="-22182" custLinFactNeighborY="0"/>
      <dgm:spPr>
        <a:ln>
          <a:solidFill>
            <a:srgbClr val="00B0F0"/>
          </a:solidFill>
        </a:ln>
      </dgm:spPr>
    </dgm:pt>
  </dgm:ptLst>
  <dgm:cxnLst>
    <dgm:cxn modelId="{FEB5EB3B-E952-413A-B3E9-137765883A0E}" type="presOf" srcId="{ED08875E-0B62-4D5B-9466-22939DE1F249}" destId="{A039DDD0-4780-40A0-8CC5-5ECC4A2DDAB1}" srcOrd="0" destOrd="0" presId="urn:microsoft.com/office/officeart/2008/layout/VerticalCurvedList"/>
    <dgm:cxn modelId="{FD7256C3-5640-4B82-BDC7-E546EAEF9F20}" srcId="{ED08875E-0B62-4D5B-9466-22939DE1F249}" destId="{4DCD2631-B7A9-4A27-8526-36B7772664D5}" srcOrd="2" destOrd="0" parTransId="{5B0ABC2F-6E0C-4DF3-B584-F5760D99247D}" sibTransId="{4EEB1FF4-87AB-46BC-B9ED-FAA8D91EFBB4}"/>
    <dgm:cxn modelId="{816E26D2-75AE-486C-836E-87C69C120BD3}" srcId="{ED08875E-0B62-4D5B-9466-22939DE1F249}" destId="{F7F3F0AE-9CA2-462C-958A-8A6B7EDF62CC}" srcOrd="0" destOrd="0" parTransId="{7033BA4D-4CB2-4705-8413-36ADFB6CAAC0}" sibTransId="{E3BCF953-A9B1-4ACC-BD21-487C66BBCCD6}"/>
    <dgm:cxn modelId="{32EBFE74-4D09-434C-AB7F-02D8C7984481}" srcId="{ED08875E-0B62-4D5B-9466-22939DE1F249}" destId="{46B5CE44-FA26-4CF3-A0D9-30A180F610C0}" srcOrd="1" destOrd="0" parTransId="{76F915FF-3FFA-4389-AEFB-1C39B3DEEB31}" sibTransId="{AF354F35-3FAE-4B93-9256-B5B6BEC27FCE}"/>
    <dgm:cxn modelId="{269ADBEF-3848-488D-B288-6BFED63A0D24}" type="presOf" srcId="{F7F3F0AE-9CA2-462C-958A-8A6B7EDF62CC}" destId="{5EB06693-40A6-4D60-AB9C-1B66D2C5A363}" srcOrd="0" destOrd="0" presId="urn:microsoft.com/office/officeart/2008/layout/VerticalCurvedList"/>
    <dgm:cxn modelId="{60A23EE6-35A9-45ED-AE94-FFCA88E9C37A}" type="presOf" srcId="{E3BCF953-A9B1-4ACC-BD21-487C66BBCCD6}" destId="{B8A71281-5215-4361-800B-E8DCC6232EC6}" srcOrd="0" destOrd="0" presId="urn:microsoft.com/office/officeart/2008/layout/VerticalCurvedList"/>
    <dgm:cxn modelId="{8ABB336C-28F9-4B13-BFBE-3E5DD544557D}" type="presOf" srcId="{4DCD2631-B7A9-4A27-8526-36B7772664D5}" destId="{FB58A51D-A7E2-4ABD-8E2F-53D3111CAF5F}" srcOrd="0" destOrd="0" presId="urn:microsoft.com/office/officeart/2008/layout/VerticalCurvedList"/>
    <dgm:cxn modelId="{038849B6-331C-430E-B3F5-6745E22524F9}" type="presOf" srcId="{46B5CE44-FA26-4CF3-A0D9-30A180F610C0}" destId="{9A4AEF33-F1C8-4AC5-8CC8-2E9AAF6E3719}" srcOrd="0" destOrd="0" presId="urn:microsoft.com/office/officeart/2008/layout/VerticalCurvedList"/>
    <dgm:cxn modelId="{8485282C-57EC-44B4-B5ED-724AF1B0239F}" type="presParOf" srcId="{A039DDD0-4780-40A0-8CC5-5ECC4A2DDAB1}" destId="{247BF7FA-0A7B-4E3E-83BC-63668CB19353}" srcOrd="0" destOrd="0" presId="urn:microsoft.com/office/officeart/2008/layout/VerticalCurvedList"/>
    <dgm:cxn modelId="{B12DED4D-FFFF-40E5-B2AE-0E7CE94A041A}" type="presParOf" srcId="{247BF7FA-0A7B-4E3E-83BC-63668CB19353}" destId="{16FBCB3F-2010-48A6-9992-B7A968028401}" srcOrd="0" destOrd="0" presId="urn:microsoft.com/office/officeart/2008/layout/VerticalCurvedList"/>
    <dgm:cxn modelId="{AE883B69-CD1C-497E-95A6-D303F8ADFA63}" type="presParOf" srcId="{16FBCB3F-2010-48A6-9992-B7A968028401}" destId="{064E3176-EAEB-4415-AEA6-0A45E6BFEDF4}" srcOrd="0" destOrd="0" presId="urn:microsoft.com/office/officeart/2008/layout/VerticalCurvedList"/>
    <dgm:cxn modelId="{6FD8516D-CC9A-4770-9E03-2F1550EF5CCA}" type="presParOf" srcId="{16FBCB3F-2010-48A6-9992-B7A968028401}" destId="{B8A71281-5215-4361-800B-E8DCC6232EC6}" srcOrd="1" destOrd="0" presId="urn:microsoft.com/office/officeart/2008/layout/VerticalCurvedList"/>
    <dgm:cxn modelId="{9927AB55-C1AF-48EC-BF47-913734D211F8}" type="presParOf" srcId="{16FBCB3F-2010-48A6-9992-B7A968028401}" destId="{70AC950C-A6EC-4AC9-B9DD-08A4C4329BB2}" srcOrd="2" destOrd="0" presId="urn:microsoft.com/office/officeart/2008/layout/VerticalCurvedList"/>
    <dgm:cxn modelId="{7D3247F8-C01B-4511-965A-B941A1B5E486}" type="presParOf" srcId="{16FBCB3F-2010-48A6-9992-B7A968028401}" destId="{A5C1CFA7-C26E-4856-85B2-2B02CCA82438}" srcOrd="3" destOrd="0" presId="urn:microsoft.com/office/officeart/2008/layout/VerticalCurvedList"/>
    <dgm:cxn modelId="{6B28FC76-2348-4C47-BF24-496DA12A2774}" type="presParOf" srcId="{247BF7FA-0A7B-4E3E-83BC-63668CB19353}" destId="{5EB06693-40A6-4D60-AB9C-1B66D2C5A363}" srcOrd="1" destOrd="0" presId="urn:microsoft.com/office/officeart/2008/layout/VerticalCurvedList"/>
    <dgm:cxn modelId="{47F937E8-37D4-4B85-8B7C-EBCB9167A1D1}" type="presParOf" srcId="{247BF7FA-0A7B-4E3E-83BC-63668CB19353}" destId="{56976101-A87D-43C3-A762-6E2D11B7FD92}" srcOrd="2" destOrd="0" presId="urn:microsoft.com/office/officeart/2008/layout/VerticalCurvedList"/>
    <dgm:cxn modelId="{3D6198EF-0E97-4473-86E6-B3AD79DDD223}" type="presParOf" srcId="{56976101-A87D-43C3-A762-6E2D11B7FD92}" destId="{F5577630-7F91-4851-880B-BC2FD5C03CC9}" srcOrd="0" destOrd="0" presId="urn:microsoft.com/office/officeart/2008/layout/VerticalCurvedList"/>
    <dgm:cxn modelId="{9B9631B1-5B15-44BB-B351-6F54CBF12545}" type="presParOf" srcId="{247BF7FA-0A7B-4E3E-83BC-63668CB19353}" destId="{9A4AEF33-F1C8-4AC5-8CC8-2E9AAF6E3719}" srcOrd="3" destOrd="0" presId="urn:microsoft.com/office/officeart/2008/layout/VerticalCurvedList"/>
    <dgm:cxn modelId="{E7382A7B-753D-4A0C-8FB2-34C71FB7BC51}" type="presParOf" srcId="{247BF7FA-0A7B-4E3E-83BC-63668CB19353}" destId="{1872D7D3-E3E7-4A09-B89E-FDC77C14D88D}" srcOrd="4" destOrd="0" presId="urn:microsoft.com/office/officeart/2008/layout/VerticalCurvedList"/>
    <dgm:cxn modelId="{B9741D98-38E2-4208-92CB-D221AC64DE5D}" type="presParOf" srcId="{1872D7D3-E3E7-4A09-B89E-FDC77C14D88D}" destId="{05FC8E2F-7690-4077-9204-3DB869011875}" srcOrd="0" destOrd="0" presId="urn:microsoft.com/office/officeart/2008/layout/VerticalCurvedList"/>
    <dgm:cxn modelId="{48F6EFB2-BB64-436C-866A-8C15F1FF028A}" type="presParOf" srcId="{247BF7FA-0A7B-4E3E-83BC-63668CB19353}" destId="{FB58A51D-A7E2-4ABD-8E2F-53D3111CAF5F}" srcOrd="5" destOrd="0" presId="urn:microsoft.com/office/officeart/2008/layout/VerticalCurvedList"/>
    <dgm:cxn modelId="{5766982E-A716-4802-9398-4E1B692BC5A0}" type="presParOf" srcId="{247BF7FA-0A7B-4E3E-83BC-63668CB19353}" destId="{3C36BCBA-FCC2-4578-A96D-3DCB722DE161}" srcOrd="6" destOrd="0" presId="urn:microsoft.com/office/officeart/2008/layout/VerticalCurvedList"/>
    <dgm:cxn modelId="{762B431A-F903-45EB-853D-BF4C57A3CF92}" type="presParOf" srcId="{3C36BCBA-FCC2-4578-A96D-3DCB722DE161}" destId="{C708DE56-251B-4AA7-91F2-56495A4743F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9D571C-2A64-41A5-ADED-6E18DD32D50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6A397DD-485A-49BA-B3AD-CD0981EFBF59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70C0"/>
              </a:solidFill>
            </a:rPr>
            <a:t>preorientacja zawodowa </a:t>
          </a:r>
          <a:r>
            <a:rPr lang="pl-PL" sz="1600" dirty="0">
              <a:solidFill>
                <a:srgbClr val="002060"/>
              </a:solidFill>
            </a:rPr>
            <a:t>(przedszkole)</a:t>
          </a:r>
          <a:endParaRPr lang="pl-PL" sz="1600" dirty="0"/>
        </a:p>
      </dgm:t>
    </dgm:pt>
    <dgm:pt modelId="{98857160-E56B-4A62-B1EF-F89B0A687AB0}" type="parTrans" cxnId="{57F2211D-0C64-40F6-A57D-5B269A3B8823}">
      <dgm:prSet/>
      <dgm:spPr/>
      <dgm:t>
        <a:bodyPr/>
        <a:lstStyle/>
        <a:p>
          <a:endParaRPr lang="pl-PL" sz="1600"/>
        </a:p>
      </dgm:t>
    </dgm:pt>
    <dgm:pt modelId="{1E152BA5-7727-4C0B-AADA-154A368B8DF5}" type="sibTrans" cxnId="{57F2211D-0C64-40F6-A57D-5B269A3B8823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l-PL" sz="1600"/>
        </a:p>
      </dgm:t>
    </dgm:pt>
    <dgm:pt modelId="{F689B116-AE5F-4F7B-AAE0-1805C95155D7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70C0"/>
              </a:solidFill>
            </a:rPr>
            <a:t>orientacja zawodowa </a:t>
          </a:r>
          <a:r>
            <a:rPr lang="pl-PL" sz="1600" dirty="0">
              <a:solidFill>
                <a:srgbClr val="002060"/>
              </a:solidFill>
            </a:rPr>
            <a:t>(klasy 1-6 szkoły podstawowej)</a:t>
          </a:r>
          <a:endParaRPr lang="pl-PL" sz="1600" dirty="0"/>
        </a:p>
      </dgm:t>
    </dgm:pt>
    <dgm:pt modelId="{EB621D7D-F556-440A-ACE9-EF80E0AA5D9C}" type="parTrans" cxnId="{5F9C051A-DBC2-4033-A91A-555C6497FC45}">
      <dgm:prSet/>
      <dgm:spPr/>
      <dgm:t>
        <a:bodyPr/>
        <a:lstStyle/>
        <a:p>
          <a:endParaRPr lang="pl-PL" sz="1600"/>
        </a:p>
      </dgm:t>
    </dgm:pt>
    <dgm:pt modelId="{7C2EAEF5-DF00-492A-B830-16CE863B0546}" type="sibTrans" cxnId="{5F9C051A-DBC2-4033-A91A-555C6497FC45}">
      <dgm:prSet/>
      <dgm:spPr/>
      <dgm:t>
        <a:bodyPr/>
        <a:lstStyle/>
        <a:p>
          <a:endParaRPr lang="pl-PL" sz="1600"/>
        </a:p>
      </dgm:t>
    </dgm:pt>
    <dgm:pt modelId="{594F887D-CA9B-4D40-BF93-27446AC0A815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70C0"/>
              </a:solidFill>
            </a:rPr>
            <a:t>zajęcia z zakresu doradztwa zawodowego</a:t>
          </a:r>
          <a:br>
            <a:rPr lang="pl-PL" sz="1600" b="1" dirty="0">
              <a:solidFill>
                <a:srgbClr val="0070C0"/>
              </a:solidFill>
            </a:rPr>
          </a:br>
          <a:r>
            <a:rPr lang="pl-PL" sz="1600" dirty="0">
              <a:solidFill>
                <a:srgbClr val="002060"/>
              </a:solidFill>
            </a:rPr>
            <a:t>(klasy 7-8 szkoły podstawowej oraz szkoła ponadpodstawowa)</a:t>
          </a:r>
          <a:endParaRPr lang="pl-PL" sz="1600" dirty="0"/>
        </a:p>
      </dgm:t>
    </dgm:pt>
    <dgm:pt modelId="{38EF8054-5EBA-442D-B9F3-690819872D7A}" type="parTrans" cxnId="{60D06476-7435-45D4-9281-86FBF980DB99}">
      <dgm:prSet/>
      <dgm:spPr/>
      <dgm:t>
        <a:bodyPr/>
        <a:lstStyle/>
        <a:p>
          <a:endParaRPr lang="pl-PL" sz="1600"/>
        </a:p>
      </dgm:t>
    </dgm:pt>
    <dgm:pt modelId="{FA0ADE0E-DDC7-4C88-8ABA-E7E87695FFA6}" type="sibTrans" cxnId="{60D06476-7435-45D4-9281-86FBF980DB99}">
      <dgm:prSet/>
      <dgm:spPr/>
      <dgm:t>
        <a:bodyPr/>
        <a:lstStyle/>
        <a:p>
          <a:endParaRPr lang="pl-PL" sz="1600"/>
        </a:p>
      </dgm:t>
    </dgm:pt>
    <dgm:pt modelId="{10017E11-C039-4A52-91C0-39BF397A3474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70C0"/>
              </a:solidFill>
            </a:rPr>
            <a:t>zajęcia</a:t>
          </a:r>
          <a:r>
            <a:rPr lang="pl-PL" sz="1600" b="1" dirty="0">
              <a:solidFill>
                <a:srgbClr val="002060"/>
              </a:solidFill>
            </a:rPr>
            <a:t> </a:t>
          </a:r>
          <a:r>
            <a:rPr lang="pl-PL" sz="1600" dirty="0">
              <a:solidFill>
                <a:srgbClr val="002060"/>
              </a:solidFill>
            </a:rPr>
            <a:t>w ramach pomocy psychologiczno-pedagogicznej</a:t>
          </a:r>
          <a:endParaRPr lang="pl-PL" sz="1600" dirty="0"/>
        </a:p>
      </dgm:t>
    </dgm:pt>
    <dgm:pt modelId="{5C5B38B2-EA56-4D0D-8AF2-9D7969C5251B}" type="parTrans" cxnId="{F9159378-BF76-4BE0-81E6-21BF9FD61503}">
      <dgm:prSet/>
      <dgm:spPr/>
      <dgm:t>
        <a:bodyPr/>
        <a:lstStyle/>
        <a:p>
          <a:endParaRPr lang="pl-PL" sz="1600"/>
        </a:p>
      </dgm:t>
    </dgm:pt>
    <dgm:pt modelId="{B18BEF17-55A8-4065-B030-348353C4ED9B}" type="sibTrans" cxnId="{F9159378-BF76-4BE0-81E6-21BF9FD61503}">
      <dgm:prSet/>
      <dgm:spPr/>
      <dgm:t>
        <a:bodyPr/>
        <a:lstStyle/>
        <a:p>
          <a:endParaRPr lang="pl-PL" sz="1600"/>
        </a:p>
      </dgm:t>
    </dgm:pt>
    <dgm:pt modelId="{647352A4-2B79-4D98-9AAA-391DAAD51D11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1600" b="1" dirty="0">
              <a:solidFill>
                <a:srgbClr val="0070C0"/>
              </a:solidFill>
            </a:rPr>
            <a:t>zajęcia</a:t>
          </a:r>
          <a:r>
            <a:rPr lang="pl-PL" sz="1600" dirty="0">
              <a:solidFill>
                <a:srgbClr val="002060"/>
              </a:solidFill>
            </a:rPr>
            <a:t> z wychowawcą</a:t>
          </a:r>
          <a:endParaRPr lang="pl-PL" sz="1600" dirty="0"/>
        </a:p>
      </dgm:t>
    </dgm:pt>
    <dgm:pt modelId="{70AB2BB3-B385-48B3-BBB1-B277801EF38A}" type="sibTrans" cxnId="{3A3D9ACF-5D78-4465-9A00-51562C81C552}">
      <dgm:prSet/>
      <dgm:spPr/>
      <dgm:t>
        <a:bodyPr/>
        <a:lstStyle/>
        <a:p>
          <a:endParaRPr lang="pl-PL" sz="1600"/>
        </a:p>
      </dgm:t>
    </dgm:pt>
    <dgm:pt modelId="{BD24EA5A-0B4D-4F42-BCD3-9CD474BDFCA1}" type="parTrans" cxnId="{3A3D9ACF-5D78-4465-9A00-51562C81C552}">
      <dgm:prSet/>
      <dgm:spPr/>
      <dgm:t>
        <a:bodyPr/>
        <a:lstStyle/>
        <a:p>
          <a:endParaRPr lang="pl-PL" sz="1600"/>
        </a:p>
      </dgm:t>
    </dgm:pt>
    <dgm:pt modelId="{1DA4D713-6B2B-4FB7-83D2-18AFFC476AE0}" type="pres">
      <dgm:prSet presAssocID="{A69D571C-2A64-41A5-ADED-6E18DD32D50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9AA3036C-E464-4159-A90A-03E815DAC8D9}" type="pres">
      <dgm:prSet presAssocID="{A69D571C-2A64-41A5-ADED-6E18DD32D500}" presName="Name1" presStyleCnt="0"/>
      <dgm:spPr/>
    </dgm:pt>
    <dgm:pt modelId="{B9D29647-2516-4122-9D15-2B7E89748507}" type="pres">
      <dgm:prSet presAssocID="{A69D571C-2A64-41A5-ADED-6E18DD32D500}" presName="cycle" presStyleCnt="0"/>
      <dgm:spPr/>
    </dgm:pt>
    <dgm:pt modelId="{4532C4B7-73F1-4020-B1B6-811F88CFBF98}" type="pres">
      <dgm:prSet presAssocID="{A69D571C-2A64-41A5-ADED-6E18DD32D500}" presName="srcNode" presStyleLbl="node1" presStyleIdx="0" presStyleCnt="5"/>
      <dgm:spPr/>
    </dgm:pt>
    <dgm:pt modelId="{9222A31B-8F0F-4C82-9EB7-E450E938C2FB}" type="pres">
      <dgm:prSet presAssocID="{A69D571C-2A64-41A5-ADED-6E18DD32D500}" presName="conn" presStyleLbl="parChTrans1D2" presStyleIdx="0" presStyleCnt="1" custLinFactNeighborX="-8395" custLinFactNeighborY="813"/>
      <dgm:spPr/>
      <dgm:t>
        <a:bodyPr/>
        <a:lstStyle/>
        <a:p>
          <a:endParaRPr lang="pl-PL"/>
        </a:p>
      </dgm:t>
    </dgm:pt>
    <dgm:pt modelId="{47191D23-E065-4CA4-A542-BC2FEF341655}" type="pres">
      <dgm:prSet presAssocID="{A69D571C-2A64-41A5-ADED-6E18DD32D500}" presName="extraNode" presStyleLbl="node1" presStyleIdx="0" presStyleCnt="5"/>
      <dgm:spPr/>
    </dgm:pt>
    <dgm:pt modelId="{022744BF-DEA0-48A4-B9E8-79DFAE3FD204}" type="pres">
      <dgm:prSet presAssocID="{A69D571C-2A64-41A5-ADED-6E18DD32D500}" presName="dstNode" presStyleLbl="node1" presStyleIdx="0" presStyleCnt="5"/>
      <dgm:spPr/>
    </dgm:pt>
    <dgm:pt modelId="{BF8539C1-D44E-44E6-9AD8-3598380C4279}" type="pres">
      <dgm:prSet presAssocID="{D6A397DD-485A-49BA-B3AD-CD0981EFBF59}" presName="text_1" presStyleLbl="node1" presStyleIdx="0" presStyleCnt="5" custLinFactNeighborX="17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8978C4-71A9-4358-8FEB-2E22C82ACBB7}" type="pres">
      <dgm:prSet presAssocID="{D6A397DD-485A-49BA-B3AD-CD0981EFBF59}" presName="accent_1" presStyleCnt="0"/>
      <dgm:spPr/>
    </dgm:pt>
    <dgm:pt modelId="{B7A0A622-0074-488F-BE5F-4540DEE2B76A}" type="pres">
      <dgm:prSet presAssocID="{D6A397DD-485A-49BA-B3AD-CD0981EFBF59}" presName="accentRepeatNode" presStyleLbl="solidFgAcc1" presStyleIdx="0" presStyleCnt="5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9418654D-155D-40D5-9702-50C4776F5F63}" type="pres">
      <dgm:prSet presAssocID="{F689B116-AE5F-4F7B-AAE0-1805C95155D7}" presName="text_2" presStyleLbl="node1" presStyleIdx="1" presStyleCnt="5" custLinFactNeighborX="17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A20A222-8CA7-4E3B-A8DA-B7684AE3FFEA}" type="pres">
      <dgm:prSet presAssocID="{F689B116-AE5F-4F7B-AAE0-1805C95155D7}" presName="accent_2" presStyleCnt="0"/>
      <dgm:spPr/>
    </dgm:pt>
    <dgm:pt modelId="{60DEE87D-F551-4EAB-AD36-21416DDD354C}" type="pres">
      <dgm:prSet presAssocID="{F689B116-AE5F-4F7B-AAE0-1805C95155D7}" presName="accentRepeatNode" presStyleLbl="solidFgAcc1" presStyleIdx="1" presStyleCnt="5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4AD732-3B82-44F3-8DD9-069B5C102889}" type="pres">
      <dgm:prSet presAssocID="{594F887D-CA9B-4D40-BF93-27446AC0A815}" presName="text_3" presStyleLbl="node1" presStyleIdx="2" presStyleCnt="5" custScaleY="161051" custLinFactNeighborX="64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079F47-5EE4-42FE-BA91-A2722B17B80F}" type="pres">
      <dgm:prSet presAssocID="{594F887D-CA9B-4D40-BF93-27446AC0A815}" presName="accent_3" presStyleCnt="0"/>
      <dgm:spPr/>
    </dgm:pt>
    <dgm:pt modelId="{AAA5973B-78BD-4233-B266-9271AF2D372D}" type="pres">
      <dgm:prSet presAssocID="{594F887D-CA9B-4D40-BF93-27446AC0A815}" presName="accentRepeatNode" presStyleLbl="solidFgAcc1" presStyleIdx="2" presStyleCnt="5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1E7F3E65-CB86-4B98-96D6-A4D2AFFAD3B9}" type="pres">
      <dgm:prSet presAssocID="{10017E11-C039-4A52-91C0-39BF397A3474}" presName="text_4" presStyleLbl="node1" presStyleIdx="3" presStyleCnt="5" custLinFactNeighborX="6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AF593CF-FA44-4C42-8C84-386F32309523}" type="pres">
      <dgm:prSet presAssocID="{10017E11-C039-4A52-91C0-39BF397A3474}" presName="accent_4" presStyleCnt="0"/>
      <dgm:spPr/>
    </dgm:pt>
    <dgm:pt modelId="{A421077B-7C6E-460D-AE3A-320343C1D955}" type="pres">
      <dgm:prSet presAssocID="{10017E11-C039-4A52-91C0-39BF397A3474}" presName="accentRepeatNode" presStyleLbl="solidFgAcc1" presStyleIdx="3" presStyleCnt="5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  <dgm:pt modelId="{3BB2BACD-ADC5-400A-95C5-9FB49CFE0F6E}" type="pres">
      <dgm:prSet presAssocID="{647352A4-2B79-4D98-9AAA-391DAAD51D11}" presName="text_5" presStyleLbl="node1" presStyleIdx="4" presStyleCnt="5" custLinFactNeighborX="64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C28CC8-F3B0-44C0-A959-38B305DECB73}" type="pres">
      <dgm:prSet presAssocID="{647352A4-2B79-4D98-9AAA-391DAAD51D11}" presName="accent_5" presStyleCnt="0"/>
      <dgm:spPr/>
    </dgm:pt>
    <dgm:pt modelId="{6157B1B7-3ACB-406C-936F-EBE5F7938A93}" type="pres">
      <dgm:prSet presAssocID="{647352A4-2B79-4D98-9AAA-391DAAD51D11}" presName="accentRepeatNode" presStyleLbl="solidFgAcc1" presStyleIdx="4" presStyleCnt="5" custScaleX="58334" custScaleY="58334"/>
      <dgm:spPr>
        <a:solidFill>
          <a:srgbClr val="33A8DB"/>
        </a:solidFill>
        <a:ln>
          <a:solidFill>
            <a:srgbClr val="33A8DB"/>
          </a:solidFill>
        </a:ln>
      </dgm:spPr>
    </dgm:pt>
  </dgm:ptLst>
  <dgm:cxnLst>
    <dgm:cxn modelId="{D9C2DAC6-F6A9-4890-B2CD-D849532FFEB2}" type="presOf" srcId="{1E152BA5-7727-4C0B-AADA-154A368B8DF5}" destId="{9222A31B-8F0F-4C82-9EB7-E450E938C2FB}" srcOrd="0" destOrd="0" presId="urn:microsoft.com/office/officeart/2008/layout/VerticalCurvedList"/>
    <dgm:cxn modelId="{5F9C051A-DBC2-4033-A91A-555C6497FC45}" srcId="{A69D571C-2A64-41A5-ADED-6E18DD32D500}" destId="{F689B116-AE5F-4F7B-AAE0-1805C95155D7}" srcOrd="1" destOrd="0" parTransId="{EB621D7D-F556-440A-ACE9-EF80E0AA5D9C}" sibTransId="{7C2EAEF5-DF00-492A-B830-16CE863B0546}"/>
    <dgm:cxn modelId="{57F2211D-0C64-40F6-A57D-5B269A3B8823}" srcId="{A69D571C-2A64-41A5-ADED-6E18DD32D500}" destId="{D6A397DD-485A-49BA-B3AD-CD0981EFBF59}" srcOrd="0" destOrd="0" parTransId="{98857160-E56B-4A62-B1EF-F89B0A687AB0}" sibTransId="{1E152BA5-7727-4C0B-AADA-154A368B8DF5}"/>
    <dgm:cxn modelId="{3A3D9ACF-5D78-4465-9A00-51562C81C552}" srcId="{A69D571C-2A64-41A5-ADED-6E18DD32D500}" destId="{647352A4-2B79-4D98-9AAA-391DAAD51D11}" srcOrd="4" destOrd="0" parTransId="{BD24EA5A-0B4D-4F42-BCD3-9CD474BDFCA1}" sibTransId="{70AB2BB3-B385-48B3-BBB1-B277801EF38A}"/>
    <dgm:cxn modelId="{60D06476-7435-45D4-9281-86FBF980DB99}" srcId="{A69D571C-2A64-41A5-ADED-6E18DD32D500}" destId="{594F887D-CA9B-4D40-BF93-27446AC0A815}" srcOrd="2" destOrd="0" parTransId="{38EF8054-5EBA-442D-B9F3-690819872D7A}" sibTransId="{FA0ADE0E-DDC7-4C88-8ABA-E7E87695FFA6}"/>
    <dgm:cxn modelId="{F9159378-BF76-4BE0-81E6-21BF9FD61503}" srcId="{A69D571C-2A64-41A5-ADED-6E18DD32D500}" destId="{10017E11-C039-4A52-91C0-39BF397A3474}" srcOrd="3" destOrd="0" parTransId="{5C5B38B2-EA56-4D0D-8AF2-9D7969C5251B}" sibTransId="{B18BEF17-55A8-4065-B030-348353C4ED9B}"/>
    <dgm:cxn modelId="{BDDF6CB1-EC22-4958-A88B-67E3BC2C23F1}" type="presOf" srcId="{A69D571C-2A64-41A5-ADED-6E18DD32D500}" destId="{1DA4D713-6B2B-4FB7-83D2-18AFFC476AE0}" srcOrd="0" destOrd="0" presId="urn:microsoft.com/office/officeart/2008/layout/VerticalCurvedList"/>
    <dgm:cxn modelId="{A31CD8EB-A128-4DF3-8CA3-9512337242E7}" type="presOf" srcId="{F689B116-AE5F-4F7B-AAE0-1805C95155D7}" destId="{9418654D-155D-40D5-9702-50C4776F5F63}" srcOrd="0" destOrd="0" presId="urn:microsoft.com/office/officeart/2008/layout/VerticalCurvedList"/>
    <dgm:cxn modelId="{D5AF952A-E1E0-4EE5-91FA-F3136BF2B409}" type="presOf" srcId="{647352A4-2B79-4D98-9AAA-391DAAD51D11}" destId="{3BB2BACD-ADC5-400A-95C5-9FB49CFE0F6E}" srcOrd="0" destOrd="0" presId="urn:microsoft.com/office/officeart/2008/layout/VerticalCurvedList"/>
    <dgm:cxn modelId="{A5A08A7F-673F-42D8-A76F-25B9905C6708}" type="presOf" srcId="{10017E11-C039-4A52-91C0-39BF397A3474}" destId="{1E7F3E65-CB86-4B98-96D6-A4D2AFFAD3B9}" srcOrd="0" destOrd="0" presId="urn:microsoft.com/office/officeart/2008/layout/VerticalCurvedList"/>
    <dgm:cxn modelId="{701E15D1-D202-472A-A892-679C6DC9513F}" type="presOf" srcId="{594F887D-CA9B-4D40-BF93-27446AC0A815}" destId="{3B4AD732-3B82-44F3-8DD9-069B5C102889}" srcOrd="0" destOrd="0" presId="urn:microsoft.com/office/officeart/2008/layout/VerticalCurvedList"/>
    <dgm:cxn modelId="{442B1518-42EA-44D2-8006-016AD458B8CB}" type="presOf" srcId="{D6A397DD-485A-49BA-B3AD-CD0981EFBF59}" destId="{BF8539C1-D44E-44E6-9AD8-3598380C4279}" srcOrd="0" destOrd="0" presId="urn:microsoft.com/office/officeart/2008/layout/VerticalCurvedList"/>
    <dgm:cxn modelId="{5D3B0C76-A84F-4403-920D-D4FBA1E018F5}" type="presParOf" srcId="{1DA4D713-6B2B-4FB7-83D2-18AFFC476AE0}" destId="{9AA3036C-E464-4159-A90A-03E815DAC8D9}" srcOrd="0" destOrd="0" presId="urn:microsoft.com/office/officeart/2008/layout/VerticalCurvedList"/>
    <dgm:cxn modelId="{25B151F7-C5FF-4FAB-BED5-03B46942BCBD}" type="presParOf" srcId="{9AA3036C-E464-4159-A90A-03E815DAC8D9}" destId="{B9D29647-2516-4122-9D15-2B7E89748507}" srcOrd="0" destOrd="0" presId="urn:microsoft.com/office/officeart/2008/layout/VerticalCurvedList"/>
    <dgm:cxn modelId="{03F04717-E695-4BF1-B62E-8F69E0168EFC}" type="presParOf" srcId="{B9D29647-2516-4122-9D15-2B7E89748507}" destId="{4532C4B7-73F1-4020-B1B6-811F88CFBF98}" srcOrd="0" destOrd="0" presId="urn:microsoft.com/office/officeart/2008/layout/VerticalCurvedList"/>
    <dgm:cxn modelId="{43BABFAB-D3EB-4A85-8CAA-B25B26C08153}" type="presParOf" srcId="{B9D29647-2516-4122-9D15-2B7E89748507}" destId="{9222A31B-8F0F-4C82-9EB7-E450E938C2FB}" srcOrd="1" destOrd="0" presId="urn:microsoft.com/office/officeart/2008/layout/VerticalCurvedList"/>
    <dgm:cxn modelId="{9C0E12A2-8FB6-49D7-9709-22AF1FF3C830}" type="presParOf" srcId="{B9D29647-2516-4122-9D15-2B7E89748507}" destId="{47191D23-E065-4CA4-A542-BC2FEF341655}" srcOrd="2" destOrd="0" presId="urn:microsoft.com/office/officeart/2008/layout/VerticalCurvedList"/>
    <dgm:cxn modelId="{7D0B08C7-65EE-4C56-BAB2-E1F0E9EDB90D}" type="presParOf" srcId="{B9D29647-2516-4122-9D15-2B7E89748507}" destId="{022744BF-DEA0-48A4-B9E8-79DFAE3FD204}" srcOrd="3" destOrd="0" presId="urn:microsoft.com/office/officeart/2008/layout/VerticalCurvedList"/>
    <dgm:cxn modelId="{AC69EB25-27D4-420C-8A11-02BFFB4E6306}" type="presParOf" srcId="{9AA3036C-E464-4159-A90A-03E815DAC8D9}" destId="{BF8539C1-D44E-44E6-9AD8-3598380C4279}" srcOrd="1" destOrd="0" presId="urn:microsoft.com/office/officeart/2008/layout/VerticalCurvedList"/>
    <dgm:cxn modelId="{60031611-8031-4E99-8762-CA73B6CFA290}" type="presParOf" srcId="{9AA3036C-E464-4159-A90A-03E815DAC8D9}" destId="{E88978C4-71A9-4358-8FEB-2E22C82ACBB7}" srcOrd="2" destOrd="0" presId="urn:microsoft.com/office/officeart/2008/layout/VerticalCurvedList"/>
    <dgm:cxn modelId="{13D413F5-4373-44A5-A586-BEB0C25FA985}" type="presParOf" srcId="{E88978C4-71A9-4358-8FEB-2E22C82ACBB7}" destId="{B7A0A622-0074-488F-BE5F-4540DEE2B76A}" srcOrd="0" destOrd="0" presId="urn:microsoft.com/office/officeart/2008/layout/VerticalCurvedList"/>
    <dgm:cxn modelId="{14B0347F-187F-4BB1-95EE-21297275901D}" type="presParOf" srcId="{9AA3036C-E464-4159-A90A-03E815DAC8D9}" destId="{9418654D-155D-40D5-9702-50C4776F5F63}" srcOrd="3" destOrd="0" presId="urn:microsoft.com/office/officeart/2008/layout/VerticalCurvedList"/>
    <dgm:cxn modelId="{4D0D2109-B46E-4E1B-90FD-769AAB48E126}" type="presParOf" srcId="{9AA3036C-E464-4159-A90A-03E815DAC8D9}" destId="{FA20A222-8CA7-4E3B-A8DA-B7684AE3FFEA}" srcOrd="4" destOrd="0" presId="urn:microsoft.com/office/officeart/2008/layout/VerticalCurvedList"/>
    <dgm:cxn modelId="{2AE8DAB4-2FBB-4509-B1CF-46FF5EB6A719}" type="presParOf" srcId="{FA20A222-8CA7-4E3B-A8DA-B7684AE3FFEA}" destId="{60DEE87D-F551-4EAB-AD36-21416DDD354C}" srcOrd="0" destOrd="0" presId="urn:microsoft.com/office/officeart/2008/layout/VerticalCurvedList"/>
    <dgm:cxn modelId="{CC56EF61-A9BC-4F7F-AA4F-118487850FDF}" type="presParOf" srcId="{9AA3036C-E464-4159-A90A-03E815DAC8D9}" destId="{3B4AD732-3B82-44F3-8DD9-069B5C102889}" srcOrd="5" destOrd="0" presId="urn:microsoft.com/office/officeart/2008/layout/VerticalCurvedList"/>
    <dgm:cxn modelId="{B3240AE3-B8D2-4FA2-9186-AC9C36FC716E}" type="presParOf" srcId="{9AA3036C-E464-4159-A90A-03E815DAC8D9}" destId="{39079F47-5EE4-42FE-BA91-A2722B17B80F}" srcOrd="6" destOrd="0" presId="urn:microsoft.com/office/officeart/2008/layout/VerticalCurvedList"/>
    <dgm:cxn modelId="{0D455673-5A38-446A-98C9-E81DDEE0A3D1}" type="presParOf" srcId="{39079F47-5EE4-42FE-BA91-A2722B17B80F}" destId="{AAA5973B-78BD-4233-B266-9271AF2D372D}" srcOrd="0" destOrd="0" presId="urn:microsoft.com/office/officeart/2008/layout/VerticalCurvedList"/>
    <dgm:cxn modelId="{B5F7349C-FD46-472E-A532-A624EA3E83F6}" type="presParOf" srcId="{9AA3036C-E464-4159-A90A-03E815DAC8D9}" destId="{1E7F3E65-CB86-4B98-96D6-A4D2AFFAD3B9}" srcOrd="7" destOrd="0" presId="urn:microsoft.com/office/officeart/2008/layout/VerticalCurvedList"/>
    <dgm:cxn modelId="{4B717441-B4B8-4FA8-A89C-88A64FC223AA}" type="presParOf" srcId="{9AA3036C-E464-4159-A90A-03E815DAC8D9}" destId="{BAF593CF-FA44-4C42-8C84-386F32309523}" srcOrd="8" destOrd="0" presId="urn:microsoft.com/office/officeart/2008/layout/VerticalCurvedList"/>
    <dgm:cxn modelId="{E475CEF3-66DE-4EA7-8FFD-F1CE68AF4C2F}" type="presParOf" srcId="{BAF593CF-FA44-4C42-8C84-386F32309523}" destId="{A421077B-7C6E-460D-AE3A-320343C1D955}" srcOrd="0" destOrd="0" presId="urn:microsoft.com/office/officeart/2008/layout/VerticalCurvedList"/>
    <dgm:cxn modelId="{914E3CC7-A8B6-4721-B086-1B9ACD41E8EF}" type="presParOf" srcId="{9AA3036C-E464-4159-A90A-03E815DAC8D9}" destId="{3BB2BACD-ADC5-400A-95C5-9FB49CFE0F6E}" srcOrd="9" destOrd="0" presId="urn:microsoft.com/office/officeart/2008/layout/VerticalCurvedList"/>
    <dgm:cxn modelId="{EF33BF09-0DD2-4801-BD97-73C9B545B1B6}" type="presParOf" srcId="{9AA3036C-E464-4159-A90A-03E815DAC8D9}" destId="{3AC28CC8-F3B0-44C0-A959-38B305DECB73}" srcOrd="10" destOrd="0" presId="urn:microsoft.com/office/officeart/2008/layout/VerticalCurvedList"/>
    <dgm:cxn modelId="{5513CA46-5382-4362-9F67-BAA08F10D6D4}" type="presParOf" srcId="{3AC28CC8-F3B0-44C0-A959-38B305DECB73}" destId="{6157B1B7-3ACB-406C-936F-EBE5F7938A93}" srcOrd="0" destOrd="0" presId="urn:microsoft.com/office/officeart/2008/layout/VerticalCurvedLis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2A31B-8F0F-4C82-9EB7-E450E938C2FB}">
      <dsp:nvSpPr>
        <dsp:cNvPr id="0" name=""/>
        <dsp:cNvSpPr/>
      </dsp:nvSpPr>
      <dsp:spPr>
        <a:xfrm>
          <a:off x="-3499547" y="-504050"/>
          <a:ext cx="4172286" cy="4172286"/>
        </a:xfrm>
        <a:prstGeom prst="blockArc">
          <a:avLst>
            <a:gd name="adj1" fmla="val 18900000"/>
            <a:gd name="adj2" fmla="val 2700000"/>
            <a:gd name="adj3" fmla="val 518"/>
          </a:avLst>
        </a:pr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539C1-D44E-44E6-9AD8-3598380C4279}">
      <dsp:nvSpPr>
        <dsp:cNvPr id="0" name=""/>
        <dsp:cNvSpPr/>
      </dsp:nvSpPr>
      <dsp:spPr>
        <a:xfrm>
          <a:off x="258544" y="144015"/>
          <a:ext cx="6582215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Obowiązkową 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współpracę szkół z pracodawcami</a:t>
          </a:r>
          <a:endParaRPr lang="pl-PL" sz="1600" b="1" kern="1200" dirty="0" smtClean="0">
            <a:solidFill>
              <a:srgbClr val="002060"/>
            </a:solidFill>
          </a:endParaRPr>
        </a:p>
      </dsp:txBody>
      <dsp:txXfrm>
        <a:off x="258544" y="144015"/>
        <a:ext cx="6582215" cy="281395"/>
      </dsp:txXfrm>
    </dsp:sp>
    <dsp:sp modelId="{B7A0A622-0074-488F-BE5F-4540DEE2B76A}">
      <dsp:nvSpPr>
        <dsp:cNvPr id="0" name=""/>
        <dsp:cNvSpPr/>
      </dsp:nvSpPr>
      <dsp:spPr>
        <a:xfrm>
          <a:off x="116047" y="178864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18654D-155D-40D5-9702-50C4776F5F63}">
      <dsp:nvSpPr>
        <dsp:cNvPr id="0" name=""/>
        <dsp:cNvSpPr/>
      </dsp:nvSpPr>
      <dsp:spPr>
        <a:xfrm>
          <a:off x="513373" y="563101"/>
          <a:ext cx="6327386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Stałe monitorowanie </a:t>
          </a: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potrzeb rynku pracy</a:t>
          </a:r>
          <a:endParaRPr lang="pl-PL" sz="1600" kern="1200" dirty="0" smtClean="0">
            <a:solidFill>
              <a:srgbClr val="002060"/>
            </a:solidFill>
          </a:endParaRPr>
        </a:p>
      </dsp:txBody>
      <dsp:txXfrm>
        <a:off x="513373" y="563101"/>
        <a:ext cx="6327386" cy="281395"/>
      </dsp:txXfrm>
    </dsp:sp>
    <dsp:sp modelId="{60DEE87D-F551-4EAB-AD36-21416DDD354C}">
      <dsp:nvSpPr>
        <dsp:cNvPr id="0" name=""/>
        <dsp:cNvSpPr/>
      </dsp:nvSpPr>
      <dsp:spPr>
        <a:xfrm>
          <a:off x="370876" y="601205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AD732-3B82-44F3-8DD9-069B5C102889}">
      <dsp:nvSpPr>
        <dsp:cNvPr id="0" name=""/>
        <dsp:cNvSpPr/>
      </dsp:nvSpPr>
      <dsp:spPr>
        <a:xfrm>
          <a:off x="653018" y="1008181"/>
          <a:ext cx="6187741" cy="235297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Dostosowanie oferty </a:t>
          </a: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szkół do potrzeb rynku </a:t>
          </a:r>
          <a:endParaRPr lang="pl-PL" sz="1600" b="1" kern="1200" dirty="0">
            <a:solidFill>
              <a:srgbClr val="002060"/>
            </a:solidFill>
          </a:endParaRPr>
        </a:p>
      </dsp:txBody>
      <dsp:txXfrm>
        <a:off x="653018" y="1008181"/>
        <a:ext cx="6187741" cy="235297"/>
      </dsp:txXfrm>
    </dsp:sp>
    <dsp:sp modelId="{AAA5973B-78BD-4233-B266-9271AF2D372D}">
      <dsp:nvSpPr>
        <dsp:cNvPr id="0" name=""/>
        <dsp:cNvSpPr/>
      </dsp:nvSpPr>
      <dsp:spPr>
        <a:xfrm>
          <a:off x="510522" y="1023237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F3E65-CB86-4B98-96D6-A4D2AFFAD3B9}">
      <dsp:nvSpPr>
        <dsp:cNvPr id="0" name=""/>
        <dsp:cNvSpPr/>
      </dsp:nvSpPr>
      <dsp:spPr>
        <a:xfrm>
          <a:off x="697606" y="1407474"/>
          <a:ext cx="6143153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Przygotowanie do uzyskania uprawnień zawodowych </a:t>
          </a: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w trakcie nauki</a:t>
          </a:r>
          <a:endParaRPr lang="pl-PL" sz="1600" kern="1200" dirty="0">
            <a:solidFill>
              <a:srgbClr val="002060"/>
            </a:solidFill>
          </a:endParaRPr>
        </a:p>
      </dsp:txBody>
      <dsp:txXfrm>
        <a:off x="697606" y="1407474"/>
        <a:ext cx="6143153" cy="281395"/>
      </dsp:txXfrm>
    </dsp:sp>
    <dsp:sp modelId="{A421077B-7C6E-460D-AE3A-320343C1D955}">
      <dsp:nvSpPr>
        <dsp:cNvPr id="0" name=""/>
        <dsp:cNvSpPr/>
      </dsp:nvSpPr>
      <dsp:spPr>
        <a:xfrm>
          <a:off x="555109" y="1445578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2BACD-ADC5-400A-95C5-9FB49CFE0F6E}">
      <dsp:nvSpPr>
        <dsp:cNvPr id="0" name=""/>
        <dsp:cNvSpPr/>
      </dsp:nvSpPr>
      <dsp:spPr>
        <a:xfrm>
          <a:off x="653018" y="1833133"/>
          <a:ext cx="6187741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2060"/>
              </a:solidFill>
              <a:latin typeface="Calibri" panose="020F0502020204030204" pitchFamily="34" charset="0"/>
            </a:rPr>
            <a:t>Dodatkowe umiejętności zawodowe</a:t>
          </a:r>
          <a:endParaRPr lang="pl-PL" sz="1600" b="1" kern="1200" dirty="0"/>
        </a:p>
      </dsp:txBody>
      <dsp:txXfrm>
        <a:off x="653018" y="1833133"/>
        <a:ext cx="6187741" cy="281395"/>
      </dsp:txXfrm>
    </dsp:sp>
    <dsp:sp modelId="{6157B1B7-3ACB-406C-936F-EBE5F7938A93}">
      <dsp:nvSpPr>
        <dsp:cNvPr id="0" name=""/>
        <dsp:cNvSpPr/>
      </dsp:nvSpPr>
      <dsp:spPr>
        <a:xfrm>
          <a:off x="510522" y="1867919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977E3-8E7D-426D-B36B-68D300105943}">
      <dsp:nvSpPr>
        <dsp:cNvPr id="0" name=""/>
        <dsp:cNvSpPr/>
      </dsp:nvSpPr>
      <dsp:spPr>
        <a:xfrm>
          <a:off x="476507" y="2232247"/>
          <a:ext cx="6327386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2060"/>
              </a:solidFill>
              <a:latin typeface="Calibri" panose="020F0502020204030204" pitchFamily="34" charset="0"/>
            </a:rPr>
            <a:t>Rozwój kształcenia praktycznego </a:t>
          </a:r>
          <a:r>
            <a:rPr lang="pl-PL" sz="1600" b="0" kern="1200" dirty="0" smtClean="0">
              <a:solidFill>
                <a:srgbClr val="002060"/>
              </a:solidFill>
              <a:latin typeface="Calibri" panose="020F0502020204030204" pitchFamily="34" charset="0"/>
            </a:rPr>
            <a:t>u pracodawców (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staże uczniowskie) </a:t>
          </a:r>
          <a:endParaRPr lang="pl-PL" sz="1600" b="0" kern="1200" dirty="0"/>
        </a:p>
      </dsp:txBody>
      <dsp:txXfrm>
        <a:off x="476507" y="2232247"/>
        <a:ext cx="6327386" cy="281395"/>
      </dsp:txXfrm>
    </dsp:sp>
    <dsp:sp modelId="{AE7D0840-0575-4645-A2D1-6C31663F4188}">
      <dsp:nvSpPr>
        <dsp:cNvPr id="0" name=""/>
        <dsp:cNvSpPr/>
      </dsp:nvSpPr>
      <dsp:spPr>
        <a:xfrm>
          <a:off x="350349" y="2271207"/>
          <a:ext cx="205200" cy="205200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54ADA2-CB69-40DF-84DB-AC16C9ECBD09}">
      <dsp:nvSpPr>
        <dsp:cNvPr id="0" name=""/>
        <dsp:cNvSpPr/>
      </dsp:nvSpPr>
      <dsp:spPr>
        <a:xfrm>
          <a:off x="218641" y="2674188"/>
          <a:ext cx="6582215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Obowiązkowy egzamin </a:t>
          </a: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zawodowy</a:t>
          </a:r>
          <a:endParaRPr lang="pl-PL" sz="1600" b="1" kern="1200" dirty="0">
            <a:solidFill>
              <a:srgbClr val="002060"/>
            </a:solidFill>
          </a:endParaRPr>
        </a:p>
      </dsp:txBody>
      <dsp:txXfrm>
        <a:off x="218641" y="2674188"/>
        <a:ext cx="6582215" cy="281395"/>
      </dsp:txXfrm>
    </dsp:sp>
    <dsp:sp modelId="{04C397B4-4E52-4D33-BC57-0153ABE57745}">
      <dsp:nvSpPr>
        <dsp:cNvPr id="0" name=""/>
        <dsp:cNvSpPr/>
      </dsp:nvSpPr>
      <dsp:spPr>
        <a:xfrm>
          <a:off x="116040" y="2712285"/>
          <a:ext cx="205200" cy="205200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2A31B-8F0F-4C82-9EB7-E450E938C2FB}">
      <dsp:nvSpPr>
        <dsp:cNvPr id="0" name=""/>
        <dsp:cNvSpPr/>
      </dsp:nvSpPr>
      <dsp:spPr>
        <a:xfrm>
          <a:off x="-3499547" y="-504050"/>
          <a:ext cx="4172286" cy="4172286"/>
        </a:xfrm>
        <a:prstGeom prst="blockArc">
          <a:avLst>
            <a:gd name="adj1" fmla="val 18900000"/>
            <a:gd name="adj2" fmla="val 2700000"/>
            <a:gd name="adj3" fmla="val 518"/>
          </a:avLst>
        </a:pr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539C1-D44E-44E6-9AD8-3598380C4279}">
      <dsp:nvSpPr>
        <dsp:cNvPr id="0" name=""/>
        <dsp:cNvSpPr/>
      </dsp:nvSpPr>
      <dsp:spPr>
        <a:xfrm>
          <a:off x="258544" y="140759"/>
          <a:ext cx="6582215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rgbClr val="002060"/>
              </a:solidFill>
            </a:rPr>
            <a:t>Obowiązkowy egzamin </a:t>
          </a:r>
          <a:r>
            <a:rPr lang="pl-PL" sz="1600" kern="1200" dirty="0" smtClean="0">
              <a:solidFill>
                <a:srgbClr val="002060"/>
              </a:solidFill>
            </a:rPr>
            <a:t>czeladniczy</a:t>
          </a:r>
          <a:endParaRPr lang="pl-PL" sz="1600" kern="1200" dirty="0">
            <a:solidFill>
              <a:srgbClr val="002060"/>
            </a:solidFill>
          </a:endParaRPr>
        </a:p>
      </dsp:txBody>
      <dsp:txXfrm>
        <a:off x="258544" y="140759"/>
        <a:ext cx="6582215" cy="281395"/>
      </dsp:txXfrm>
    </dsp:sp>
    <dsp:sp modelId="{B7A0A622-0074-488F-BE5F-4540DEE2B76A}">
      <dsp:nvSpPr>
        <dsp:cNvPr id="0" name=""/>
        <dsp:cNvSpPr/>
      </dsp:nvSpPr>
      <dsp:spPr>
        <a:xfrm>
          <a:off x="116047" y="178864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18654D-155D-40D5-9702-50C4776F5F63}">
      <dsp:nvSpPr>
        <dsp:cNvPr id="0" name=""/>
        <dsp:cNvSpPr/>
      </dsp:nvSpPr>
      <dsp:spPr>
        <a:xfrm>
          <a:off x="513373" y="563101"/>
          <a:ext cx="6327386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Zachęty </a:t>
          </a:r>
          <a:r>
            <a:rPr lang="pl-PL" sz="1600" b="0" kern="1200" dirty="0" smtClean="0">
              <a:solidFill>
                <a:srgbClr val="002060"/>
              </a:solidFill>
              <a:latin typeface="Calibri" panose="020F0502020204030204" pitchFamily="34" charset="0"/>
            </a:rPr>
            <a:t>materialne i niematerialne 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dla uczniów</a:t>
          </a:r>
          <a:endParaRPr lang="pl-PL" sz="1600" b="1" kern="1200" dirty="0" smtClean="0"/>
        </a:p>
      </dsp:txBody>
      <dsp:txXfrm>
        <a:off x="513373" y="563101"/>
        <a:ext cx="6327386" cy="281395"/>
      </dsp:txXfrm>
    </dsp:sp>
    <dsp:sp modelId="{60DEE87D-F551-4EAB-AD36-21416DDD354C}">
      <dsp:nvSpPr>
        <dsp:cNvPr id="0" name=""/>
        <dsp:cNvSpPr/>
      </dsp:nvSpPr>
      <dsp:spPr>
        <a:xfrm>
          <a:off x="370876" y="601205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AD732-3B82-44F3-8DD9-069B5C102889}">
      <dsp:nvSpPr>
        <dsp:cNvPr id="0" name=""/>
        <dsp:cNvSpPr/>
      </dsp:nvSpPr>
      <dsp:spPr>
        <a:xfrm>
          <a:off x="653018" y="1008181"/>
          <a:ext cx="6187741" cy="235297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kern="1200" dirty="0" smtClean="0">
            <a:solidFill>
              <a:srgbClr val="002060"/>
            </a:solidFill>
            <a:latin typeface="Calibri" panose="020F0502020204030204" pitchFamily="34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Zachęty </a:t>
          </a:r>
          <a:r>
            <a:rPr lang="pl-PL" sz="1600" b="0" kern="1200" dirty="0" smtClean="0">
              <a:solidFill>
                <a:srgbClr val="002060"/>
              </a:solidFill>
              <a:latin typeface="Calibri" panose="020F0502020204030204" pitchFamily="34" charset="0"/>
            </a:rPr>
            <a:t>finansowe 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dla pracodawców</a:t>
          </a:r>
          <a:endParaRPr lang="pl-PL" sz="1600" b="1" kern="1200" dirty="0" smtClean="0"/>
        </a:p>
        <a:p>
          <a:pPr algn="l">
            <a:spcBef>
              <a:spcPct val="0"/>
            </a:spcBef>
          </a:pPr>
          <a:endParaRPr lang="pl-PL" sz="1600" b="1" kern="1200" dirty="0">
            <a:solidFill>
              <a:srgbClr val="002060"/>
            </a:solidFill>
          </a:endParaRPr>
        </a:p>
      </dsp:txBody>
      <dsp:txXfrm>
        <a:off x="653018" y="1008181"/>
        <a:ext cx="6187741" cy="235297"/>
      </dsp:txXfrm>
    </dsp:sp>
    <dsp:sp modelId="{AAA5973B-78BD-4233-B266-9271AF2D372D}">
      <dsp:nvSpPr>
        <dsp:cNvPr id="0" name=""/>
        <dsp:cNvSpPr/>
      </dsp:nvSpPr>
      <dsp:spPr>
        <a:xfrm>
          <a:off x="510522" y="1023237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F3E65-CB86-4B98-96D6-A4D2AFFAD3B9}">
      <dsp:nvSpPr>
        <dsp:cNvPr id="0" name=""/>
        <dsp:cNvSpPr/>
      </dsp:nvSpPr>
      <dsp:spPr>
        <a:xfrm>
          <a:off x="697606" y="1407474"/>
          <a:ext cx="6143153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rgbClr val="002060"/>
              </a:solidFill>
            </a:rPr>
            <a:t>Wzmocnienie potencjału szkół</a:t>
          </a:r>
          <a:endParaRPr lang="pl-PL" sz="1600" b="1" kern="1200" dirty="0">
            <a:solidFill>
              <a:srgbClr val="002060"/>
            </a:solidFill>
          </a:endParaRPr>
        </a:p>
      </dsp:txBody>
      <dsp:txXfrm>
        <a:off x="697606" y="1407474"/>
        <a:ext cx="6143153" cy="281395"/>
      </dsp:txXfrm>
    </dsp:sp>
    <dsp:sp modelId="{A421077B-7C6E-460D-AE3A-320343C1D955}">
      <dsp:nvSpPr>
        <dsp:cNvPr id="0" name=""/>
        <dsp:cNvSpPr/>
      </dsp:nvSpPr>
      <dsp:spPr>
        <a:xfrm>
          <a:off x="555109" y="1445578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2BACD-ADC5-400A-95C5-9FB49CFE0F6E}">
      <dsp:nvSpPr>
        <dsp:cNvPr id="0" name=""/>
        <dsp:cNvSpPr/>
      </dsp:nvSpPr>
      <dsp:spPr>
        <a:xfrm>
          <a:off x="653018" y="1833133"/>
          <a:ext cx="6187741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Obowiązkowe 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szkolenia dla nauczycieli</a:t>
          </a:r>
          <a:endParaRPr lang="pl-PL" sz="1600" b="1" kern="1200" dirty="0" smtClean="0">
            <a:solidFill>
              <a:srgbClr val="002060"/>
            </a:solidFill>
          </a:endParaRPr>
        </a:p>
      </dsp:txBody>
      <dsp:txXfrm>
        <a:off x="653018" y="1833133"/>
        <a:ext cx="6187741" cy="281395"/>
      </dsp:txXfrm>
    </dsp:sp>
    <dsp:sp modelId="{6157B1B7-3ACB-406C-936F-EBE5F7938A93}">
      <dsp:nvSpPr>
        <dsp:cNvPr id="0" name=""/>
        <dsp:cNvSpPr/>
      </dsp:nvSpPr>
      <dsp:spPr>
        <a:xfrm>
          <a:off x="510522" y="1867919"/>
          <a:ext cx="205186" cy="205186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977E3-8E7D-426D-B36B-68D300105943}">
      <dsp:nvSpPr>
        <dsp:cNvPr id="0" name=""/>
        <dsp:cNvSpPr/>
      </dsp:nvSpPr>
      <dsp:spPr>
        <a:xfrm>
          <a:off x="473470" y="2251847"/>
          <a:ext cx="6327386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Obowiązkowe </a:t>
          </a:r>
          <a:r>
            <a:rPr lang="pl-PL" sz="1600" b="1" kern="1200" dirty="0" smtClean="0">
              <a:solidFill>
                <a:srgbClr val="002060"/>
              </a:solidFill>
              <a:latin typeface="Calibri" panose="020F0502020204030204" pitchFamily="34" charset="0"/>
            </a:rPr>
            <a:t>doradztwo zawodowe</a:t>
          </a:r>
          <a:endParaRPr lang="pl-PL" sz="1600" kern="1200" dirty="0" smtClean="0">
            <a:solidFill>
              <a:srgbClr val="002060"/>
            </a:solidFill>
          </a:endParaRPr>
        </a:p>
      </dsp:txBody>
      <dsp:txXfrm>
        <a:off x="473470" y="2251847"/>
        <a:ext cx="6327386" cy="281395"/>
      </dsp:txXfrm>
    </dsp:sp>
    <dsp:sp modelId="{AE7D0840-0575-4645-A2D1-6C31663F4188}">
      <dsp:nvSpPr>
        <dsp:cNvPr id="0" name=""/>
        <dsp:cNvSpPr/>
      </dsp:nvSpPr>
      <dsp:spPr>
        <a:xfrm>
          <a:off x="350349" y="2271207"/>
          <a:ext cx="205200" cy="205200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54ADA2-CB69-40DF-84DB-AC16C9ECBD09}">
      <dsp:nvSpPr>
        <dsp:cNvPr id="0" name=""/>
        <dsp:cNvSpPr/>
      </dsp:nvSpPr>
      <dsp:spPr>
        <a:xfrm>
          <a:off x="218641" y="2674188"/>
          <a:ext cx="6582215" cy="28139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35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rgbClr val="002060"/>
              </a:solidFill>
              <a:latin typeface="Calibri" panose="020F0502020204030204" pitchFamily="34" charset="0"/>
            </a:rPr>
            <a:t>Zmianę </a:t>
          </a:r>
          <a:r>
            <a:rPr lang="pl-PL" sz="1600" b="1" kern="1200" dirty="0">
              <a:solidFill>
                <a:srgbClr val="002060"/>
              </a:solidFill>
              <a:latin typeface="Calibri" panose="020F0502020204030204" pitchFamily="34" charset="0"/>
            </a:rPr>
            <a:t>modelu finansowania szkół</a:t>
          </a:r>
          <a:endParaRPr lang="pl-PL" sz="1600" b="1" kern="1200" dirty="0">
            <a:solidFill>
              <a:srgbClr val="002060"/>
            </a:solidFill>
          </a:endParaRPr>
        </a:p>
      </dsp:txBody>
      <dsp:txXfrm>
        <a:off x="218641" y="2674188"/>
        <a:ext cx="6582215" cy="281395"/>
      </dsp:txXfrm>
    </dsp:sp>
    <dsp:sp modelId="{04C397B4-4E52-4D33-BC57-0153ABE57745}">
      <dsp:nvSpPr>
        <dsp:cNvPr id="0" name=""/>
        <dsp:cNvSpPr/>
      </dsp:nvSpPr>
      <dsp:spPr>
        <a:xfrm>
          <a:off x="116040" y="2712285"/>
          <a:ext cx="205200" cy="205200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BCF1F-3256-4055-A6D7-17DEE8F3FBB6}">
      <dsp:nvSpPr>
        <dsp:cNvPr id="0" name=""/>
        <dsp:cNvSpPr/>
      </dsp:nvSpPr>
      <dsp:spPr>
        <a:xfrm rot="10800000">
          <a:off x="1131653" y="1244"/>
          <a:ext cx="6627014" cy="871764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02" tIns="64770" rIns="120904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</dsp:txBody>
      <dsp:txXfrm rot="10800000">
        <a:off x="1349594" y="1244"/>
        <a:ext cx="6409073" cy="871764"/>
      </dsp:txXfrm>
    </dsp:sp>
    <dsp:sp modelId="{F76F2D0A-91C4-4886-8B41-2CD9A30D1752}">
      <dsp:nvSpPr>
        <dsp:cNvPr id="0" name=""/>
        <dsp:cNvSpPr/>
      </dsp:nvSpPr>
      <dsp:spPr>
        <a:xfrm>
          <a:off x="1098305" y="250313"/>
          <a:ext cx="432459" cy="432459"/>
        </a:xfrm>
        <a:prstGeom prst="ellips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6A118-6FEF-46E1-9BEF-9CAA43B28826}">
      <dsp:nvSpPr>
        <dsp:cNvPr id="0" name=""/>
        <dsp:cNvSpPr/>
      </dsp:nvSpPr>
      <dsp:spPr>
        <a:xfrm rot="10800000">
          <a:off x="1152120" y="987043"/>
          <a:ext cx="6583017" cy="2385011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02" tIns="64770" rIns="120904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</dsp:txBody>
      <dsp:txXfrm rot="10800000">
        <a:off x="1748373" y="987043"/>
        <a:ext cx="5986764" cy="2385011"/>
      </dsp:txXfrm>
    </dsp:sp>
    <dsp:sp modelId="{CEEA0CEC-E130-4E21-BF34-509C8C8986C8}">
      <dsp:nvSpPr>
        <dsp:cNvPr id="0" name=""/>
        <dsp:cNvSpPr/>
      </dsp:nvSpPr>
      <dsp:spPr>
        <a:xfrm>
          <a:off x="1098305" y="1930855"/>
          <a:ext cx="432459" cy="432459"/>
        </a:xfrm>
        <a:prstGeom prst="ellips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BCF1F-3256-4055-A6D7-17DEE8F3FBB6}">
      <dsp:nvSpPr>
        <dsp:cNvPr id="0" name=""/>
        <dsp:cNvSpPr/>
      </dsp:nvSpPr>
      <dsp:spPr>
        <a:xfrm rot="10800000">
          <a:off x="1471358" y="0"/>
          <a:ext cx="6240401" cy="936104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96" tIns="64770" rIns="120904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</dsp:txBody>
      <dsp:txXfrm rot="10800000">
        <a:off x="1705384" y="0"/>
        <a:ext cx="6006375" cy="936104"/>
      </dsp:txXfrm>
    </dsp:sp>
    <dsp:sp modelId="{F76F2D0A-91C4-4886-8B41-2CD9A30D1752}">
      <dsp:nvSpPr>
        <dsp:cNvPr id="0" name=""/>
        <dsp:cNvSpPr/>
      </dsp:nvSpPr>
      <dsp:spPr>
        <a:xfrm>
          <a:off x="1161891" y="0"/>
          <a:ext cx="936104" cy="936104"/>
        </a:xfrm>
        <a:prstGeom prst="ellips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BCF1F-3256-4055-A6D7-17DEE8F3FBB6}">
      <dsp:nvSpPr>
        <dsp:cNvPr id="0" name=""/>
        <dsp:cNvSpPr/>
      </dsp:nvSpPr>
      <dsp:spPr>
        <a:xfrm rot="10800000">
          <a:off x="1100485" y="79014"/>
          <a:ext cx="6460343" cy="500828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12" tIns="57150" rIns="10668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b="1" kern="1200" dirty="0">
              <a:solidFill>
                <a:srgbClr val="0070C0"/>
              </a:solidFill>
            </a:rPr>
            <a:t>Aktualizacja i rozwój oferty kształcenia </a:t>
          </a:r>
          <a:r>
            <a:rPr lang="pl-PL" sz="1500" kern="1200" dirty="0">
              <a:solidFill>
                <a:srgbClr val="002060"/>
              </a:solidFill>
            </a:rPr>
            <a:t>na potrzeby branż (</a:t>
          </a:r>
          <a:r>
            <a:rPr lang="pl-PL" sz="1500" b="0" kern="1200" dirty="0">
              <a:solidFill>
                <a:srgbClr val="002060"/>
              </a:solidFill>
            </a:rPr>
            <a:t>nowe </a:t>
          </a:r>
          <a:r>
            <a:rPr lang="pl-PL" sz="1500" b="0" kern="1200" dirty="0" smtClean="0">
              <a:solidFill>
                <a:srgbClr val="002060"/>
              </a:solidFill>
            </a:rPr>
            <a:t>zawody</a:t>
          </a:r>
          <a:r>
            <a:rPr lang="pl-PL" sz="1500" kern="1200" dirty="0" smtClean="0">
              <a:solidFill>
                <a:srgbClr val="002060"/>
              </a:solidFill>
            </a:rPr>
            <a:t>, </a:t>
          </a:r>
          <a:br>
            <a:rPr lang="pl-PL" sz="1500" kern="1200" dirty="0" smtClean="0">
              <a:solidFill>
                <a:srgbClr val="002060"/>
              </a:solidFill>
            </a:rPr>
          </a:br>
          <a:r>
            <a:rPr lang="pl-PL" sz="1500" kern="1200" dirty="0" smtClean="0">
              <a:solidFill>
                <a:srgbClr val="002060"/>
              </a:solidFill>
            </a:rPr>
            <a:t>np</a:t>
          </a:r>
          <a:r>
            <a:rPr lang="pl-PL" sz="1500" kern="1200" dirty="0">
              <a:solidFill>
                <a:srgbClr val="002060"/>
              </a:solidFill>
            </a:rPr>
            <a:t>. technik programista, drukarz offsetowy, drukarz </a:t>
          </a:r>
          <a:r>
            <a:rPr lang="pl-PL" sz="1500" kern="1200" dirty="0" err="1">
              <a:solidFill>
                <a:srgbClr val="002060"/>
              </a:solidFill>
            </a:rPr>
            <a:t>fleksograficzny</a:t>
          </a:r>
          <a:r>
            <a:rPr lang="pl-PL" sz="1500" kern="1200" dirty="0">
              <a:solidFill>
                <a:srgbClr val="002060"/>
              </a:solidFill>
            </a:rPr>
            <a:t>)</a:t>
          </a:r>
          <a:endParaRPr lang="pl-PL" sz="1500" kern="1200" dirty="0"/>
        </a:p>
      </dsp:txBody>
      <dsp:txXfrm rot="10800000">
        <a:off x="1225692" y="79014"/>
        <a:ext cx="6335136" cy="500828"/>
      </dsp:txXfrm>
    </dsp:sp>
    <dsp:sp modelId="{F76F2D0A-91C4-4886-8B41-2CD9A30D1752}">
      <dsp:nvSpPr>
        <dsp:cNvPr id="0" name=""/>
        <dsp:cNvSpPr/>
      </dsp:nvSpPr>
      <dsp:spPr>
        <a:xfrm>
          <a:off x="166311" y="547137"/>
          <a:ext cx="425532" cy="425532"/>
        </a:xfrm>
        <a:prstGeom prst="ellipse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BB3CA9-86D9-49F0-A5E6-DA58446BD396}">
      <dsp:nvSpPr>
        <dsp:cNvPr id="0" name=""/>
        <dsp:cNvSpPr/>
      </dsp:nvSpPr>
      <dsp:spPr>
        <a:xfrm rot="10800000">
          <a:off x="1152140" y="720083"/>
          <a:ext cx="6428323" cy="725351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12" tIns="57150" rIns="106680" bIns="5715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b="1" kern="1200" dirty="0">
              <a:solidFill>
                <a:srgbClr val="0070C0"/>
              </a:solidFill>
            </a:rPr>
            <a:t>Nowe podstawy programowe opracowane we współpracy </a:t>
          </a:r>
          <a:br>
            <a:rPr lang="pl-PL" sz="1500" b="1" kern="1200" dirty="0">
              <a:solidFill>
                <a:srgbClr val="0070C0"/>
              </a:solidFill>
            </a:rPr>
          </a:br>
          <a:r>
            <a:rPr lang="pl-PL" sz="1500" b="1" kern="1200" dirty="0">
              <a:solidFill>
                <a:srgbClr val="0070C0"/>
              </a:solidFill>
            </a:rPr>
            <a:t>z pracodawcami</a:t>
          </a:r>
          <a:r>
            <a:rPr lang="pl-PL" sz="1500" kern="1200" dirty="0">
              <a:solidFill>
                <a:srgbClr val="002060"/>
              </a:solidFill>
            </a:rPr>
            <a:t>, </a:t>
          </a:r>
          <a:r>
            <a:rPr lang="pl-PL" sz="1500" kern="1200" dirty="0" smtClean="0">
              <a:solidFill>
                <a:srgbClr val="002060"/>
              </a:solidFill>
            </a:rPr>
            <a:t>uwzględniające </a:t>
          </a:r>
          <a:r>
            <a:rPr lang="pl-PL" sz="1500" b="1" kern="1200" dirty="0">
              <a:solidFill>
                <a:srgbClr val="0070C0"/>
              </a:solidFill>
            </a:rPr>
            <a:t>przygotowanie do uzyskania uprawnień branżowych</a:t>
          </a:r>
          <a:r>
            <a:rPr lang="pl-PL" sz="1500" b="1" kern="1200" dirty="0">
              <a:solidFill>
                <a:srgbClr val="002060"/>
              </a:solidFill>
            </a:rPr>
            <a:t> </a:t>
          </a:r>
          <a:r>
            <a:rPr lang="pl-PL" sz="1500" kern="1200" dirty="0">
              <a:solidFill>
                <a:srgbClr val="002060"/>
              </a:solidFill>
            </a:rPr>
            <a:t>(np. prawo jazdy kat. C, uprawnienia SEP, licencja maszynisty)</a:t>
          </a:r>
          <a:endParaRPr lang="pl-PL" sz="1500" b="1" kern="1200" dirty="0">
            <a:solidFill>
              <a:srgbClr val="002060"/>
            </a:solidFill>
          </a:endParaRPr>
        </a:p>
      </dsp:txBody>
      <dsp:txXfrm rot="10800000">
        <a:off x="1333478" y="720083"/>
        <a:ext cx="6246985" cy="725351"/>
      </dsp:txXfrm>
    </dsp:sp>
    <dsp:sp modelId="{8E64711E-D1F6-4587-B05B-578AE1DF81D6}">
      <dsp:nvSpPr>
        <dsp:cNvPr id="0" name=""/>
        <dsp:cNvSpPr/>
      </dsp:nvSpPr>
      <dsp:spPr>
        <a:xfrm>
          <a:off x="271758" y="1171569"/>
          <a:ext cx="425532" cy="425532"/>
        </a:xfrm>
        <a:prstGeom prst="ellipse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BCB7EC-E807-40AB-82F0-4C6C4471FA2E}">
      <dsp:nvSpPr>
        <dsp:cNvPr id="0" name=""/>
        <dsp:cNvSpPr/>
      </dsp:nvSpPr>
      <dsp:spPr>
        <a:xfrm rot="10800000">
          <a:off x="1174258" y="1584173"/>
          <a:ext cx="6361774" cy="750372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12" tIns="57150" rIns="106680" bIns="571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>
              <a:solidFill>
                <a:srgbClr val="002060"/>
              </a:solidFill>
            </a:rPr>
            <a:t>Możliwość wykorzystania części godzin kształcenia zawodowego</a:t>
          </a:r>
          <a:br>
            <a:rPr lang="pl-PL" sz="1500" kern="1200" dirty="0">
              <a:solidFill>
                <a:srgbClr val="002060"/>
              </a:solidFill>
            </a:rPr>
          </a:br>
          <a:r>
            <a:rPr lang="pl-PL" sz="1500" kern="1200" dirty="0">
              <a:solidFill>
                <a:srgbClr val="002060"/>
              </a:solidFill>
            </a:rPr>
            <a:t>na realizację </a:t>
          </a:r>
          <a:r>
            <a:rPr lang="pl-PL" sz="1500" b="1" kern="1200" dirty="0">
              <a:solidFill>
                <a:srgbClr val="0070C0"/>
              </a:solidFill>
            </a:rPr>
            <a:t>dodatkowych umiejętności zawodowych, </a:t>
          </a:r>
          <a:r>
            <a:rPr lang="pl-PL" sz="1500" b="1" kern="1200" dirty="0" smtClean="0">
              <a:solidFill>
                <a:srgbClr val="0070C0"/>
              </a:solidFill>
            </a:rPr>
            <a:t>przygotowanie </a:t>
          </a:r>
          <a:br>
            <a:rPr lang="pl-PL" sz="1500" b="1" kern="1200" dirty="0" smtClean="0">
              <a:solidFill>
                <a:srgbClr val="0070C0"/>
              </a:solidFill>
            </a:rPr>
          </a:br>
          <a:r>
            <a:rPr lang="pl-PL" sz="1500" b="1" kern="1200" dirty="0" smtClean="0">
              <a:solidFill>
                <a:srgbClr val="0070C0"/>
              </a:solidFill>
            </a:rPr>
            <a:t>do </a:t>
          </a:r>
          <a:r>
            <a:rPr lang="pl-PL" sz="1500" b="1" kern="1200" dirty="0">
              <a:solidFill>
                <a:srgbClr val="0070C0"/>
              </a:solidFill>
            </a:rPr>
            <a:t>uzyskania dodatkowych uprawnień lub kwalifikacji rynkowych</a:t>
          </a:r>
          <a:endParaRPr lang="pl-PL" sz="1500" b="1" kern="1200" dirty="0">
            <a:solidFill>
              <a:srgbClr val="002060"/>
            </a:solidFill>
          </a:endParaRPr>
        </a:p>
      </dsp:txBody>
      <dsp:txXfrm rot="10800000">
        <a:off x="1361851" y="1584173"/>
        <a:ext cx="6174181" cy="750372"/>
      </dsp:txXfrm>
    </dsp:sp>
    <dsp:sp modelId="{F79ED1CA-DE2A-4EE2-8D47-29548452FDB1}">
      <dsp:nvSpPr>
        <dsp:cNvPr id="0" name=""/>
        <dsp:cNvSpPr/>
      </dsp:nvSpPr>
      <dsp:spPr>
        <a:xfrm>
          <a:off x="405681" y="1541038"/>
          <a:ext cx="192437" cy="167140"/>
        </a:xfrm>
        <a:prstGeom prst="ellipse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AA1772-E559-430E-BD6E-D69111B8723B}">
      <dsp:nvSpPr>
        <dsp:cNvPr id="0" name=""/>
        <dsp:cNvSpPr/>
      </dsp:nvSpPr>
      <dsp:spPr>
        <a:xfrm rot="10800000">
          <a:off x="1152140" y="2448270"/>
          <a:ext cx="6322112" cy="646095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12" tIns="57150" rIns="106680" bIns="571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>
              <a:solidFill>
                <a:srgbClr val="002060"/>
              </a:solidFill>
            </a:rPr>
            <a:t>W </a:t>
          </a:r>
          <a:r>
            <a:rPr lang="pl-PL" sz="1500" b="1" kern="1200" dirty="0">
              <a:solidFill>
                <a:srgbClr val="0070C0"/>
              </a:solidFill>
            </a:rPr>
            <a:t>Rejestrze Szkół i Placówek Oświatowych (RSPO) </a:t>
          </a:r>
          <a:r>
            <a:rPr lang="pl-PL" sz="1500" kern="1200" dirty="0">
              <a:solidFill>
                <a:srgbClr val="002060"/>
              </a:solidFill>
            </a:rPr>
            <a:t>można </a:t>
          </a:r>
          <a:r>
            <a:rPr lang="pl-PL" sz="1500" kern="1200" dirty="0" smtClean="0">
              <a:solidFill>
                <a:srgbClr val="002060"/>
              </a:solidFill>
            </a:rPr>
            <a:t>sprawdzić, </a:t>
          </a:r>
          <a:br>
            <a:rPr lang="pl-PL" sz="1500" kern="1200" dirty="0" smtClean="0">
              <a:solidFill>
                <a:srgbClr val="002060"/>
              </a:solidFill>
            </a:rPr>
          </a:br>
          <a:r>
            <a:rPr lang="pl-PL" sz="1500" kern="1200" dirty="0" smtClean="0">
              <a:solidFill>
                <a:srgbClr val="002060"/>
              </a:solidFill>
            </a:rPr>
            <a:t>gdzie </a:t>
          </a:r>
          <a:r>
            <a:rPr lang="pl-PL" sz="1500" kern="1200" dirty="0">
              <a:solidFill>
                <a:srgbClr val="002060"/>
              </a:solidFill>
            </a:rPr>
            <a:t>jest prowadzone kształcenie w danym zawodzie</a:t>
          </a:r>
          <a:endParaRPr lang="pl-PL" sz="1500" b="1" kern="1200" dirty="0">
            <a:solidFill>
              <a:srgbClr val="002060"/>
            </a:solidFill>
          </a:endParaRPr>
        </a:p>
      </dsp:txBody>
      <dsp:txXfrm rot="10800000">
        <a:off x="1313664" y="2448270"/>
        <a:ext cx="6160588" cy="646095"/>
      </dsp:txXfrm>
    </dsp:sp>
    <dsp:sp modelId="{87AFBDEA-DEDE-4677-A188-1925545A1810}">
      <dsp:nvSpPr>
        <dsp:cNvPr id="0" name=""/>
        <dsp:cNvSpPr/>
      </dsp:nvSpPr>
      <dsp:spPr>
        <a:xfrm>
          <a:off x="404834" y="2341071"/>
          <a:ext cx="193983" cy="990613"/>
        </a:xfrm>
        <a:prstGeom prst="ellipse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BCF1F-3256-4055-A6D7-17DEE8F3FBB6}">
      <dsp:nvSpPr>
        <dsp:cNvPr id="0" name=""/>
        <dsp:cNvSpPr/>
      </dsp:nvSpPr>
      <dsp:spPr>
        <a:xfrm rot="10800000">
          <a:off x="1386682" y="779"/>
          <a:ext cx="7079652" cy="323958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2008" tIns="60960" rIns="113792" bIns="609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dirty="0">
              <a:solidFill>
                <a:srgbClr val="002060"/>
              </a:solidFill>
            </a:rPr>
            <a:t>Gwarancją skutecznej realizacji podstawy programowej</a:t>
          </a:r>
          <a:br>
            <a:rPr lang="pl-PL" sz="1600" b="1" dirty="0">
              <a:solidFill>
                <a:srgbClr val="002060"/>
              </a:solidFill>
            </a:rPr>
          </a:br>
          <a:r>
            <a:rPr lang="pl-PL" sz="1600" dirty="0">
              <a:solidFill>
                <a:srgbClr val="002060"/>
              </a:solidFill>
            </a:rPr>
            <a:t>jest </a:t>
          </a:r>
          <a:r>
            <a:rPr lang="pl-PL" sz="1600" b="1" dirty="0">
              <a:solidFill>
                <a:srgbClr val="0070C0"/>
              </a:solidFill>
            </a:rPr>
            <a:t>kształcenie praktyczne w rzeczywistych warunkach pracy</a:t>
          </a:r>
          <a:r>
            <a:rPr lang="pl-PL" sz="1600" dirty="0">
              <a:solidFill>
                <a:srgbClr val="0070C0"/>
              </a:solidFill>
            </a:rPr>
            <a:t>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dirty="0">
              <a:solidFill>
                <a:srgbClr val="002060"/>
              </a:solidFill>
            </a:rPr>
            <a:t>Różne warianty kształcenia praktycznego: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</a:t>
          </a:r>
          <a:r>
            <a:rPr lang="pl-PL" sz="1600" b="1" dirty="0" smtClean="0">
              <a:solidFill>
                <a:srgbClr val="0070C0"/>
              </a:solidFill>
              <a:latin typeface="Times New Roman"/>
              <a:cs typeface="Times New Roman"/>
            </a:rPr>
            <a:t>    </a:t>
          </a:r>
          <a:r>
            <a:rPr lang="pl-PL" sz="1600" dirty="0" smtClean="0">
              <a:solidFill>
                <a:srgbClr val="002060"/>
              </a:solidFill>
            </a:rPr>
            <a:t>nauka zawodu na podstawie umowy o pracę młodocianego     </a:t>
          </a:r>
          <a:br>
            <a:rPr lang="pl-PL" sz="1600" dirty="0" smtClean="0">
              <a:solidFill>
                <a:srgbClr val="002060"/>
              </a:solidFill>
            </a:rPr>
          </a:br>
          <a:r>
            <a:rPr lang="pl-PL" sz="1600" dirty="0" smtClean="0">
              <a:solidFill>
                <a:srgbClr val="002060"/>
              </a:solidFill>
            </a:rPr>
            <a:t>       pracownika z pracodawcą </a:t>
          </a:r>
          <a:r>
            <a:rPr lang="pl-PL" sz="1600" b="1" dirty="0" smtClean="0">
              <a:solidFill>
                <a:srgbClr val="0070C0"/>
              </a:solidFill>
            </a:rPr>
            <a:t>(i</a:t>
          </a:r>
          <a:r>
            <a:rPr lang="pl-PL" sz="1600" dirty="0" smtClean="0">
              <a:solidFill>
                <a:srgbClr val="002060"/>
              </a:solidFill>
            </a:rPr>
            <a:t> </a:t>
          </a:r>
          <a:r>
            <a:rPr lang="pl-PL" sz="1600" b="1" dirty="0" smtClean="0">
              <a:solidFill>
                <a:srgbClr val="0070C0"/>
              </a:solidFill>
            </a:rPr>
            <a:t>ustaleń szkoły z pracodawcą)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600" b="1" dirty="0" smtClean="0">
              <a:solidFill>
                <a:srgbClr val="0070C0"/>
              </a:solidFill>
            </a:rPr>
            <a:t> </a:t>
          </a: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      </a:t>
          </a:r>
          <a:r>
            <a:rPr lang="pl-PL" sz="1600" b="1" dirty="0">
              <a:solidFill>
                <a:srgbClr val="0070C0"/>
              </a:solidFill>
            </a:rPr>
            <a:t>zajęcia praktyczne i praktyki zawodowe</a:t>
          </a:r>
          <a:r>
            <a:rPr lang="pl-PL" sz="1600" dirty="0">
              <a:solidFill>
                <a:srgbClr val="002060"/>
              </a:solidFill>
            </a:rPr>
            <a:t> na podstawie    </a:t>
          </a:r>
          <a:br>
            <a:rPr lang="pl-PL" sz="1600" dirty="0">
              <a:solidFill>
                <a:srgbClr val="002060"/>
              </a:solidFill>
            </a:rPr>
          </a:br>
          <a:r>
            <a:rPr lang="pl-PL" sz="1600" dirty="0">
              <a:solidFill>
                <a:srgbClr val="002060"/>
              </a:solidFill>
            </a:rPr>
            <a:t>       umowy szkoły z pracodawcą</a:t>
          </a:r>
        </a:p>
        <a:p>
          <a:pPr marL="0" marR="0" lvl="0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l-PL" sz="1100" b="1" dirty="0" smtClean="0">
              <a:solidFill>
                <a:schemeClr val="tx1"/>
              </a:solidFill>
              <a:latin typeface="Times New Roman"/>
              <a:cs typeface="Times New Roman"/>
            </a:rPr>
            <a:t>●      </a:t>
          </a:r>
          <a:r>
            <a:rPr lang="pl-PL" sz="1600" b="1" dirty="0" smtClean="0">
              <a:solidFill>
                <a:srgbClr val="0070C0"/>
              </a:solidFill>
            </a:rPr>
            <a:t>staże uczniowskie </a:t>
          </a:r>
          <a:r>
            <a:rPr lang="pl-PL" sz="1600" b="0" dirty="0" smtClean="0">
              <a:solidFill>
                <a:srgbClr val="002060"/>
              </a:solidFill>
            </a:rPr>
            <a:t>na podstawie umowy ucznia </a:t>
          </a:r>
          <a:br>
            <a:rPr lang="pl-PL" sz="1600" b="0" dirty="0" smtClean="0">
              <a:solidFill>
                <a:srgbClr val="002060"/>
              </a:solidFill>
            </a:rPr>
          </a:br>
          <a:r>
            <a:rPr lang="pl-PL" sz="1600" b="0" dirty="0" smtClean="0">
              <a:solidFill>
                <a:srgbClr val="002060"/>
              </a:solidFill>
            </a:rPr>
            <a:t>       z pracodawcą – </a:t>
          </a:r>
          <a:r>
            <a:rPr lang="pl-PL" sz="1600" b="1" dirty="0" smtClean="0">
              <a:solidFill>
                <a:srgbClr val="0070C0"/>
              </a:solidFill>
            </a:rPr>
            <a:t>NOWOŚĆ </a:t>
          </a:r>
          <a:r>
            <a:rPr lang="pl-PL" sz="1600" kern="1200" dirty="0" smtClean="0">
              <a:solidFill>
                <a:srgbClr val="002060"/>
              </a:solidFill>
            </a:rPr>
            <a:t>(realne kształcenie dualne)</a:t>
          </a:r>
          <a:endParaRPr lang="pl-PL" sz="1600" b="1" dirty="0" smtClean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 smtClean="0">
            <a:solidFill>
              <a:srgbClr val="00206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dirty="0">
            <a:solidFill>
              <a:srgbClr val="002060"/>
            </a:solidFill>
          </a:endParaRPr>
        </a:p>
      </dsp:txBody>
      <dsp:txXfrm rot="10800000">
        <a:off x="2196577" y="779"/>
        <a:ext cx="6269757" cy="3239580"/>
      </dsp:txXfrm>
    </dsp:sp>
    <dsp:sp modelId="{F76F2D0A-91C4-4886-8B41-2CD9A30D1752}">
      <dsp:nvSpPr>
        <dsp:cNvPr id="0" name=""/>
        <dsp:cNvSpPr/>
      </dsp:nvSpPr>
      <dsp:spPr>
        <a:xfrm>
          <a:off x="978808" y="1107908"/>
          <a:ext cx="933012" cy="933012"/>
        </a:xfrm>
        <a:prstGeom prst="ellips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BBC8C-19DF-4AF6-946C-4F3A0C452716}">
      <dsp:nvSpPr>
        <dsp:cNvPr id="0" name=""/>
        <dsp:cNvSpPr/>
      </dsp:nvSpPr>
      <dsp:spPr>
        <a:xfrm rot="10800000">
          <a:off x="577225" y="0"/>
          <a:ext cx="6625849" cy="776375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820" tIns="60960" rIns="113792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b="1" kern="1200" dirty="0">
            <a:solidFill>
              <a:srgbClr val="0070C0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>
              <a:solidFill>
                <a:srgbClr val="0070C0"/>
              </a:solidFill>
            </a:rPr>
            <a:t>Obowiązkowe przystąpienie do egzaminu zawodowego</a:t>
          </a:r>
          <a:br>
            <a:rPr lang="pl-PL" sz="1600" b="1" kern="1200" dirty="0">
              <a:solidFill>
                <a:srgbClr val="0070C0"/>
              </a:solidFill>
            </a:rPr>
          </a:br>
          <a:r>
            <a:rPr lang="pl-PL" sz="1600" b="0" kern="1200" dirty="0" smtClean="0">
              <a:solidFill>
                <a:srgbClr val="002060"/>
              </a:solidFill>
              <a:latin typeface="+mn-lt"/>
            </a:rPr>
            <a:t>warunkiem ukończenia szkoły</a:t>
          </a:r>
          <a:endParaRPr lang="pl-PL" sz="1600" b="0" kern="1200" dirty="0">
            <a:solidFill>
              <a:srgbClr val="002060"/>
            </a:solidFill>
            <a:latin typeface="+mn-lt"/>
          </a:endParaRPr>
        </a:p>
        <a:p>
          <a:pPr algn="l">
            <a:spcBef>
              <a:spcPct val="0"/>
            </a:spcBef>
          </a:pPr>
          <a:endParaRPr lang="pl-PL" sz="1600" dirty="0">
            <a:solidFill>
              <a:srgbClr val="002060"/>
            </a:solidFill>
          </a:endParaRPr>
        </a:p>
      </dsp:txBody>
      <dsp:txXfrm rot="10800000">
        <a:off x="771319" y="0"/>
        <a:ext cx="6431755" cy="776375"/>
      </dsp:txXfrm>
    </dsp:sp>
    <dsp:sp modelId="{A513A05F-A94D-4604-9B98-6E348B094A72}">
      <dsp:nvSpPr>
        <dsp:cNvPr id="0" name=""/>
        <dsp:cNvSpPr/>
      </dsp:nvSpPr>
      <dsp:spPr>
        <a:xfrm>
          <a:off x="0" y="461723"/>
          <a:ext cx="271901" cy="27190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E54DC5-315A-46DB-87A1-0C0378B530B3}">
      <dsp:nvSpPr>
        <dsp:cNvPr id="0" name=""/>
        <dsp:cNvSpPr/>
      </dsp:nvSpPr>
      <dsp:spPr>
        <a:xfrm rot="10800000">
          <a:off x="591365" y="938240"/>
          <a:ext cx="6607533" cy="645892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820" tIns="60960" rIns="113792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600" b="1" kern="1200" dirty="0">
            <a:solidFill>
              <a:srgbClr val="0070C0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600" b="1" kern="1200" dirty="0">
              <a:solidFill>
                <a:srgbClr val="0070C0"/>
              </a:solidFill>
            </a:rPr>
            <a:t>Dokumenty potwierdzające kwalifikacje zawodowe</a:t>
          </a:r>
          <a:br>
            <a:rPr lang="pl-PL" sz="1600" b="1" kern="1200" dirty="0">
              <a:solidFill>
                <a:srgbClr val="0070C0"/>
              </a:solidFill>
            </a:rPr>
          </a:br>
          <a:r>
            <a:rPr lang="pl-PL" sz="1600" b="0" kern="1200" dirty="0">
              <a:solidFill>
                <a:srgbClr val="002060"/>
              </a:solidFill>
              <a:latin typeface="+mn-lt"/>
            </a:rPr>
            <a:t>– certyfikat kwalifikacji zawodowej oraz dyplom zawodowy</a:t>
          </a:r>
        </a:p>
        <a:p>
          <a:pPr algn="l">
            <a:spcBef>
              <a:spcPct val="0"/>
            </a:spcBef>
          </a:pPr>
          <a:endParaRPr lang="pl-PL" sz="1600" dirty="0">
            <a:solidFill>
              <a:srgbClr val="002060"/>
            </a:solidFill>
          </a:endParaRPr>
        </a:p>
      </dsp:txBody>
      <dsp:txXfrm rot="10800000">
        <a:off x="752838" y="938240"/>
        <a:ext cx="6446060" cy="645892"/>
      </dsp:txXfrm>
    </dsp:sp>
    <dsp:sp modelId="{40498470-E96B-4362-A992-0B240A593597}">
      <dsp:nvSpPr>
        <dsp:cNvPr id="0" name=""/>
        <dsp:cNvSpPr/>
      </dsp:nvSpPr>
      <dsp:spPr>
        <a:xfrm>
          <a:off x="487781" y="1125345"/>
          <a:ext cx="271901" cy="271901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71281-5215-4361-800B-E8DCC6232EC6}">
      <dsp:nvSpPr>
        <dsp:cNvPr id="0" name=""/>
        <dsp:cNvSpPr/>
      </dsp:nvSpPr>
      <dsp:spPr>
        <a:xfrm>
          <a:off x="-3735255" y="-575127"/>
          <a:ext cx="4462622" cy="4462622"/>
        </a:xfrm>
        <a:prstGeom prst="blockArc">
          <a:avLst>
            <a:gd name="adj1" fmla="val 18900000"/>
            <a:gd name="adj2" fmla="val 2700000"/>
            <a:gd name="adj3" fmla="val 484"/>
          </a:avLst>
        </a:pr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06693-40A6-4D60-AB9C-1B66D2C5A363}">
      <dsp:nvSpPr>
        <dsp:cNvPr id="0" name=""/>
        <dsp:cNvSpPr/>
      </dsp:nvSpPr>
      <dsp:spPr>
        <a:xfrm>
          <a:off x="470848" y="281014"/>
          <a:ext cx="7055372" cy="662473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83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rgbClr val="0070C0"/>
              </a:solidFill>
            </a:rPr>
            <a:t>uelastycznienie wymagań kwalifikacyjnych </a:t>
          </a:r>
          <a:r>
            <a:rPr lang="pl-PL" sz="1800" b="0" kern="1200" dirty="0">
              <a:solidFill>
                <a:srgbClr val="002060"/>
              </a:solidFill>
            </a:rPr>
            <a:t>wobec instruktorów </a:t>
          </a:r>
          <a:r>
            <a:rPr lang="pl-PL" sz="1800" b="0" kern="1200" dirty="0" err="1">
              <a:solidFill>
                <a:srgbClr val="002060"/>
              </a:solidFill>
            </a:rPr>
            <a:t>pnz</a:t>
          </a:r>
          <a:endParaRPr lang="pl-PL" sz="1800" b="0" kern="1200" dirty="0">
            <a:solidFill>
              <a:srgbClr val="002060"/>
            </a:solidFill>
          </a:endParaRPr>
        </a:p>
      </dsp:txBody>
      <dsp:txXfrm>
        <a:off x="470848" y="281014"/>
        <a:ext cx="7055372" cy="662473"/>
      </dsp:txXfrm>
    </dsp:sp>
    <dsp:sp modelId="{F5577630-7F91-4851-880B-BC2FD5C03CC9}">
      <dsp:nvSpPr>
        <dsp:cNvPr id="0" name=""/>
        <dsp:cNvSpPr/>
      </dsp:nvSpPr>
      <dsp:spPr>
        <a:xfrm>
          <a:off x="0" y="230561"/>
          <a:ext cx="872461" cy="8638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AEF33-F1C8-4AC5-8CC8-2E9AAF6E3719}">
      <dsp:nvSpPr>
        <dsp:cNvPr id="0" name=""/>
        <dsp:cNvSpPr/>
      </dsp:nvSpPr>
      <dsp:spPr>
        <a:xfrm>
          <a:off x="711658" y="1310598"/>
          <a:ext cx="6814563" cy="662473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83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rgbClr val="0070C0"/>
              </a:solidFill>
            </a:rPr>
            <a:t>opracowanie standardu kursu </a:t>
          </a:r>
          <a:r>
            <a:rPr lang="pl-PL" sz="1800" b="0" kern="1200" dirty="0">
              <a:solidFill>
                <a:srgbClr val="002060"/>
              </a:solidFill>
            </a:rPr>
            <a:t>oraz skrócenie wymiaru godzin kursu dla instruktorów praktycznej nauki zawodu</a:t>
          </a:r>
        </a:p>
      </dsp:txBody>
      <dsp:txXfrm>
        <a:off x="711658" y="1310598"/>
        <a:ext cx="6814563" cy="662473"/>
      </dsp:txXfrm>
    </dsp:sp>
    <dsp:sp modelId="{05FC8E2F-7690-4077-9204-3DB869011875}">
      <dsp:nvSpPr>
        <dsp:cNvPr id="0" name=""/>
        <dsp:cNvSpPr/>
      </dsp:nvSpPr>
      <dsp:spPr>
        <a:xfrm>
          <a:off x="91740" y="1224271"/>
          <a:ext cx="872461" cy="8638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8A51D-A7E2-4ABD-8E2F-53D3111CAF5F}">
      <dsp:nvSpPr>
        <dsp:cNvPr id="0" name=""/>
        <dsp:cNvSpPr/>
      </dsp:nvSpPr>
      <dsp:spPr>
        <a:xfrm>
          <a:off x="470848" y="2318657"/>
          <a:ext cx="7055372" cy="662473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83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271463" algn="l"/>
              <a:tab pos="358775" algn="l"/>
              <a:tab pos="446088" algn="l"/>
            </a:tabLst>
          </a:pPr>
          <a:r>
            <a:rPr lang="pl-PL" sz="1800" b="1" kern="1200" dirty="0">
              <a:solidFill>
                <a:srgbClr val="0070C0"/>
              </a:solidFill>
            </a:rPr>
            <a:t>     wprowadzenie</a:t>
          </a:r>
          <a:r>
            <a:rPr lang="pl-PL" sz="1800" b="0" kern="1200" dirty="0">
              <a:solidFill>
                <a:srgbClr val="0070C0"/>
              </a:solidFill>
            </a:rPr>
            <a:t> </a:t>
          </a:r>
          <a:r>
            <a:rPr lang="pl-PL" sz="1800" b="0" kern="1200" dirty="0">
              <a:solidFill>
                <a:srgbClr val="002060"/>
              </a:solidFill>
            </a:rPr>
            <a:t>obowiązkowych </a:t>
          </a:r>
          <a:r>
            <a:rPr lang="pl-PL" sz="1800" b="0" kern="1200" dirty="0" smtClean="0">
              <a:solidFill>
                <a:srgbClr val="002060"/>
              </a:solidFill>
            </a:rPr>
            <a:t>szkoleń branżowych</a:t>
          </a:r>
          <a:r>
            <a:rPr lang="pl-PL" sz="1800" b="0" kern="1200" dirty="0">
              <a:solidFill>
                <a:srgbClr val="002060"/>
              </a:solidFill>
            </a:rPr>
            <a:t/>
          </a:r>
          <a:br>
            <a:rPr lang="pl-PL" sz="1800" b="0" kern="1200" dirty="0">
              <a:solidFill>
                <a:srgbClr val="002060"/>
              </a:solidFill>
            </a:rPr>
          </a:br>
          <a:r>
            <a:rPr lang="pl-PL" sz="1800" b="0" kern="1200" dirty="0">
              <a:solidFill>
                <a:srgbClr val="002060"/>
              </a:solidFill>
            </a:rPr>
            <a:t>    dla nauczycieli kształcenia zawodowego</a:t>
          </a:r>
          <a:endParaRPr lang="pl-PL" sz="1800" b="0" kern="1200" dirty="0"/>
        </a:p>
      </dsp:txBody>
      <dsp:txXfrm>
        <a:off x="470848" y="2318657"/>
        <a:ext cx="7055372" cy="662473"/>
      </dsp:txXfrm>
    </dsp:sp>
    <dsp:sp modelId="{C708DE56-251B-4AA7-91F2-56495A4743F8}">
      <dsp:nvSpPr>
        <dsp:cNvPr id="0" name=""/>
        <dsp:cNvSpPr/>
      </dsp:nvSpPr>
      <dsp:spPr>
        <a:xfrm>
          <a:off x="0" y="2217982"/>
          <a:ext cx="872461" cy="8638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2A31B-8F0F-4C82-9EB7-E450E938C2FB}">
      <dsp:nvSpPr>
        <dsp:cNvPr id="0" name=""/>
        <dsp:cNvSpPr/>
      </dsp:nvSpPr>
      <dsp:spPr>
        <a:xfrm>
          <a:off x="-3499547" y="-504050"/>
          <a:ext cx="4172286" cy="4172286"/>
        </a:xfrm>
        <a:prstGeom prst="blockArc">
          <a:avLst>
            <a:gd name="adj1" fmla="val 18900000"/>
            <a:gd name="adj2" fmla="val 2700000"/>
            <a:gd name="adj3" fmla="val 518"/>
          </a:avLst>
        </a:pr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539C1-D44E-44E6-9AD8-3598380C4279}">
      <dsp:nvSpPr>
        <dsp:cNvPr id="0" name=""/>
        <dsp:cNvSpPr/>
      </dsp:nvSpPr>
      <dsp:spPr>
        <a:xfrm>
          <a:off x="335024" y="193459"/>
          <a:ext cx="6505735" cy="387166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314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70C0"/>
              </a:solidFill>
            </a:rPr>
            <a:t>preorientacja zawodowa </a:t>
          </a:r>
          <a:r>
            <a:rPr lang="pl-PL" sz="1600" kern="1200" dirty="0">
              <a:solidFill>
                <a:srgbClr val="002060"/>
              </a:solidFill>
            </a:rPr>
            <a:t>(przedszkole)</a:t>
          </a:r>
          <a:endParaRPr lang="pl-PL" sz="1600" kern="1200" dirty="0"/>
        </a:p>
      </dsp:txBody>
      <dsp:txXfrm>
        <a:off x="335024" y="193459"/>
        <a:ext cx="6505735" cy="387166"/>
      </dsp:txXfrm>
    </dsp:sp>
    <dsp:sp modelId="{B7A0A622-0074-488F-BE5F-4540DEE2B76A}">
      <dsp:nvSpPr>
        <dsp:cNvPr id="0" name=""/>
        <dsp:cNvSpPr/>
      </dsp:nvSpPr>
      <dsp:spPr>
        <a:xfrm>
          <a:off x="153964" y="245886"/>
          <a:ext cx="282312" cy="282312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18654D-155D-40D5-9702-50C4776F5F63}">
      <dsp:nvSpPr>
        <dsp:cNvPr id="0" name=""/>
        <dsp:cNvSpPr/>
      </dsp:nvSpPr>
      <dsp:spPr>
        <a:xfrm>
          <a:off x="612456" y="774024"/>
          <a:ext cx="6228303" cy="387166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314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70C0"/>
              </a:solidFill>
            </a:rPr>
            <a:t>orientacja zawodowa </a:t>
          </a:r>
          <a:r>
            <a:rPr lang="pl-PL" sz="1600" kern="1200" dirty="0">
              <a:solidFill>
                <a:srgbClr val="002060"/>
              </a:solidFill>
            </a:rPr>
            <a:t>(klasy 1-6 szkoły podstawowej)</a:t>
          </a:r>
          <a:endParaRPr lang="pl-PL" sz="1600" kern="1200" dirty="0"/>
        </a:p>
      </dsp:txBody>
      <dsp:txXfrm>
        <a:off x="612456" y="774024"/>
        <a:ext cx="6228303" cy="387166"/>
      </dsp:txXfrm>
    </dsp:sp>
    <dsp:sp modelId="{60DEE87D-F551-4EAB-AD36-21416DDD354C}">
      <dsp:nvSpPr>
        <dsp:cNvPr id="0" name=""/>
        <dsp:cNvSpPr/>
      </dsp:nvSpPr>
      <dsp:spPr>
        <a:xfrm>
          <a:off x="431397" y="826451"/>
          <a:ext cx="282312" cy="282312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AD732-3B82-44F3-8DD9-069B5C102889}">
      <dsp:nvSpPr>
        <dsp:cNvPr id="0" name=""/>
        <dsp:cNvSpPr/>
      </dsp:nvSpPr>
      <dsp:spPr>
        <a:xfrm>
          <a:off x="697326" y="1236403"/>
          <a:ext cx="6143153" cy="623536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314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70C0"/>
              </a:solidFill>
            </a:rPr>
            <a:t>zajęcia z zakresu doradztwa zawodowego</a:t>
          </a:r>
          <a:br>
            <a:rPr lang="pl-PL" sz="1600" b="1" kern="1200" dirty="0">
              <a:solidFill>
                <a:srgbClr val="0070C0"/>
              </a:solidFill>
            </a:rPr>
          </a:br>
          <a:r>
            <a:rPr lang="pl-PL" sz="1600" kern="1200" dirty="0">
              <a:solidFill>
                <a:srgbClr val="002060"/>
              </a:solidFill>
            </a:rPr>
            <a:t>(klasy 7-8 szkoły podstawowej oraz szkoła ponadpodstawowa)</a:t>
          </a:r>
          <a:endParaRPr lang="pl-PL" sz="1600" kern="1200" dirty="0"/>
        </a:p>
      </dsp:txBody>
      <dsp:txXfrm>
        <a:off x="697326" y="1236403"/>
        <a:ext cx="6143153" cy="623536"/>
      </dsp:txXfrm>
    </dsp:sp>
    <dsp:sp modelId="{AAA5973B-78BD-4233-B266-9271AF2D372D}">
      <dsp:nvSpPr>
        <dsp:cNvPr id="0" name=""/>
        <dsp:cNvSpPr/>
      </dsp:nvSpPr>
      <dsp:spPr>
        <a:xfrm>
          <a:off x="516546" y="1407015"/>
          <a:ext cx="282312" cy="282312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F3E65-CB86-4B98-96D6-A4D2AFFAD3B9}">
      <dsp:nvSpPr>
        <dsp:cNvPr id="0" name=""/>
        <dsp:cNvSpPr/>
      </dsp:nvSpPr>
      <dsp:spPr>
        <a:xfrm>
          <a:off x="612456" y="1935153"/>
          <a:ext cx="6228303" cy="387166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314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70C0"/>
              </a:solidFill>
            </a:rPr>
            <a:t>zajęcia</a:t>
          </a:r>
          <a:r>
            <a:rPr lang="pl-PL" sz="1600" b="1" kern="1200" dirty="0">
              <a:solidFill>
                <a:srgbClr val="002060"/>
              </a:solidFill>
            </a:rPr>
            <a:t> </a:t>
          </a:r>
          <a:r>
            <a:rPr lang="pl-PL" sz="1600" kern="1200" dirty="0">
              <a:solidFill>
                <a:srgbClr val="002060"/>
              </a:solidFill>
            </a:rPr>
            <a:t>w ramach pomocy psychologiczno-pedagogicznej</a:t>
          </a:r>
          <a:endParaRPr lang="pl-PL" sz="1600" kern="1200" dirty="0"/>
        </a:p>
      </dsp:txBody>
      <dsp:txXfrm>
        <a:off x="612456" y="1935153"/>
        <a:ext cx="6228303" cy="387166"/>
      </dsp:txXfrm>
    </dsp:sp>
    <dsp:sp modelId="{A421077B-7C6E-460D-AE3A-320343C1D955}">
      <dsp:nvSpPr>
        <dsp:cNvPr id="0" name=""/>
        <dsp:cNvSpPr/>
      </dsp:nvSpPr>
      <dsp:spPr>
        <a:xfrm>
          <a:off x="431397" y="1987580"/>
          <a:ext cx="282312" cy="282312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2BACD-ADC5-400A-95C5-9FB49CFE0F6E}">
      <dsp:nvSpPr>
        <dsp:cNvPr id="0" name=""/>
        <dsp:cNvSpPr/>
      </dsp:nvSpPr>
      <dsp:spPr>
        <a:xfrm>
          <a:off x="335024" y="2515717"/>
          <a:ext cx="6505735" cy="387166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314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rgbClr val="0070C0"/>
              </a:solidFill>
            </a:rPr>
            <a:t>zajęcia</a:t>
          </a:r>
          <a:r>
            <a:rPr lang="pl-PL" sz="1600" kern="1200" dirty="0">
              <a:solidFill>
                <a:srgbClr val="002060"/>
              </a:solidFill>
            </a:rPr>
            <a:t> z wychowawcą</a:t>
          </a:r>
          <a:endParaRPr lang="pl-PL" sz="1600" kern="1200" dirty="0"/>
        </a:p>
      </dsp:txBody>
      <dsp:txXfrm>
        <a:off x="335024" y="2515717"/>
        <a:ext cx="6505735" cy="387166"/>
      </dsp:txXfrm>
    </dsp:sp>
    <dsp:sp modelId="{6157B1B7-3ACB-406C-936F-EBE5F7938A93}">
      <dsp:nvSpPr>
        <dsp:cNvPr id="0" name=""/>
        <dsp:cNvSpPr/>
      </dsp:nvSpPr>
      <dsp:spPr>
        <a:xfrm>
          <a:off x="153964" y="2568144"/>
          <a:ext cx="282312" cy="282312"/>
        </a:xfrm>
        <a:prstGeom prst="ellipse">
          <a:avLst/>
        </a:prstGeom>
        <a:solidFill>
          <a:srgbClr val="33A8DB"/>
        </a:solidFill>
        <a:ln w="25400" cap="flat" cmpd="sng" algn="ctr">
          <a:solidFill>
            <a:srgbClr val="33A8D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#6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97131-2133-4628-A2F8-22DEC13B13EA}" type="datetimeFigureOut">
              <a:rPr lang="pl-PL" smtClean="0"/>
              <a:pPr/>
              <a:t>19.06.2019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4209D-6C48-4D93-A39A-A278DB1EDB8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637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DC51C-094E-4942-B6E5-15C1C7E63D99}" type="datetimeFigureOut">
              <a:rPr lang="pl-PL" smtClean="0"/>
              <a:pPr/>
              <a:t>19.06.2019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8CC90-FDAB-4616-A73B-55142B3D670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991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CC90-FDAB-4616-A73B-55142B3D6704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534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CC90-FDAB-4616-A73B-55142B3D6704}" type="slidenum">
              <a:rPr lang="pl-PL" smtClean="0">
                <a:solidFill>
                  <a:prstClr val="black"/>
                </a:solidFill>
              </a:rPr>
              <a:pPr/>
              <a:t>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216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CC90-FDAB-4616-A73B-55142B3D6704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547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CC90-FDAB-4616-A73B-55142B3D6704}" type="slidenum">
              <a:rPr lang="pl-PL" smtClean="0">
                <a:solidFill>
                  <a:prstClr val="black"/>
                </a:solidFill>
              </a:rPr>
              <a:pPr/>
              <a:t>12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351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ytułu 1"/>
          <p:cNvSpPr>
            <a:spLocks noGrp="1"/>
          </p:cNvSpPr>
          <p:nvPr>
            <p:ph type="title"/>
          </p:nvPr>
        </p:nvSpPr>
        <p:spPr>
          <a:xfrm>
            <a:off x="1115616" y="1923678"/>
            <a:ext cx="4680520" cy="187220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13521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ytułu 1"/>
          <p:cNvSpPr>
            <a:spLocks noGrp="1"/>
          </p:cNvSpPr>
          <p:nvPr>
            <p:ph type="title"/>
          </p:nvPr>
        </p:nvSpPr>
        <p:spPr>
          <a:xfrm>
            <a:off x="1115616" y="1923678"/>
            <a:ext cx="4680520" cy="187220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74203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01693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13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ytułu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6923112" cy="4211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idx="1" hasCustomPrompt="1"/>
          </p:nvPr>
        </p:nvSpPr>
        <p:spPr>
          <a:xfrm>
            <a:off x="1835696" y="987574"/>
            <a:ext cx="6851104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just"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88480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383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ytułu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6923112" cy="4211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idx="1" hasCustomPrompt="1"/>
          </p:nvPr>
        </p:nvSpPr>
        <p:spPr>
          <a:xfrm>
            <a:off x="1835696" y="987574"/>
            <a:ext cx="6851104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just"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8978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ytułu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6923112" cy="4211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idx="1" hasCustomPrompt="1"/>
          </p:nvPr>
        </p:nvSpPr>
        <p:spPr>
          <a:xfrm>
            <a:off x="1835696" y="987574"/>
            <a:ext cx="6851104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just"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7692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emf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EFB693F6-C744-442F-B4A4-C1BACB4DCB0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1851670"/>
            <a:ext cx="4257000" cy="4257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D9B81D6D-4B27-4DD9-94DC-1B2886F2C6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2" y="4408694"/>
            <a:ext cx="1438708" cy="454671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B9B81634-0435-8842-809C-EE7B6210261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" y="123478"/>
            <a:ext cx="4032448" cy="117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4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F6996650-C396-4D83-A28D-893FBAA9CCC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37" y="4602631"/>
            <a:ext cx="951955" cy="300844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EFB693F6-C744-442F-B4A4-C1BACB4DCB01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20272" y="3003798"/>
            <a:ext cx="2744832" cy="274483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E864F3FA-1EB9-A142-B50A-7E717E5B2A1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95486"/>
            <a:ext cx="1596268" cy="46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05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user\Desktop\1131_03_18_frse_prezentacja\slajdy\2-07.png">
            <a:extLst>
              <a:ext uri="{FF2B5EF4-FFF2-40B4-BE49-F238E27FC236}">
                <a16:creationId xmlns:a16="http://schemas.microsoft.com/office/drawing/2014/main" id="{B84597E5-DB20-4C3A-90A4-E727F576E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757382" y="731274"/>
            <a:ext cx="7056784" cy="4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F6996650-C396-4D83-A28D-893FBAA9CC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38" y="4602630"/>
            <a:ext cx="951955" cy="30084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CD5E1A29-3E43-2047-A938-C46253342C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95486"/>
            <a:ext cx="1596268" cy="46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58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044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user\Desktop\1131_03_18_frse_prezentacja\slajdy\2-07.png">
            <a:extLst>
              <a:ext uri="{FF2B5EF4-FFF2-40B4-BE49-F238E27FC236}">
                <a16:creationId xmlns:a16="http://schemas.microsoft.com/office/drawing/2014/main" id="{B84597E5-DB20-4C3A-90A4-E727F576E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757382" y="731274"/>
            <a:ext cx="7056784" cy="4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F6996650-C396-4D83-A28D-893FBAA9CC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38" y="4602630"/>
            <a:ext cx="951955" cy="300844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CE54CB3-6878-AE42-843B-8C8775E44F0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95486"/>
            <a:ext cx="1596268" cy="46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07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user\Desktop\1131_03_18_frse_prezentacja\slajdy\2-07.png">
            <a:extLst>
              <a:ext uri="{FF2B5EF4-FFF2-40B4-BE49-F238E27FC236}">
                <a16:creationId xmlns:a16="http://schemas.microsoft.com/office/drawing/2014/main" id="{B84597E5-DB20-4C3A-90A4-E727F576E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757382" y="731274"/>
            <a:ext cx="7056784" cy="4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F6996650-C396-4D83-A28D-893FBAA9CC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38" y="4602630"/>
            <a:ext cx="951955" cy="30084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CD5E1A29-3E43-2047-A938-C46253342C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95486"/>
            <a:ext cx="1596268" cy="46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70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29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35.png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34.png"/><Relationship Id="rId4" Type="http://schemas.openxmlformats.org/officeDocument/2006/relationships/diagramLayout" Target="../diagrams/layout5.xml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30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37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image" Target="../media/image29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0.png"/><Relationship Id="rId7" Type="http://schemas.openxmlformats.org/officeDocument/2006/relationships/image" Target="../media/image6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5.png"/><Relationship Id="rId4" Type="http://schemas.microsoft.com/office/2007/relationships/hdphoto" Target="../media/hdphoto2.wdp"/><Relationship Id="rId9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0.png"/><Relationship Id="rId7" Type="http://schemas.openxmlformats.org/officeDocument/2006/relationships/image" Target="../media/image6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microsoft.com/office/2007/relationships/hdphoto" Target="../media/hdphoto2.wdp"/><Relationship Id="rId9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image" Target="../media/image18.png"/><Relationship Id="rId4" Type="http://schemas.openxmlformats.org/officeDocument/2006/relationships/diagramLayout" Target="../diagrams/layout8.xml"/><Relationship Id="rId9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50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microsoft.com/office/2007/relationships/hdphoto" Target="../media/hdphoto1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563638"/>
            <a:ext cx="5328592" cy="1728192"/>
          </a:xfrm>
        </p:spPr>
        <p:txBody>
          <a:bodyPr>
            <a:normAutofit fontScale="90000"/>
          </a:bodyPr>
          <a:lstStyle/>
          <a:p>
            <a:pPr algn="l">
              <a:spcBef>
                <a:spcPts val="0"/>
              </a:spcBef>
            </a:pPr>
            <a:r>
              <a:rPr lang="pl-PL" sz="3200" b="1" dirty="0">
                <a:solidFill>
                  <a:srgbClr val="002060"/>
                </a:solidFill>
              </a:rPr>
              <a:t>ODBUDOWA PRESTIŻU KSZTAŁCENIA ZAWODOWEGO </a:t>
            </a:r>
            <a:br>
              <a:rPr lang="pl-PL" sz="3200" b="1" dirty="0">
                <a:solidFill>
                  <a:srgbClr val="002060"/>
                </a:solidFill>
              </a:rPr>
            </a:br>
            <a:r>
              <a:rPr lang="pl-PL" sz="2700" b="1" dirty="0">
                <a:solidFill>
                  <a:srgbClr val="002060"/>
                </a:solidFill>
              </a:rPr>
              <a:t>– </a:t>
            </a:r>
            <a:r>
              <a:rPr lang="pl-PL" sz="2700" dirty="0" smtClean="0">
                <a:solidFill>
                  <a:srgbClr val="002060"/>
                </a:solidFill>
              </a:rPr>
              <a:t>ZMIANY W SZKOLNICTWIE BRANŻOWYM</a:t>
            </a:r>
            <a:endParaRPr lang="pl-PL" sz="2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6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a 20"/>
          <p:cNvGrpSpPr/>
          <p:nvPr/>
        </p:nvGrpSpPr>
        <p:grpSpPr>
          <a:xfrm>
            <a:off x="2410290" y="929595"/>
            <a:ext cx="6240401" cy="833877"/>
            <a:chOff x="1471358" y="0"/>
            <a:chExt cx="6240401" cy="936104"/>
          </a:xfrm>
        </p:grpSpPr>
        <p:sp>
          <p:nvSpPr>
            <p:cNvPr id="22" name="Pięciokąt 21"/>
            <p:cNvSpPr/>
            <p:nvPr/>
          </p:nvSpPr>
          <p:spPr>
            <a:xfrm rot="10800000">
              <a:off x="1471358" y="0"/>
              <a:ext cx="6240401" cy="936104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Pięciokąt 4"/>
            <p:cNvSpPr/>
            <p:nvPr/>
          </p:nvSpPr>
          <p:spPr>
            <a:xfrm rot="21600000">
              <a:off x="1705384" y="0"/>
              <a:ext cx="6006375" cy="9361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2796" tIns="64770" rIns="120904" bIns="6477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700" dirty="0">
                <a:solidFill>
                  <a:prstClr val="white"/>
                </a:solidFill>
              </a:endParaRPr>
            </a:p>
          </p:txBody>
        </p:sp>
      </p:grpSp>
      <p:sp>
        <p:nvSpPr>
          <p:cNvPr id="24" name="Elipsa 23"/>
          <p:cNvSpPr/>
          <p:nvPr/>
        </p:nvSpPr>
        <p:spPr>
          <a:xfrm>
            <a:off x="1841650" y="878481"/>
            <a:ext cx="936104" cy="93610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Stałe monitorowanie potrzeb rynku pracy</a:t>
            </a:r>
          </a:p>
        </p:txBody>
      </p:sp>
      <p:grpSp>
        <p:nvGrpSpPr>
          <p:cNvPr id="4" name="Grupa 3"/>
          <p:cNvGrpSpPr/>
          <p:nvPr/>
        </p:nvGrpSpPr>
        <p:grpSpPr>
          <a:xfrm>
            <a:off x="-3543816" y="1064286"/>
            <a:ext cx="6102249" cy="2308844"/>
            <a:chOff x="-3759840" y="2452303"/>
            <a:chExt cx="6102249" cy="2262783"/>
          </a:xfrm>
        </p:grpSpPr>
        <p:pic>
          <p:nvPicPr>
            <p:cNvPr id="5" name="Picture 3" descr="C:\Users\Graficzny\Desktop\FRSE\prezentacja MEN\pliki-22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6784" y="2452303"/>
              <a:ext cx="485625" cy="553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Prostokąt 5"/>
            <p:cNvSpPr/>
            <p:nvPr/>
          </p:nvSpPr>
          <p:spPr>
            <a:xfrm>
              <a:off x="-3759840" y="4353122"/>
              <a:ext cx="5616624" cy="3619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pl-PL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" name="Prostokąt 1"/>
          <p:cNvSpPr/>
          <p:nvPr/>
        </p:nvSpPr>
        <p:spPr>
          <a:xfrm>
            <a:off x="3007879" y="1146478"/>
            <a:ext cx="51125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Opinie wojewódzkich rad rynku pracy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upa 11"/>
          <p:cNvGrpSpPr/>
          <p:nvPr/>
        </p:nvGrpSpPr>
        <p:grpSpPr>
          <a:xfrm>
            <a:off x="2419292" y="1851671"/>
            <a:ext cx="6266947" cy="669956"/>
            <a:chOff x="1271811" y="216027"/>
            <a:chExt cx="6881349" cy="669956"/>
          </a:xfrm>
        </p:grpSpPr>
        <p:sp>
          <p:nvSpPr>
            <p:cNvPr id="13" name="Pięciokąt 12"/>
            <p:cNvSpPr/>
            <p:nvPr/>
          </p:nvSpPr>
          <p:spPr>
            <a:xfrm rot="10800000">
              <a:off x="1271811" y="221869"/>
              <a:ext cx="6857016" cy="664114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ięciokąt 4"/>
            <p:cNvSpPr/>
            <p:nvPr/>
          </p:nvSpPr>
          <p:spPr>
            <a:xfrm>
              <a:off x="1442219" y="216027"/>
              <a:ext cx="6710941" cy="660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dirty="0">
                  <a:solidFill>
                    <a:srgbClr val="002060"/>
                  </a:solidFill>
                </a:rPr>
                <a:t>dla nowych zawodów szkoła </a:t>
              </a:r>
              <a:r>
                <a:rPr lang="pl-PL" sz="1600" b="1" dirty="0">
                  <a:solidFill>
                    <a:srgbClr val="0070C0"/>
                  </a:solidFill>
                </a:rPr>
                <a:t>musi uzyskać opinię </a:t>
              </a:r>
              <a:r>
                <a:rPr lang="pl-PL" sz="1600" dirty="0">
                  <a:solidFill>
                    <a:srgbClr val="002060"/>
                  </a:solidFill>
                </a:rPr>
                <a:t>już na rok szkolny 2019/2020, dla wszystkich </a:t>
              </a:r>
              <a:r>
                <a:rPr lang="pl-PL" sz="1600" dirty="0" smtClean="0">
                  <a:solidFill>
                    <a:srgbClr val="002060"/>
                  </a:solidFill>
                </a:rPr>
                <a:t>od roku szkolnego </a:t>
              </a:r>
              <a:r>
                <a:rPr lang="pl-PL" sz="1600" dirty="0">
                  <a:solidFill>
                    <a:srgbClr val="002060"/>
                  </a:solidFill>
                </a:rPr>
                <a:t>2022/2023</a:t>
              </a:r>
            </a:p>
          </p:txBody>
        </p:sp>
      </p:grpSp>
      <p:grpSp>
        <p:nvGrpSpPr>
          <p:cNvPr id="15" name="Grupa 14"/>
          <p:cNvGrpSpPr/>
          <p:nvPr/>
        </p:nvGrpSpPr>
        <p:grpSpPr>
          <a:xfrm>
            <a:off x="2441453" y="2604165"/>
            <a:ext cx="6244787" cy="584299"/>
            <a:chOff x="1296144" y="2"/>
            <a:chExt cx="6857016" cy="584299"/>
          </a:xfrm>
        </p:grpSpPr>
        <p:sp>
          <p:nvSpPr>
            <p:cNvPr id="16" name="Pięciokąt 15"/>
            <p:cNvSpPr/>
            <p:nvPr/>
          </p:nvSpPr>
          <p:spPr>
            <a:xfrm rot="10800000">
              <a:off x="1296144" y="2"/>
              <a:ext cx="6857016" cy="58429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Pięciokąt 4"/>
            <p:cNvSpPr/>
            <p:nvPr/>
          </p:nvSpPr>
          <p:spPr>
            <a:xfrm rot="21600000">
              <a:off x="1442219" y="2"/>
              <a:ext cx="6710941" cy="5842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b="1" dirty="0">
                  <a:solidFill>
                    <a:srgbClr val="0070C0"/>
                  </a:solidFill>
                </a:rPr>
                <a:t>opinia wydawana okresowo </a:t>
              </a:r>
              <a:r>
                <a:rPr lang="pl-PL" sz="1600" dirty="0">
                  <a:solidFill>
                    <a:srgbClr val="002060"/>
                  </a:solidFill>
                </a:rPr>
                <a:t>– na 5 lat</a:t>
              </a:r>
            </a:p>
          </p:txBody>
        </p:sp>
      </p:grpSp>
      <p:pic>
        <p:nvPicPr>
          <p:cNvPr id="8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703" y="2092328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498" y="2809314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a 17"/>
          <p:cNvGrpSpPr/>
          <p:nvPr/>
        </p:nvGrpSpPr>
        <p:grpSpPr>
          <a:xfrm>
            <a:off x="2442087" y="3275631"/>
            <a:ext cx="6244153" cy="883070"/>
            <a:chOff x="1330841" y="1705866"/>
            <a:chExt cx="6858020" cy="883070"/>
          </a:xfrm>
        </p:grpSpPr>
        <p:sp>
          <p:nvSpPr>
            <p:cNvPr id="19" name="Pięciokąt 18"/>
            <p:cNvSpPr/>
            <p:nvPr/>
          </p:nvSpPr>
          <p:spPr>
            <a:xfrm rot="10800000">
              <a:off x="1330841" y="1705866"/>
              <a:ext cx="6858020" cy="88307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Pięciokąt 4"/>
            <p:cNvSpPr/>
            <p:nvPr/>
          </p:nvSpPr>
          <p:spPr>
            <a:xfrm rot="21600000">
              <a:off x="1551608" y="1705866"/>
              <a:ext cx="6637253" cy="8830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dirty="0">
                  <a:solidFill>
                    <a:srgbClr val="002060"/>
                  </a:solidFill>
                </a:rPr>
                <a:t>od 1 września 2019 r. - opinia WRRP </a:t>
              </a:r>
              <a:r>
                <a:rPr lang="pl-PL" sz="1600" dirty="0" smtClean="0">
                  <a:solidFill>
                    <a:srgbClr val="002060"/>
                  </a:solidFill>
                </a:rPr>
                <a:t>będzie </a:t>
              </a:r>
              <a:r>
                <a:rPr lang="pl-PL" sz="1600" dirty="0">
                  <a:solidFill>
                    <a:srgbClr val="002060"/>
                  </a:solidFill>
                </a:rPr>
                <a:t>wydawana </a:t>
              </a:r>
              <a:br>
                <a:rPr lang="pl-PL" sz="1600" dirty="0">
                  <a:solidFill>
                    <a:srgbClr val="002060"/>
                  </a:solidFill>
                </a:rPr>
              </a:br>
              <a:r>
                <a:rPr lang="pl-PL" sz="1600" b="1" dirty="0">
                  <a:solidFill>
                    <a:srgbClr val="0070C0"/>
                  </a:solidFill>
                </a:rPr>
                <a:t>po zapoznaniu się z prognozą zapotrzebowania </a:t>
              </a:r>
              <a:br>
                <a:rPr lang="pl-PL" sz="1600" b="1" dirty="0">
                  <a:solidFill>
                    <a:srgbClr val="0070C0"/>
                  </a:solidFill>
                </a:rPr>
              </a:br>
              <a:r>
                <a:rPr lang="pl-PL" sz="1600" b="1" dirty="0">
                  <a:solidFill>
                    <a:srgbClr val="0070C0"/>
                  </a:solidFill>
                </a:rPr>
                <a:t>na pracowników </a:t>
              </a:r>
              <a:r>
                <a:rPr lang="pl-PL" sz="1600" dirty="0">
                  <a:solidFill>
                    <a:srgbClr val="002060"/>
                  </a:solidFill>
                </a:rPr>
                <a:t>w zawodach szkolnictwa branżowego</a:t>
              </a:r>
            </a:p>
          </p:txBody>
        </p:sp>
      </p:grpSp>
      <p:pic>
        <p:nvPicPr>
          <p:cNvPr id="10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073" y="3619924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05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a 20"/>
          <p:cNvGrpSpPr/>
          <p:nvPr/>
        </p:nvGrpSpPr>
        <p:grpSpPr>
          <a:xfrm>
            <a:off x="2410290" y="929595"/>
            <a:ext cx="6240401" cy="833877"/>
            <a:chOff x="1471358" y="0"/>
            <a:chExt cx="6240401" cy="936104"/>
          </a:xfrm>
        </p:grpSpPr>
        <p:sp>
          <p:nvSpPr>
            <p:cNvPr id="22" name="Pięciokąt 21"/>
            <p:cNvSpPr/>
            <p:nvPr/>
          </p:nvSpPr>
          <p:spPr>
            <a:xfrm rot="10800000">
              <a:off x="1471358" y="0"/>
              <a:ext cx="6240401" cy="936104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Pięciokąt 4"/>
            <p:cNvSpPr/>
            <p:nvPr/>
          </p:nvSpPr>
          <p:spPr>
            <a:xfrm rot="21600000">
              <a:off x="1705384" y="0"/>
              <a:ext cx="6006375" cy="9361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2796" tIns="64770" rIns="120904" bIns="6477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700" dirty="0">
                <a:solidFill>
                  <a:prstClr val="white"/>
                </a:solidFill>
              </a:endParaRPr>
            </a:p>
          </p:txBody>
        </p:sp>
      </p:grpSp>
      <p:sp>
        <p:nvSpPr>
          <p:cNvPr id="24" name="Elipsa 23"/>
          <p:cNvSpPr/>
          <p:nvPr/>
        </p:nvSpPr>
        <p:spPr>
          <a:xfrm>
            <a:off x="1841650" y="878481"/>
            <a:ext cx="936104" cy="93610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Stałe monitorowanie potrzeb rynku pracy</a:t>
            </a:r>
          </a:p>
        </p:txBody>
      </p:sp>
      <p:grpSp>
        <p:nvGrpSpPr>
          <p:cNvPr id="4" name="Grupa 3"/>
          <p:cNvGrpSpPr/>
          <p:nvPr/>
        </p:nvGrpSpPr>
        <p:grpSpPr>
          <a:xfrm>
            <a:off x="-3543816" y="1064286"/>
            <a:ext cx="6102249" cy="2308844"/>
            <a:chOff x="-3759840" y="2452303"/>
            <a:chExt cx="6102249" cy="2262783"/>
          </a:xfrm>
        </p:grpSpPr>
        <p:pic>
          <p:nvPicPr>
            <p:cNvPr id="5" name="Picture 3" descr="C:\Users\Graficzny\Desktop\FRSE\prezentacja MEN\pliki-22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6784" y="2452303"/>
              <a:ext cx="485625" cy="553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Prostokąt 5"/>
            <p:cNvSpPr/>
            <p:nvPr/>
          </p:nvSpPr>
          <p:spPr>
            <a:xfrm>
              <a:off x="-3759840" y="4353122"/>
              <a:ext cx="5616624" cy="3619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pl-PL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" name="Prostokąt 1"/>
          <p:cNvSpPr/>
          <p:nvPr/>
        </p:nvSpPr>
        <p:spPr>
          <a:xfrm>
            <a:off x="2818972" y="1009705"/>
            <a:ext cx="5831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Coroczna Prognoza MEN zapotrzebowania na pracowników </a:t>
            </a:r>
            <a:br>
              <a:rPr lang="pl-PL" b="1" dirty="0" smtClean="0">
                <a:solidFill>
                  <a:srgbClr val="002060"/>
                </a:solidFill>
              </a:rPr>
            </a:br>
            <a:r>
              <a:rPr lang="pl-PL" b="1" dirty="0" smtClean="0">
                <a:solidFill>
                  <a:srgbClr val="002060"/>
                </a:solidFill>
              </a:rPr>
              <a:t>w zawodach szkolnictwa branżowego na rynku pracy </a:t>
            </a:r>
            <a:endParaRPr lang="pl-PL" b="1" dirty="0">
              <a:solidFill>
                <a:srgbClr val="002060"/>
              </a:solidFill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upa 11"/>
          <p:cNvGrpSpPr/>
          <p:nvPr/>
        </p:nvGrpSpPr>
        <p:grpSpPr>
          <a:xfrm>
            <a:off x="2419292" y="1851671"/>
            <a:ext cx="6266947" cy="669956"/>
            <a:chOff x="1271811" y="216027"/>
            <a:chExt cx="6881349" cy="669956"/>
          </a:xfrm>
        </p:grpSpPr>
        <p:sp>
          <p:nvSpPr>
            <p:cNvPr id="13" name="Pięciokąt 12"/>
            <p:cNvSpPr/>
            <p:nvPr/>
          </p:nvSpPr>
          <p:spPr>
            <a:xfrm rot="10800000">
              <a:off x="1271811" y="221869"/>
              <a:ext cx="6857016" cy="664114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ięciokąt 4"/>
            <p:cNvSpPr/>
            <p:nvPr/>
          </p:nvSpPr>
          <p:spPr>
            <a:xfrm>
              <a:off x="1442219" y="216027"/>
              <a:ext cx="6710941" cy="660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dirty="0" smtClean="0">
                  <a:solidFill>
                    <a:srgbClr val="002060"/>
                  </a:solidFill>
                </a:rPr>
                <a:t>stanowi </a:t>
              </a:r>
              <a:r>
                <a:rPr lang="pl-PL" sz="1600" b="1" dirty="0">
                  <a:solidFill>
                    <a:srgbClr val="002060"/>
                  </a:solidFill>
                </a:rPr>
                <a:t>syntetyczne ujęcie różnych źródeł opisujących tendencje </a:t>
              </a:r>
              <a:r>
                <a:rPr lang="pl-PL" sz="1600" b="1" dirty="0" smtClean="0">
                  <a:solidFill>
                    <a:srgbClr val="002060"/>
                  </a:solidFill>
                </a:rPr>
                <a:t/>
              </a:r>
              <a:br>
                <a:rPr lang="pl-PL" sz="1600" b="1" dirty="0" smtClean="0">
                  <a:solidFill>
                    <a:srgbClr val="002060"/>
                  </a:solidFill>
                </a:rPr>
              </a:br>
              <a:r>
                <a:rPr lang="pl-PL" sz="1600" b="1" dirty="0" smtClean="0">
                  <a:solidFill>
                    <a:srgbClr val="002060"/>
                  </a:solidFill>
                </a:rPr>
                <a:t>na </a:t>
              </a:r>
              <a:r>
                <a:rPr lang="pl-PL" sz="1600" b="1" dirty="0">
                  <a:solidFill>
                    <a:srgbClr val="002060"/>
                  </a:solidFill>
                </a:rPr>
                <a:t>rynku pracy </a:t>
              </a:r>
              <a:r>
                <a:rPr lang="pl-PL" sz="1600" dirty="0">
                  <a:solidFill>
                    <a:srgbClr val="002060"/>
                  </a:solidFill>
                </a:rPr>
                <a:t>w kontekście strategii rozwoju państwa </a:t>
              </a:r>
              <a:r>
                <a:rPr lang="pl-PL" sz="1600" dirty="0" smtClean="0">
                  <a:solidFill>
                    <a:srgbClr val="002060"/>
                  </a:solidFill>
                </a:rPr>
                <a:t>i regionów </a:t>
              </a:r>
              <a:endParaRPr lang="pl-PL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5" name="Grupa 14"/>
          <p:cNvGrpSpPr/>
          <p:nvPr/>
        </p:nvGrpSpPr>
        <p:grpSpPr>
          <a:xfrm>
            <a:off x="2441453" y="2604165"/>
            <a:ext cx="6244787" cy="584299"/>
            <a:chOff x="1296144" y="2"/>
            <a:chExt cx="6857016" cy="584299"/>
          </a:xfrm>
        </p:grpSpPr>
        <p:sp>
          <p:nvSpPr>
            <p:cNvPr id="16" name="Pięciokąt 15"/>
            <p:cNvSpPr/>
            <p:nvPr/>
          </p:nvSpPr>
          <p:spPr>
            <a:xfrm rot="10800000">
              <a:off x="1296144" y="2"/>
              <a:ext cx="6857016" cy="58429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Pięciokąt 4"/>
            <p:cNvSpPr/>
            <p:nvPr/>
          </p:nvSpPr>
          <p:spPr>
            <a:xfrm rot="21600000">
              <a:off x="1442219" y="2"/>
              <a:ext cx="6710941" cy="5842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dirty="0" smtClean="0">
                  <a:solidFill>
                    <a:srgbClr val="002060"/>
                  </a:solidFill>
                </a:rPr>
                <a:t>powstała </a:t>
              </a:r>
              <a:r>
                <a:rPr lang="pl-PL" sz="1600" b="1" dirty="0">
                  <a:solidFill>
                    <a:srgbClr val="002060"/>
                  </a:solidFill>
                </a:rPr>
                <a:t>w celu dostarczenia przesłanek do kształtowania oferty szkolnictwa branżowego </a:t>
              </a:r>
              <a:r>
                <a:rPr lang="pl-PL" sz="1600" dirty="0">
                  <a:solidFill>
                    <a:srgbClr val="002060"/>
                  </a:solidFill>
                </a:rPr>
                <a:t>adekwatnie do potrzeb </a:t>
              </a:r>
              <a:r>
                <a:rPr lang="pl-PL" sz="1600" dirty="0" smtClean="0">
                  <a:solidFill>
                    <a:srgbClr val="002060"/>
                  </a:solidFill>
                </a:rPr>
                <a:t>rynku pracy</a:t>
              </a:r>
            </a:p>
          </p:txBody>
        </p:sp>
      </p:grpSp>
      <p:pic>
        <p:nvPicPr>
          <p:cNvPr id="8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703" y="2092328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498" y="2809314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a 17"/>
          <p:cNvGrpSpPr/>
          <p:nvPr/>
        </p:nvGrpSpPr>
        <p:grpSpPr>
          <a:xfrm>
            <a:off x="2442087" y="3275631"/>
            <a:ext cx="6244153" cy="736279"/>
            <a:chOff x="1330841" y="1705866"/>
            <a:chExt cx="6858020" cy="883070"/>
          </a:xfrm>
        </p:grpSpPr>
        <p:sp>
          <p:nvSpPr>
            <p:cNvPr id="19" name="Pięciokąt 18"/>
            <p:cNvSpPr/>
            <p:nvPr/>
          </p:nvSpPr>
          <p:spPr>
            <a:xfrm rot="10800000">
              <a:off x="1330841" y="1705866"/>
              <a:ext cx="6858020" cy="88307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Pięciokąt 4"/>
            <p:cNvSpPr/>
            <p:nvPr/>
          </p:nvSpPr>
          <p:spPr>
            <a:xfrm rot="21600000">
              <a:off x="1551608" y="1705866"/>
              <a:ext cx="6637253" cy="8830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1898" tIns="57150" rIns="106680" bIns="57150" numCol="1" spcCol="1270" anchor="ctr" anchorCtr="0">
              <a:noAutofit/>
            </a:bodyPr>
            <a:lstStyle/>
            <a:p>
              <a:r>
                <a:rPr lang="pl-PL" sz="1600" dirty="0" smtClean="0">
                  <a:solidFill>
                    <a:srgbClr val="002060"/>
                  </a:solidFill>
                </a:rPr>
                <a:t>będzie stanowiła jeden z czynników </a:t>
              </a:r>
              <a:r>
                <a:rPr lang="pl-PL" sz="1600" b="1" dirty="0" smtClean="0">
                  <a:solidFill>
                    <a:srgbClr val="002060"/>
                  </a:solidFill>
                </a:rPr>
                <a:t>zróżnicowania finansowania kształcenia w zawodach</a:t>
              </a:r>
              <a:r>
                <a:rPr lang="pl-PL" sz="1600" dirty="0" smtClean="0">
                  <a:solidFill>
                    <a:srgbClr val="002060"/>
                  </a:solidFill>
                </a:rPr>
                <a:t> szkolnictwa branżowego  </a:t>
              </a:r>
              <a:endParaRPr lang="pl-PL" sz="1600" dirty="0">
                <a:solidFill>
                  <a:srgbClr val="002060"/>
                </a:solidFill>
              </a:endParaRPr>
            </a:p>
          </p:txBody>
        </p:sp>
      </p:grpSp>
      <p:pic>
        <p:nvPicPr>
          <p:cNvPr id="10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865" y="3526300"/>
            <a:ext cx="201177" cy="1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35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spc="-30" dirty="0">
                <a:solidFill>
                  <a:srgbClr val="002060"/>
                </a:solidFill>
              </a:rPr>
              <a:t>Dostosowanie oferty szkół do potrzeb rynku pracy</a:t>
            </a:r>
          </a:p>
        </p:txBody>
      </p:sp>
      <p:grpSp>
        <p:nvGrpSpPr>
          <p:cNvPr id="14" name="Grupa 13"/>
          <p:cNvGrpSpPr/>
          <p:nvPr/>
        </p:nvGrpSpPr>
        <p:grpSpPr>
          <a:xfrm>
            <a:off x="1331640" y="946906"/>
            <a:ext cx="8388424" cy="3528391"/>
            <a:chOff x="1128869" y="1092338"/>
            <a:chExt cx="8388424" cy="1655795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2291280404"/>
                </p:ext>
              </p:extLst>
            </p:nvPr>
          </p:nvGraphicFramePr>
          <p:xfrm>
            <a:off x="1128869" y="1092338"/>
            <a:ext cx="8388424" cy="165579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0709" y="1512546"/>
              <a:ext cx="451702" cy="198636"/>
            </a:xfrm>
            <a:prstGeom prst="rect">
              <a:avLst/>
            </a:prstGeom>
          </p:spPr>
        </p:pic>
        <p:pic>
          <p:nvPicPr>
            <p:cNvPr id="11" name="Picture 3" descr="C:\Users\Graficzny\Desktop\FRSE\prezentacja MEN\pliki-22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245" y="1174151"/>
              <a:ext cx="302630" cy="1547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upa 16"/>
          <p:cNvGrpSpPr/>
          <p:nvPr/>
        </p:nvGrpSpPr>
        <p:grpSpPr>
          <a:xfrm>
            <a:off x="1942692" y="2787774"/>
            <a:ext cx="338193" cy="287403"/>
            <a:chOff x="2627784" y="3975738"/>
            <a:chExt cx="602687" cy="501247"/>
          </a:xfrm>
        </p:grpSpPr>
        <p:pic>
          <p:nvPicPr>
            <p:cNvPr id="18" name="Picture 4" descr="C:\Users\Graficzny\Desktop\FRSE\prezentacja MEN\materiały\kolo zebate-08-08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4083918"/>
              <a:ext cx="424455" cy="393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 descr="C:\Users\Graficzny\Desktop\FRSE\prezentacja MEN\materiały\kolo zebate-08-08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00000">
              <a:off x="3020712" y="3983792"/>
              <a:ext cx="217813" cy="2017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7358" y="3579862"/>
            <a:ext cx="413402" cy="35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2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Rozwój kształcenia praktycznego u pracodawców</a:t>
            </a:r>
          </a:p>
        </p:txBody>
      </p:sp>
      <p:graphicFrame>
        <p:nvGraphicFramePr>
          <p:cNvPr id="40" name="Diagram 39"/>
          <p:cNvGraphicFramePr/>
          <p:nvPr>
            <p:extLst/>
          </p:nvPr>
        </p:nvGraphicFramePr>
        <p:xfrm>
          <a:off x="395536" y="915566"/>
          <a:ext cx="874846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6" name="Picture 4" descr="C:\Users\Graficzny\Desktop\FRSE\prezentacja MEN\reka-1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81519" y="2203089"/>
            <a:ext cx="529450" cy="59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7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Efektywność kształcenia zawodowego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30825273"/>
              </p:ext>
            </p:extLst>
          </p:nvPr>
        </p:nvGraphicFramePr>
        <p:xfrm>
          <a:off x="1547664" y="1149139"/>
          <a:ext cx="734481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8" name="Grupa 17"/>
          <p:cNvGrpSpPr/>
          <p:nvPr/>
        </p:nvGrpSpPr>
        <p:grpSpPr>
          <a:xfrm>
            <a:off x="2394565" y="2993742"/>
            <a:ext cx="6353899" cy="703906"/>
            <a:chOff x="573972" y="880266"/>
            <a:chExt cx="6413194" cy="703906"/>
          </a:xfrm>
        </p:grpSpPr>
        <p:sp>
          <p:nvSpPr>
            <p:cNvPr id="19" name="Pięciokąt 18"/>
            <p:cNvSpPr/>
            <p:nvPr/>
          </p:nvSpPr>
          <p:spPr>
            <a:xfrm rot="10800000">
              <a:off x="573972" y="880266"/>
              <a:ext cx="6413194" cy="703906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Pięciokąt 4"/>
            <p:cNvSpPr/>
            <p:nvPr/>
          </p:nvSpPr>
          <p:spPr>
            <a:xfrm rot="21600000">
              <a:off x="749948" y="880266"/>
              <a:ext cx="6237218" cy="703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0403" tIns="60960" rIns="113792" bIns="60960" numCol="1" spcCol="1270" anchor="ctr" anchorCtr="0">
              <a:noAutofit/>
            </a:bodyPr>
            <a:lstStyle/>
            <a:p>
              <a:pPr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6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1" name="Pięciokąt 4"/>
          <p:cNvSpPr/>
          <p:nvPr/>
        </p:nvSpPr>
        <p:spPr>
          <a:xfrm>
            <a:off x="2682097" y="3794902"/>
            <a:ext cx="6342727" cy="7039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10403" tIns="60960" rIns="113792" bIns="60960" numCol="1" spcCol="1270" anchor="ctr" anchorCtr="0">
            <a:noAutofit/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600" dirty="0">
              <a:solidFill>
                <a:srgbClr val="002060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47664" y="1191290"/>
            <a:ext cx="573074" cy="573074"/>
          </a:xfrm>
          <a:prstGeom prst="rect">
            <a:avLst/>
          </a:prstGeom>
        </p:spPr>
      </p:pic>
      <p:grpSp>
        <p:nvGrpSpPr>
          <p:cNvPr id="13" name="Grupa 12"/>
          <p:cNvGrpSpPr/>
          <p:nvPr/>
        </p:nvGrpSpPr>
        <p:grpSpPr>
          <a:xfrm>
            <a:off x="2131937" y="2823812"/>
            <a:ext cx="6616527" cy="1043765"/>
            <a:chOff x="560248" y="7147"/>
            <a:chExt cx="6430971" cy="703906"/>
          </a:xfrm>
        </p:grpSpPr>
        <p:sp>
          <p:nvSpPr>
            <p:cNvPr id="14" name="Pięciokąt 13"/>
            <p:cNvSpPr/>
            <p:nvPr/>
          </p:nvSpPr>
          <p:spPr>
            <a:xfrm rot="10800000">
              <a:off x="560248" y="7147"/>
              <a:ext cx="6430971" cy="703906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Pięciokąt 4"/>
            <p:cNvSpPr/>
            <p:nvPr/>
          </p:nvSpPr>
          <p:spPr>
            <a:xfrm rot="21600000">
              <a:off x="736224" y="7147"/>
              <a:ext cx="6254995" cy="703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0403" tIns="60960" rIns="113792" bIns="60960" numCol="1" spcCol="1270" anchor="ctr" anchorCtr="0">
              <a:noAutofit/>
            </a:bodyPr>
            <a:lstStyle/>
            <a:p>
              <a:pPr>
                <a:spcBef>
                  <a:spcPct val="0"/>
                </a:spcBef>
                <a:defRPr/>
              </a:pPr>
              <a:endParaRPr lang="pl-PL" sz="1600" b="1" dirty="0">
                <a:solidFill>
                  <a:srgbClr val="0070C0"/>
                </a:solidFill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pl-PL" sz="1600" b="1" dirty="0">
                  <a:solidFill>
                    <a:srgbClr val="0070C0"/>
                  </a:solidFill>
                </a:rPr>
                <a:t>Obowiązkowe przystąpienie do egzaminu czeladniczego</a:t>
              </a:r>
              <a:br>
                <a:rPr lang="pl-PL" sz="1600" b="1" dirty="0">
                  <a:solidFill>
                    <a:srgbClr val="0070C0"/>
                  </a:solidFill>
                </a:rPr>
              </a:br>
              <a:r>
                <a:rPr lang="pl-PL" sz="1600" dirty="0">
                  <a:solidFill>
                    <a:srgbClr val="002060"/>
                  </a:solidFill>
                </a:rPr>
                <a:t>przez młodocianych pracowników realizujących przygotowanie zawodowe u pracodawcy będącego rzemieślnikiem</a:t>
              </a:r>
            </a:p>
            <a:p>
              <a:pPr>
                <a:spcBef>
                  <a:spcPct val="0"/>
                </a:spcBef>
              </a:pPr>
              <a:endParaRPr lang="pl-PL" sz="1600" dirty="0">
                <a:solidFill>
                  <a:srgbClr val="002060"/>
                </a:solidFill>
              </a:endParaRPr>
            </a:p>
          </p:txBody>
        </p:sp>
      </p:grpSp>
      <p:pic>
        <p:nvPicPr>
          <p:cNvPr id="15" name="Obraz 14">
            <a:extLst>
              <a:ext uri="{FF2B5EF4-FFF2-40B4-BE49-F238E27FC236}">
                <a16:creationId xmlns:a16="http://schemas.microsoft.com/office/drawing/2014/main" id="{2E525803-EB35-CE48-B7DF-0A6A5F919A9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505" y="2929276"/>
            <a:ext cx="1006995" cy="832836"/>
          </a:xfrm>
          <a:prstGeom prst="rect">
            <a:avLst/>
          </a:prstGeom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CF023342-3361-714D-9AF1-E3FB62BE6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2939" y="2183775"/>
            <a:ext cx="644825" cy="451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32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Zachęty dla uczniów</a:t>
            </a:r>
          </a:p>
        </p:txBody>
      </p:sp>
      <p:grpSp>
        <p:nvGrpSpPr>
          <p:cNvPr id="5" name="Grupa 4"/>
          <p:cNvGrpSpPr/>
          <p:nvPr/>
        </p:nvGrpSpPr>
        <p:grpSpPr>
          <a:xfrm>
            <a:off x="3347864" y="1347614"/>
            <a:ext cx="2471870" cy="2463213"/>
            <a:chOff x="3396275" y="1347614"/>
            <a:chExt cx="2471870" cy="2463213"/>
          </a:xfrm>
        </p:grpSpPr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6275" y="1347614"/>
              <a:ext cx="2471870" cy="2463213"/>
            </a:xfrm>
            <a:prstGeom prst="rect">
              <a:avLst/>
            </a:prstGeom>
          </p:spPr>
        </p:pic>
        <p:sp>
          <p:nvSpPr>
            <p:cNvPr id="7" name="pole tekstowe 6"/>
            <p:cNvSpPr txBox="1"/>
            <p:nvPr/>
          </p:nvSpPr>
          <p:spPr>
            <a:xfrm>
              <a:off x="3756315" y="2211710"/>
              <a:ext cx="16561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000" b="1" dirty="0">
                  <a:solidFill>
                    <a:srgbClr val="002060"/>
                  </a:solidFill>
                </a:rPr>
                <a:t>WIĘCEJ KORZYŚCI!</a:t>
              </a:r>
            </a:p>
          </p:txBody>
        </p:sp>
      </p:grpSp>
      <p:pic>
        <p:nvPicPr>
          <p:cNvPr id="9" name="Picture 2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42000" detail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541" y="3003798"/>
            <a:ext cx="504056" cy="273159"/>
          </a:xfrm>
          <a:prstGeom prst="rect">
            <a:avLst/>
          </a:prstGeom>
          <a:noFill/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33" y="1995686"/>
            <a:ext cx="204572" cy="198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637" y="2923010"/>
            <a:ext cx="288032" cy="278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6" name="Grupa 25"/>
          <p:cNvGrpSpPr/>
          <p:nvPr/>
        </p:nvGrpSpPr>
        <p:grpSpPr>
          <a:xfrm>
            <a:off x="179512" y="1059582"/>
            <a:ext cx="3168352" cy="1755487"/>
            <a:chOff x="251520" y="1563638"/>
            <a:chExt cx="3168352" cy="1755487"/>
          </a:xfrm>
        </p:grpSpPr>
        <p:sp>
          <p:nvSpPr>
            <p:cNvPr id="15" name="Prostokąt 14"/>
            <p:cNvSpPr/>
            <p:nvPr/>
          </p:nvSpPr>
          <p:spPr>
            <a:xfrm>
              <a:off x="251520" y="1995686"/>
              <a:ext cx="3168352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pl-PL" sz="1600" b="1" dirty="0">
                  <a:solidFill>
                    <a:srgbClr val="0070C0"/>
                  </a:solidFill>
                </a:rPr>
                <a:t>Podwyższenie stawek minimalnego wynagrodzenia młodocianych </a:t>
              </a:r>
              <a:r>
                <a:rPr lang="pl-PL" sz="1600" dirty="0">
                  <a:solidFill>
                    <a:srgbClr val="002060"/>
                  </a:solidFill>
                </a:rPr>
                <a:t>pracowników realizujących przygotowanie zawodowe młodocianych</a:t>
              </a:r>
            </a:p>
          </p:txBody>
        </p:sp>
        <p:grpSp>
          <p:nvGrpSpPr>
            <p:cNvPr id="23" name="Grupa 22"/>
            <p:cNvGrpSpPr/>
            <p:nvPr/>
          </p:nvGrpSpPr>
          <p:grpSpPr>
            <a:xfrm>
              <a:off x="1403648" y="1563638"/>
              <a:ext cx="1928370" cy="469833"/>
              <a:chOff x="1403648" y="1563638"/>
              <a:chExt cx="1928370" cy="469833"/>
            </a:xfrm>
          </p:grpSpPr>
          <p:pic>
            <p:nvPicPr>
              <p:cNvPr id="18" name="Picture 2" descr="C:\Users\Graficzny\Desktop\FRSE\prezentacja MEN\pieniadze-09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5776" y="1563638"/>
                <a:ext cx="776242" cy="4206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7" descr="C:\Users\user\Desktop\1131_03_18_frse_prezentacja\slajdy\2-07.pn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8" r="66672"/>
              <a:stretch/>
            </p:blipFill>
            <p:spPr bwMode="auto">
              <a:xfrm>
                <a:off x="1403648" y="1995686"/>
                <a:ext cx="1927770" cy="377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7" name="Grupa 26"/>
          <p:cNvGrpSpPr/>
          <p:nvPr/>
        </p:nvGrpSpPr>
        <p:grpSpPr>
          <a:xfrm>
            <a:off x="5720477" y="3560250"/>
            <a:ext cx="3172003" cy="1323439"/>
            <a:chOff x="5792485" y="1707654"/>
            <a:chExt cx="3172003" cy="1323439"/>
          </a:xfrm>
        </p:grpSpPr>
        <p:sp>
          <p:nvSpPr>
            <p:cNvPr id="13" name="Prostokąt 12"/>
            <p:cNvSpPr/>
            <p:nvPr/>
          </p:nvSpPr>
          <p:spPr>
            <a:xfrm>
              <a:off x="5792485" y="1707654"/>
              <a:ext cx="3172003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800"/>
                </a:spcBef>
              </a:pPr>
              <a:r>
                <a:rPr lang="pl-PL" sz="1600" b="1" dirty="0" smtClean="0">
                  <a:solidFill>
                    <a:srgbClr val="0070C0"/>
                  </a:solidFill>
                </a:rPr>
                <a:t>Świadczenia pieniężne</a:t>
              </a:r>
              <a:r>
                <a:rPr lang="pl-PL" sz="1600" b="1" dirty="0">
                  <a:solidFill>
                    <a:srgbClr val="0070C0"/>
                  </a:solidFill>
                </a:rPr>
                <a:t/>
              </a:r>
              <a:br>
                <a:rPr lang="pl-PL" sz="1600" b="1" dirty="0">
                  <a:solidFill>
                    <a:srgbClr val="0070C0"/>
                  </a:solidFill>
                </a:rPr>
              </a:br>
              <a:r>
                <a:rPr lang="pl-PL" sz="1600" b="1" dirty="0">
                  <a:solidFill>
                    <a:srgbClr val="0070C0"/>
                  </a:solidFill>
                </a:rPr>
                <a:t>dla uczniów </a:t>
              </a:r>
              <a:r>
                <a:rPr lang="pl-PL" sz="1600" dirty="0">
                  <a:solidFill>
                    <a:srgbClr val="002060"/>
                  </a:solidFill>
                </a:rPr>
                <a:t>z tytułu </a:t>
              </a:r>
              <a:r>
                <a:rPr lang="pl-PL" sz="1600" dirty="0" smtClean="0">
                  <a:solidFill>
                    <a:srgbClr val="002060"/>
                  </a:solidFill>
                </a:rPr>
                <a:t>stażu uczniowskiego u </a:t>
              </a:r>
              <a:r>
                <a:rPr lang="pl-PL" sz="1600" dirty="0">
                  <a:solidFill>
                    <a:srgbClr val="002060"/>
                  </a:solidFill>
                </a:rPr>
                <a:t>pracodawców (okres stażu wliczony w okres zatrudnienia)</a:t>
              </a:r>
            </a:p>
          </p:txBody>
        </p:sp>
        <p:pic>
          <p:nvPicPr>
            <p:cNvPr id="21" name="Picture 7" descr="C:\Users\user\Desktop\1131_03_18_frse_prezentacja\slajdy\2-07.pn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8" r="66672"/>
            <a:stretch/>
          </p:blipFill>
          <p:spPr bwMode="auto">
            <a:xfrm>
              <a:off x="5913702" y="1707654"/>
              <a:ext cx="1927770" cy="377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9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79662"/>
            <a:ext cx="52072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" name="Grupa 29"/>
          <p:cNvGrpSpPr/>
          <p:nvPr/>
        </p:nvGrpSpPr>
        <p:grpSpPr>
          <a:xfrm>
            <a:off x="240306" y="3556575"/>
            <a:ext cx="3107558" cy="1338828"/>
            <a:chOff x="5792486" y="1707654"/>
            <a:chExt cx="3107558" cy="1338828"/>
          </a:xfrm>
        </p:grpSpPr>
        <p:sp>
          <p:nvSpPr>
            <p:cNvPr id="31" name="Prostokąt 30"/>
            <p:cNvSpPr/>
            <p:nvPr/>
          </p:nvSpPr>
          <p:spPr>
            <a:xfrm>
              <a:off x="5792486" y="1707654"/>
              <a:ext cx="3107558" cy="1338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spcBef>
                  <a:spcPts val="1800"/>
                </a:spcBef>
              </a:pPr>
              <a:r>
                <a:rPr lang="pl-PL" sz="1600" dirty="0">
                  <a:solidFill>
                    <a:srgbClr val="002060"/>
                  </a:solidFill>
                </a:rPr>
                <a:t>Wyniki egzaminu zawodowego </a:t>
              </a:r>
              <a:br>
                <a:rPr lang="pl-PL" sz="1600" dirty="0">
                  <a:solidFill>
                    <a:srgbClr val="002060"/>
                  </a:solidFill>
                </a:rPr>
              </a:br>
              <a:r>
                <a:rPr lang="pl-PL" sz="1600" dirty="0">
                  <a:solidFill>
                    <a:srgbClr val="002060"/>
                  </a:solidFill>
                </a:rPr>
                <a:t>jako </a:t>
              </a:r>
              <a:r>
                <a:rPr lang="pl-PL" sz="1600" b="1" dirty="0">
                  <a:solidFill>
                    <a:srgbClr val="0070C0"/>
                  </a:solidFill>
                </a:rPr>
                <a:t>część wyniku egzaminu maturalnego</a:t>
              </a:r>
              <a:r>
                <a:rPr lang="pl-PL" sz="1600" dirty="0">
                  <a:solidFill>
                    <a:srgbClr val="0070C0"/>
                  </a:solidFill>
                </a:rPr>
                <a:t> </a:t>
              </a:r>
              <a:r>
                <a:rPr lang="pl-PL" sz="1600" dirty="0">
                  <a:solidFill>
                    <a:srgbClr val="002060"/>
                  </a:solidFill>
                </a:rPr>
                <a:t>i przepustka na studia</a:t>
              </a:r>
            </a:p>
            <a:p>
              <a:pPr>
                <a:spcBef>
                  <a:spcPts val="1800"/>
                </a:spcBef>
              </a:pPr>
              <a:endParaRPr lang="pl-PL" dirty="0">
                <a:solidFill>
                  <a:srgbClr val="002060"/>
                </a:solidFill>
              </a:endParaRPr>
            </a:p>
          </p:txBody>
        </p:sp>
        <p:pic>
          <p:nvPicPr>
            <p:cNvPr id="33" name="Picture 7" descr="C:\Users\user\Desktop\1131_03_18_frse_prezentacja\slajdy\2-07.pn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8" r="66672"/>
            <a:stretch/>
          </p:blipFill>
          <p:spPr bwMode="auto">
            <a:xfrm>
              <a:off x="6868049" y="1707654"/>
              <a:ext cx="1927770" cy="377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" name="Grupa 34"/>
          <p:cNvGrpSpPr/>
          <p:nvPr/>
        </p:nvGrpSpPr>
        <p:grpSpPr>
          <a:xfrm>
            <a:off x="5724128" y="872882"/>
            <a:ext cx="3172003" cy="1914892"/>
            <a:chOff x="5792485" y="1131590"/>
            <a:chExt cx="3172003" cy="1914892"/>
          </a:xfrm>
        </p:grpSpPr>
        <p:sp>
          <p:nvSpPr>
            <p:cNvPr id="36" name="Prostokąt 35"/>
            <p:cNvSpPr/>
            <p:nvPr/>
          </p:nvSpPr>
          <p:spPr>
            <a:xfrm>
              <a:off x="5792485" y="1707654"/>
              <a:ext cx="3172003" cy="1338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800"/>
                </a:spcBef>
              </a:pPr>
              <a:r>
                <a:rPr lang="pl-PL" sz="1600" dirty="0">
                  <a:solidFill>
                    <a:srgbClr val="002060"/>
                  </a:solidFill>
                </a:rPr>
                <a:t>Możliwość uzyskania </a:t>
              </a:r>
              <a:r>
                <a:rPr lang="pl-PL" sz="1600" b="1" dirty="0">
                  <a:solidFill>
                    <a:srgbClr val="0070C0"/>
                  </a:solidFill>
                </a:rPr>
                <a:t>dodatkowych uprawnień</a:t>
              </a:r>
              <a:r>
                <a:rPr lang="pl-PL" sz="1600" dirty="0">
                  <a:solidFill>
                    <a:srgbClr val="002060"/>
                  </a:solidFill>
                </a:rPr>
                <a:t> zawodowych, kwalifikacji rynkowych</a:t>
              </a:r>
            </a:p>
            <a:p>
              <a:pPr>
                <a:spcBef>
                  <a:spcPts val="1800"/>
                </a:spcBef>
              </a:pPr>
              <a:endParaRPr lang="pl-PL" dirty="0">
                <a:solidFill>
                  <a:srgbClr val="002060"/>
                </a:solidFill>
              </a:endParaRPr>
            </a:p>
          </p:txBody>
        </p:sp>
        <p:grpSp>
          <p:nvGrpSpPr>
            <p:cNvPr id="37" name="Grupa 36"/>
            <p:cNvGrpSpPr/>
            <p:nvPr/>
          </p:nvGrpSpPr>
          <p:grpSpPr>
            <a:xfrm>
              <a:off x="5796136" y="1131590"/>
              <a:ext cx="2045336" cy="613849"/>
              <a:chOff x="5796136" y="1131590"/>
              <a:chExt cx="2045336" cy="613849"/>
            </a:xfrm>
          </p:grpSpPr>
          <p:pic>
            <p:nvPicPr>
              <p:cNvPr id="38" name="Picture 7" descr="C:\Users\user\Desktop\1131_03_18_frse_prezentacja\slajdy\2-07.pn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8" r="66672"/>
              <a:stretch/>
            </p:blipFill>
            <p:spPr bwMode="auto">
              <a:xfrm>
                <a:off x="5913702" y="1707654"/>
                <a:ext cx="1927770" cy="377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9" name="Picture 4" descr="C:\Users\Graficzny\Desktop\FRSE\prezentacja MEN\rulon-10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6136" y="1131590"/>
                <a:ext cx="818672" cy="572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40" name="Picture 3" descr="C:\Users\Graficzny\Desktop\FRSE\prezentacja MEN\pliki-22.png">
            <a:extLst>
              <a:ext uri="{FF2B5EF4-FFF2-40B4-BE49-F238E27FC236}">
                <a16:creationId xmlns:a16="http://schemas.microsoft.com/office/drawing/2014/main" id="{8D484550-E5A4-4A43-8371-5FCB2850C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01421"/>
            <a:ext cx="444546" cy="50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>
            <a:extLst>
              <a:ext uri="{FF2B5EF4-FFF2-40B4-BE49-F238E27FC236}">
                <a16:creationId xmlns:a16="http://schemas.microsoft.com/office/drawing/2014/main" id="{E034BB32-00CE-6145-A317-09A635AD2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8871" y="3050855"/>
            <a:ext cx="653184" cy="47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98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691680" y="206375"/>
            <a:ext cx="7200800" cy="421159"/>
          </a:xfrm>
        </p:spPr>
        <p:txBody>
          <a:bodyPr/>
          <a:lstStyle/>
          <a:p>
            <a:pPr algn="l"/>
            <a:r>
              <a:rPr lang="pl-PL" b="1" dirty="0">
                <a:solidFill>
                  <a:srgbClr val="002060"/>
                </a:solidFill>
              </a:rPr>
              <a:t> </a:t>
            </a:r>
            <a:r>
              <a:rPr lang="pl-PL" sz="2500" b="1" dirty="0">
                <a:solidFill>
                  <a:srgbClr val="002060"/>
                </a:solidFill>
              </a:rPr>
              <a:t>Zachęty dla pracodawców</a:t>
            </a:r>
          </a:p>
        </p:txBody>
      </p:sp>
      <p:grpSp>
        <p:nvGrpSpPr>
          <p:cNvPr id="5" name="Grupa 4"/>
          <p:cNvGrpSpPr/>
          <p:nvPr/>
        </p:nvGrpSpPr>
        <p:grpSpPr>
          <a:xfrm>
            <a:off x="3347864" y="1347614"/>
            <a:ext cx="2471870" cy="2463213"/>
            <a:chOff x="3396275" y="1347614"/>
            <a:chExt cx="2471870" cy="2463213"/>
          </a:xfrm>
        </p:grpSpPr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6275" y="1347614"/>
              <a:ext cx="2471870" cy="2463213"/>
            </a:xfrm>
            <a:prstGeom prst="rect">
              <a:avLst/>
            </a:prstGeom>
          </p:spPr>
        </p:pic>
        <p:sp>
          <p:nvSpPr>
            <p:cNvPr id="7" name="pole tekstowe 6"/>
            <p:cNvSpPr txBox="1"/>
            <p:nvPr/>
          </p:nvSpPr>
          <p:spPr>
            <a:xfrm>
              <a:off x="3468283" y="2202930"/>
              <a:ext cx="223224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900" b="1" dirty="0">
                  <a:solidFill>
                    <a:srgbClr val="002060"/>
                  </a:solidFill>
                </a:rPr>
                <a:t>WIĘKSZE </a:t>
              </a:r>
              <a:br>
                <a:rPr lang="pl-PL" sz="1900" b="1" dirty="0">
                  <a:solidFill>
                    <a:srgbClr val="002060"/>
                  </a:solidFill>
                </a:rPr>
              </a:br>
              <a:r>
                <a:rPr lang="pl-PL" sz="1900" b="1" dirty="0">
                  <a:solidFill>
                    <a:srgbClr val="002060"/>
                  </a:solidFill>
                </a:rPr>
                <a:t>KORZYŚCI!</a:t>
              </a:r>
            </a:p>
          </p:txBody>
        </p:sp>
      </p:grpSp>
      <p:pic>
        <p:nvPicPr>
          <p:cNvPr id="9" name="Picture 2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42000" detail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541" y="3003798"/>
            <a:ext cx="504056" cy="273159"/>
          </a:xfrm>
          <a:prstGeom prst="rect">
            <a:avLst/>
          </a:prstGeom>
          <a:noFill/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33" y="1995686"/>
            <a:ext cx="204572" cy="198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637" y="2923010"/>
            <a:ext cx="288032" cy="278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6" name="Grupa 25"/>
          <p:cNvGrpSpPr/>
          <p:nvPr/>
        </p:nvGrpSpPr>
        <p:grpSpPr>
          <a:xfrm>
            <a:off x="179512" y="1059582"/>
            <a:ext cx="3158659" cy="1909376"/>
            <a:chOff x="251520" y="1563638"/>
            <a:chExt cx="3168352" cy="1909376"/>
          </a:xfrm>
        </p:grpSpPr>
        <p:sp>
          <p:nvSpPr>
            <p:cNvPr id="15" name="Prostokąt 14"/>
            <p:cNvSpPr/>
            <p:nvPr/>
          </p:nvSpPr>
          <p:spPr>
            <a:xfrm>
              <a:off x="251520" y="1995686"/>
              <a:ext cx="3168352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pl-PL" dirty="0">
                  <a:solidFill>
                    <a:srgbClr val="002060"/>
                  </a:solidFill>
                </a:rPr>
                <a:t>Większe </a:t>
              </a:r>
              <a:r>
                <a:rPr lang="pl-PL" b="1" dirty="0">
                  <a:solidFill>
                    <a:srgbClr val="0070C0"/>
                  </a:solidFill>
                </a:rPr>
                <a:t>dofinansowanie pracodawcom kosztów kształcenia</a:t>
              </a:r>
              <a:r>
                <a:rPr lang="pl-PL" b="1" dirty="0">
                  <a:solidFill>
                    <a:srgbClr val="1F497D"/>
                  </a:solidFill>
                </a:rPr>
                <a:t> </a:t>
              </a:r>
              <a:r>
                <a:rPr lang="pl-PL" dirty="0">
                  <a:solidFill>
                    <a:srgbClr val="002060"/>
                  </a:solidFill>
                </a:rPr>
                <a:t>młodocianych </a:t>
              </a:r>
            </a:p>
            <a:p>
              <a:pPr algn="r"/>
              <a:r>
                <a:rPr lang="pl-PL" dirty="0">
                  <a:solidFill>
                    <a:srgbClr val="002060"/>
                  </a:solidFill>
                </a:rPr>
                <a:t>w zawodach określonych </a:t>
              </a:r>
              <a:br>
                <a:rPr lang="pl-PL" dirty="0">
                  <a:solidFill>
                    <a:srgbClr val="002060"/>
                  </a:solidFill>
                </a:rPr>
              </a:br>
              <a:r>
                <a:rPr lang="pl-PL" dirty="0">
                  <a:solidFill>
                    <a:srgbClr val="002060"/>
                  </a:solidFill>
                </a:rPr>
                <a:t>w prognozie MEN</a:t>
              </a:r>
            </a:p>
          </p:txBody>
        </p:sp>
        <p:grpSp>
          <p:nvGrpSpPr>
            <p:cNvPr id="23" name="Grupa 22"/>
            <p:cNvGrpSpPr/>
            <p:nvPr/>
          </p:nvGrpSpPr>
          <p:grpSpPr>
            <a:xfrm>
              <a:off x="1403648" y="1563638"/>
              <a:ext cx="1928370" cy="469833"/>
              <a:chOff x="1403648" y="1563638"/>
              <a:chExt cx="1928370" cy="469833"/>
            </a:xfrm>
          </p:grpSpPr>
          <p:pic>
            <p:nvPicPr>
              <p:cNvPr id="18" name="Picture 2" descr="C:\Users\Graficzny\Desktop\FRSE\prezentacja MEN\pieniadze-09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5776" y="1563638"/>
                <a:ext cx="776242" cy="4206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7" descr="C:\Users\user\Desktop\1131_03_18_frse_prezentacja\slajdy\2-07.pn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8" r="66672"/>
              <a:stretch/>
            </p:blipFill>
            <p:spPr bwMode="auto">
              <a:xfrm>
                <a:off x="1403648" y="1995686"/>
                <a:ext cx="1927770" cy="377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7" name="Grupa 26"/>
          <p:cNvGrpSpPr/>
          <p:nvPr/>
        </p:nvGrpSpPr>
        <p:grpSpPr>
          <a:xfrm>
            <a:off x="5763563" y="2931790"/>
            <a:ext cx="3200925" cy="1776393"/>
            <a:chOff x="5763563" y="1131590"/>
            <a:chExt cx="3200925" cy="1776393"/>
          </a:xfrm>
        </p:grpSpPr>
        <p:sp>
          <p:nvSpPr>
            <p:cNvPr id="13" name="Prostokąt 12"/>
            <p:cNvSpPr/>
            <p:nvPr/>
          </p:nvSpPr>
          <p:spPr>
            <a:xfrm>
              <a:off x="5792485" y="1707654"/>
              <a:ext cx="317200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800"/>
                </a:spcBef>
              </a:pPr>
              <a:r>
                <a:rPr lang="pl-PL" b="1" dirty="0">
                  <a:solidFill>
                    <a:srgbClr val="0070C0"/>
                  </a:solidFill>
                </a:rPr>
                <a:t>Wliczanie w koszty uzyskania przychodu świadczeń wypłacanych uczniom </a:t>
              </a:r>
              <a:br>
                <a:rPr lang="pl-PL" b="1" dirty="0">
                  <a:solidFill>
                    <a:srgbClr val="0070C0"/>
                  </a:solidFill>
                </a:rPr>
              </a:br>
              <a:r>
                <a:rPr lang="pl-PL" dirty="0">
                  <a:solidFill>
                    <a:srgbClr val="002060"/>
                  </a:solidFill>
                </a:rPr>
                <a:t>z tytułu staży u pracodawców</a:t>
              </a:r>
            </a:p>
          </p:txBody>
        </p:sp>
        <p:grpSp>
          <p:nvGrpSpPr>
            <p:cNvPr id="17" name="Grupa 16"/>
            <p:cNvGrpSpPr/>
            <p:nvPr/>
          </p:nvGrpSpPr>
          <p:grpSpPr>
            <a:xfrm>
              <a:off x="5763563" y="1131590"/>
              <a:ext cx="2055659" cy="613849"/>
              <a:chOff x="5763563" y="1131590"/>
              <a:chExt cx="2055659" cy="613849"/>
            </a:xfrm>
          </p:grpSpPr>
          <p:pic>
            <p:nvPicPr>
              <p:cNvPr id="21" name="Picture 7" descr="C:\Users\user\Desktop\1131_03_18_frse_prezentacja\slajdy\2-07.pn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8" r="66672"/>
              <a:stretch/>
            </p:blipFill>
            <p:spPr bwMode="auto">
              <a:xfrm>
                <a:off x="5891452" y="1707654"/>
                <a:ext cx="1927770" cy="377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52" name="Picture 4" descr="C:\Users\Graficzny\Desktop\FRSE\prezentacja MEN\rulon-10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3563" y="1131590"/>
                <a:ext cx="818672" cy="572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8" name="Grupa 27"/>
          <p:cNvGrpSpPr/>
          <p:nvPr/>
        </p:nvGrpSpPr>
        <p:grpSpPr>
          <a:xfrm>
            <a:off x="5796136" y="987574"/>
            <a:ext cx="3168352" cy="1704385"/>
            <a:chOff x="5724128" y="3219822"/>
            <a:chExt cx="3168352" cy="1704385"/>
          </a:xfrm>
        </p:grpSpPr>
        <p:sp>
          <p:nvSpPr>
            <p:cNvPr id="14" name="Prostokąt 13"/>
            <p:cNvSpPr/>
            <p:nvPr/>
          </p:nvSpPr>
          <p:spPr>
            <a:xfrm>
              <a:off x="5724128" y="3723878"/>
              <a:ext cx="316835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800"/>
                </a:spcBef>
              </a:pPr>
              <a:r>
                <a:rPr lang="pl-PL" b="1" dirty="0">
                  <a:solidFill>
                    <a:srgbClr val="0070C0"/>
                  </a:solidFill>
                </a:rPr>
                <a:t>Zwolnienie od podatku darowizn </a:t>
              </a:r>
              <a:r>
                <a:rPr lang="pl-PL" dirty="0">
                  <a:solidFill>
                    <a:prstClr val="black"/>
                  </a:solidFill>
                </a:rPr>
                <a:t>przekazywanych szkołom kształcącym </a:t>
              </a:r>
              <a:br>
                <a:rPr lang="pl-PL" dirty="0">
                  <a:solidFill>
                    <a:prstClr val="black"/>
                  </a:solidFill>
                </a:rPr>
              </a:br>
              <a:r>
                <a:rPr lang="pl-PL" dirty="0">
                  <a:solidFill>
                    <a:prstClr val="black"/>
                  </a:solidFill>
                </a:rPr>
                <a:t>w zawodach</a:t>
              </a:r>
            </a:p>
          </p:txBody>
        </p:sp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12582" y="3219822"/>
              <a:ext cx="490747" cy="354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9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79662"/>
            <a:ext cx="52072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7" descr="C:\Users\user\Desktop\1131_03_18_frse_prezentacja\slajdy\2-07.png">
            <a:extLst>
              <a:ext uri="{FF2B5EF4-FFF2-40B4-BE49-F238E27FC236}">
                <a16:creationId xmlns:a16="http://schemas.microsoft.com/office/drawing/2014/main" id="{CAE6095D-94B5-084F-A835-8919EAD822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r="66672"/>
          <a:stretch/>
        </p:blipFill>
        <p:spPr bwMode="auto">
          <a:xfrm>
            <a:off x="5884590" y="1483271"/>
            <a:ext cx="1921873" cy="3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141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ęciokąt 27"/>
          <p:cNvSpPr/>
          <p:nvPr/>
        </p:nvSpPr>
        <p:spPr>
          <a:xfrm rot="10800000">
            <a:off x="2830474" y="3003798"/>
            <a:ext cx="6048673" cy="1206532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Pięciokąt 26"/>
          <p:cNvSpPr/>
          <p:nvPr/>
        </p:nvSpPr>
        <p:spPr>
          <a:xfrm rot="10800000">
            <a:off x="2850836" y="2082683"/>
            <a:ext cx="6048673" cy="855474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Pięciokąt 24"/>
          <p:cNvSpPr/>
          <p:nvPr/>
        </p:nvSpPr>
        <p:spPr>
          <a:xfrm rot="10800000">
            <a:off x="2837743" y="1004738"/>
            <a:ext cx="6048673" cy="968552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310" y="1550578"/>
            <a:ext cx="1823397" cy="1817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Wzmocnienie potencjału szkół</a:t>
            </a: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2426329" y="2500956"/>
            <a:ext cx="274290" cy="1180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/>
        </p:nvCxnSpPr>
        <p:spPr>
          <a:xfrm flipV="1">
            <a:off x="2121936" y="1550578"/>
            <a:ext cx="608787" cy="283182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oliniowy 17"/>
          <p:cNvCxnSpPr/>
          <p:nvPr/>
        </p:nvCxnSpPr>
        <p:spPr>
          <a:xfrm>
            <a:off x="2060949" y="3193468"/>
            <a:ext cx="639670" cy="299034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512" y="2395101"/>
            <a:ext cx="243425" cy="23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3365392" y="1004738"/>
            <a:ext cx="53830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rgbClr val="002060"/>
                </a:solidFill>
              </a:rPr>
              <a:t>szkoła dysponuje pulą godzin na </a:t>
            </a:r>
            <a:r>
              <a:rPr lang="pl-PL" b="1" dirty="0">
                <a:solidFill>
                  <a:srgbClr val="0070C0"/>
                </a:solidFill>
              </a:rPr>
              <a:t>dostosowanie kształcenia do potrzeb</a:t>
            </a:r>
            <a:r>
              <a:rPr lang="pl-PL" b="1" dirty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lokalnego i regionalnego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b="1" dirty="0">
                <a:solidFill>
                  <a:srgbClr val="0070C0"/>
                </a:solidFill>
              </a:rPr>
              <a:t>rynku pracy</a:t>
            </a:r>
          </a:p>
        </p:txBody>
      </p:sp>
      <p:pic>
        <p:nvPicPr>
          <p:cNvPr id="15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723" y="1371351"/>
            <a:ext cx="243425" cy="23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Graficzny\Desktop\FRSE\prezentacja MEN\krzyzyk_krzy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103" y="3492502"/>
            <a:ext cx="243425" cy="23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ole tekstowe 13"/>
          <p:cNvSpPr txBox="1"/>
          <p:nvPr/>
        </p:nvSpPr>
        <p:spPr>
          <a:xfrm>
            <a:off x="3341801" y="2186100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szkoła otwarta na kształcenie ustawiczne osób dorosłych</a:t>
            </a:r>
          </a:p>
          <a:p>
            <a:r>
              <a:rPr lang="pl-PL" dirty="0">
                <a:solidFill>
                  <a:srgbClr val="002060"/>
                </a:solidFill>
              </a:rPr>
              <a:t>(organizator </a:t>
            </a:r>
            <a:r>
              <a:rPr lang="pl-PL" b="1" dirty="0">
                <a:solidFill>
                  <a:srgbClr val="0070C0"/>
                </a:solidFill>
              </a:rPr>
              <a:t>krótszych form kursowych</a:t>
            </a:r>
            <a:r>
              <a:rPr lang="pl-PL" dirty="0">
                <a:solidFill>
                  <a:srgbClr val="002060"/>
                </a:solidFill>
              </a:rPr>
              <a:t>)</a:t>
            </a:r>
          </a:p>
          <a:p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3365392" y="3145398"/>
            <a:ext cx="53011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rgbClr val="002060"/>
                </a:solidFill>
              </a:rPr>
              <a:t>szkoła prowadząca kształcenie zawodowe może prowadzić </a:t>
            </a:r>
            <a:r>
              <a:rPr lang="pl-PL" b="1" dirty="0">
                <a:solidFill>
                  <a:srgbClr val="0070C0"/>
                </a:solidFill>
              </a:rPr>
              <a:t>wydzielony rachunek </a:t>
            </a:r>
            <a:r>
              <a:rPr lang="pl-PL" dirty="0">
                <a:solidFill>
                  <a:srgbClr val="002060"/>
                </a:solidFill>
              </a:rPr>
              <a:t>celem gromadzenia dochodów z tytułu np. darowizn lub świadczenia usług</a:t>
            </a:r>
          </a:p>
        </p:txBody>
      </p:sp>
      <p:pic>
        <p:nvPicPr>
          <p:cNvPr id="21" name="Obraz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19" y="1776500"/>
            <a:ext cx="1225230" cy="1227298"/>
          </a:xfrm>
          <a:prstGeom prst="rect">
            <a:avLst/>
          </a:prstGeom>
        </p:spPr>
      </p:pic>
      <p:sp useBgFill="1">
        <p:nvSpPr>
          <p:cNvPr id="23" name="Prostokąt 22">
            <a:extLst>
              <a:ext uri="{FF2B5EF4-FFF2-40B4-BE49-F238E27FC236}">
                <a16:creationId xmlns:a16="http://schemas.microsoft.com/office/drawing/2014/main" id="{73221536-BD55-A54E-87DA-1F2EA9537E7A}"/>
              </a:ext>
            </a:extLst>
          </p:cNvPr>
          <p:cNvSpPr/>
          <p:nvPr/>
        </p:nvSpPr>
        <p:spPr>
          <a:xfrm>
            <a:off x="1171103" y="1878632"/>
            <a:ext cx="554462" cy="284400"/>
          </a:xfrm>
          <a:prstGeom prst="rect">
            <a:avLst/>
          </a:prstGeom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274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Kadra kształcenia zawodowego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67694"/>
            <a:ext cx="1330521" cy="1328273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D71B4CB-E291-4F1C-86D6-A03E18611C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2415880"/>
              </p:ext>
            </p:extLst>
          </p:nvPr>
        </p:nvGraphicFramePr>
        <p:xfrm>
          <a:off x="1331640" y="1059582"/>
          <a:ext cx="756084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8093" y="1551472"/>
            <a:ext cx="382739" cy="37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4298" y="3618755"/>
            <a:ext cx="382739" cy="203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4090" y="2508675"/>
            <a:ext cx="489271" cy="34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015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Wzmocnienie doradztwa zawodowego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1763688" y="1275606"/>
          <a:ext cx="684076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rostokąt 4"/>
          <p:cNvSpPr/>
          <p:nvPr/>
        </p:nvSpPr>
        <p:spPr>
          <a:xfrm>
            <a:off x="1619672" y="947504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Kompleksowe doradztwo zawodowe w systemie oświaty: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23678"/>
            <a:ext cx="158417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13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835696" y="278383"/>
            <a:ext cx="7056784" cy="421159"/>
          </a:xfrm>
        </p:spPr>
        <p:txBody>
          <a:bodyPr/>
          <a:lstStyle/>
          <a:p>
            <a:pPr algn="l">
              <a:lnSpc>
                <a:spcPts val="2600"/>
              </a:lnSpc>
            </a:pPr>
            <a:r>
              <a:rPr lang="pl-PL" sz="2800" b="1" dirty="0">
                <a:solidFill>
                  <a:srgbClr val="002060"/>
                </a:solidFill>
              </a:rPr>
              <a:t>Jakie są cele wdrażanych zmian?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3059832" y="1691854"/>
            <a:ext cx="2704939" cy="2505063"/>
            <a:chOff x="2771800" y="1419622"/>
            <a:chExt cx="2704939" cy="2505063"/>
          </a:xfrm>
        </p:grpSpPr>
        <p:pic>
          <p:nvPicPr>
            <p:cNvPr id="13" name="Obraz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1419622"/>
              <a:ext cx="2704939" cy="2505063"/>
            </a:xfrm>
            <a:prstGeom prst="rect">
              <a:avLst/>
            </a:prstGeom>
          </p:spPr>
        </p:pic>
        <p:grpSp>
          <p:nvGrpSpPr>
            <p:cNvPr id="14" name="Grupa 13"/>
            <p:cNvGrpSpPr/>
            <p:nvPr/>
          </p:nvGrpSpPr>
          <p:grpSpPr>
            <a:xfrm>
              <a:off x="3563888" y="2139702"/>
              <a:ext cx="1081393" cy="970702"/>
              <a:chOff x="3563888" y="2139702"/>
              <a:chExt cx="1081393" cy="970702"/>
            </a:xfrm>
          </p:grpSpPr>
          <p:pic>
            <p:nvPicPr>
              <p:cNvPr id="42" name="Obraz 41">
                <a:extLst>
                  <a:ext uri="{FF2B5EF4-FFF2-40B4-BE49-F238E27FC236}">
                    <a16:creationId xmlns:a16="http://schemas.microsoft.com/office/drawing/2014/main" id="{49B29204-434C-4F33-97A1-E0F82FFB07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5936" y="2139702"/>
                <a:ext cx="325609" cy="225856"/>
              </a:xfrm>
              <a:prstGeom prst="rect">
                <a:avLst/>
              </a:prstGeom>
            </p:spPr>
          </p:pic>
          <p:pic>
            <p:nvPicPr>
              <p:cNvPr id="44" name="Obraz 43">
                <a:extLst>
                  <a:ext uri="{FF2B5EF4-FFF2-40B4-BE49-F238E27FC236}">
                    <a16:creationId xmlns:a16="http://schemas.microsoft.com/office/drawing/2014/main" id="{49B29204-434C-4F33-97A1-E0F82FFB07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83968" y="2859782"/>
                <a:ext cx="361313" cy="250622"/>
              </a:xfrm>
              <a:prstGeom prst="rect">
                <a:avLst/>
              </a:prstGeom>
            </p:spPr>
          </p:pic>
          <p:pic>
            <p:nvPicPr>
              <p:cNvPr id="45" name="Obraz 44">
                <a:extLst>
                  <a:ext uri="{FF2B5EF4-FFF2-40B4-BE49-F238E27FC236}">
                    <a16:creationId xmlns:a16="http://schemas.microsoft.com/office/drawing/2014/main" id="{B72A47FB-591E-4EC5-82FB-E54F366882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79912" y="2715766"/>
                <a:ext cx="504055" cy="353074"/>
              </a:xfrm>
              <a:prstGeom prst="rect">
                <a:avLst/>
              </a:prstGeom>
            </p:spPr>
          </p:pic>
          <p:pic>
            <p:nvPicPr>
              <p:cNvPr id="46" name="Obraz 45">
                <a:extLst>
                  <a:ext uri="{FF2B5EF4-FFF2-40B4-BE49-F238E27FC236}">
                    <a16:creationId xmlns:a16="http://schemas.microsoft.com/office/drawing/2014/main" id="{49B29204-434C-4F33-97A1-E0F82FFB07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83968" y="2427734"/>
                <a:ext cx="361313" cy="250621"/>
              </a:xfrm>
              <a:prstGeom prst="rect">
                <a:avLst/>
              </a:prstGeom>
            </p:spPr>
          </p:pic>
          <p:pic>
            <p:nvPicPr>
              <p:cNvPr id="47" name="Obraz 46">
                <a:extLst>
                  <a:ext uri="{FF2B5EF4-FFF2-40B4-BE49-F238E27FC236}">
                    <a16:creationId xmlns:a16="http://schemas.microsoft.com/office/drawing/2014/main" id="{256183FA-A3DD-48FE-B2D8-23C2EED99F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63888" y="2355726"/>
                <a:ext cx="619396" cy="433866"/>
              </a:xfrm>
              <a:prstGeom prst="rect">
                <a:avLst/>
              </a:prstGeom>
            </p:spPr>
          </p:pic>
        </p:grpSp>
      </p:grpSp>
      <p:sp>
        <p:nvSpPr>
          <p:cNvPr id="2" name="Prostokąt 1"/>
          <p:cNvSpPr/>
          <p:nvPr/>
        </p:nvSpPr>
        <p:spPr>
          <a:xfrm>
            <a:off x="3347533" y="979130"/>
            <a:ext cx="2524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odbudowa </a:t>
            </a:r>
            <a:r>
              <a:rPr lang="pl-PL" sz="1600" dirty="0">
                <a:solidFill>
                  <a:srgbClr val="002060"/>
                </a:solidFill>
              </a:rPr>
              <a:t>prestiżu </a:t>
            </a:r>
            <a:r>
              <a:rPr lang="pl-PL" sz="1600" b="1" dirty="0">
                <a:solidFill>
                  <a:srgbClr val="002060"/>
                </a:solidFill>
              </a:rPr>
              <a:t/>
            </a:r>
            <a:br>
              <a:rPr lang="pl-PL" sz="1600" b="1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kształcenia zawodowego</a:t>
            </a:r>
          </a:p>
        </p:txBody>
      </p:sp>
      <p:sp>
        <p:nvSpPr>
          <p:cNvPr id="4" name="Prostokąt 3"/>
          <p:cNvSpPr/>
          <p:nvPr/>
        </p:nvSpPr>
        <p:spPr>
          <a:xfrm>
            <a:off x="5764771" y="1594062"/>
            <a:ext cx="31683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tabLst>
                <a:tab pos="271463" algn="l"/>
                <a:tab pos="357188" algn="l"/>
              </a:tabLst>
            </a:pPr>
            <a:r>
              <a:rPr lang="pl-PL" sz="1600" b="1" dirty="0">
                <a:solidFill>
                  <a:srgbClr val="002060"/>
                </a:solidFill>
              </a:rPr>
              <a:t>przygotowanie </a:t>
            </a:r>
            <a:r>
              <a:rPr lang="pl-PL" sz="1600" dirty="0">
                <a:solidFill>
                  <a:srgbClr val="002060"/>
                </a:solidFill>
              </a:rPr>
              <a:t>zmian programowych, organizacyjnych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i prawnych, służących poprawie jakości i efektywności kształcenia zawodowego</a:t>
            </a:r>
          </a:p>
        </p:txBody>
      </p:sp>
      <p:sp>
        <p:nvSpPr>
          <p:cNvPr id="6" name="Prostokąt 5"/>
          <p:cNvSpPr/>
          <p:nvPr/>
        </p:nvSpPr>
        <p:spPr>
          <a:xfrm>
            <a:off x="683569" y="1500358"/>
            <a:ext cx="25562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r">
              <a:buFont typeface="Arial" panose="020B0604020202020204" pitchFamily="34" charset="0"/>
              <a:buChar char="•"/>
              <a:tabLst>
                <a:tab pos="179388" algn="l"/>
                <a:tab pos="271463" algn="l"/>
                <a:tab pos="357188" algn="l"/>
              </a:tabLst>
            </a:pPr>
            <a:r>
              <a:rPr lang="pl-PL" sz="1600" b="1" dirty="0">
                <a:solidFill>
                  <a:srgbClr val="002060"/>
                </a:solidFill>
              </a:rPr>
              <a:t>dopasowanie </a:t>
            </a:r>
            <a:r>
              <a:rPr lang="pl-PL" sz="1600" dirty="0">
                <a:solidFill>
                  <a:srgbClr val="002060"/>
                </a:solidFill>
              </a:rPr>
              <a:t>nowego systemu szkolnictwa branżowego do potrzeb nowoczesnej gospodarki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i poszczególnych branż</a:t>
            </a:r>
          </a:p>
        </p:txBody>
      </p:sp>
      <p:sp>
        <p:nvSpPr>
          <p:cNvPr id="7" name="Prostokąt 6"/>
          <p:cNvSpPr/>
          <p:nvPr/>
        </p:nvSpPr>
        <p:spPr>
          <a:xfrm>
            <a:off x="842827" y="3453436"/>
            <a:ext cx="2520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zwiększenie </a:t>
            </a:r>
            <a:r>
              <a:rPr lang="pl-PL" sz="1600" dirty="0">
                <a:solidFill>
                  <a:srgbClr val="002060"/>
                </a:solidFill>
              </a:rPr>
              <a:t>wpływu pracodawców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na funkcjonowanie kształcenia zawodowego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5940152" y="3584673"/>
            <a:ext cx="2520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promocja </a:t>
            </a:r>
            <a:r>
              <a:rPr lang="pl-PL" sz="1600" dirty="0">
                <a:solidFill>
                  <a:srgbClr val="002060"/>
                </a:solidFill>
              </a:rPr>
              <a:t>szkolnictwa branżowego wśród uczniów i ich rodziców</a:t>
            </a:r>
          </a:p>
        </p:txBody>
      </p:sp>
    </p:spTree>
    <p:extLst>
      <p:ext uri="{BB962C8B-B14F-4D97-AF65-F5344CB8AC3E}">
        <p14:creationId xmlns:p14="http://schemas.microsoft.com/office/powerpoint/2010/main" val="22940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Zmiana modelu finansowania szkół</a:t>
            </a:r>
          </a:p>
        </p:txBody>
      </p:sp>
      <p:pic>
        <p:nvPicPr>
          <p:cNvPr id="1027" name="Picture 3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7654"/>
            <a:ext cx="1296144" cy="70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9552" y="2499742"/>
            <a:ext cx="936104" cy="507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upa 12"/>
          <p:cNvGrpSpPr/>
          <p:nvPr/>
        </p:nvGrpSpPr>
        <p:grpSpPr>
          <a:xfrm>
            <a:off x="2123728" y="1254229"/>
            <a:ext cx="6624735" cy="923330"/>
            <a:chOff x="1881222" y="2266548"/>
            <a:chExt cx="6507202" cy="1050768"/>
          </a:xfrm>
        </p:grpSpPr>
        <p:pic>
          <p:nvPicPr>
            <p:cNvPr id="17" name="Picture 2" descr="C:\Users\Graficzny\Desktop\FRSE\prezentacja MEN\kalendarz-08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1222" y="2411306"/>
              <a:ext cx="432048" cy="371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Prostokąt 7"/>
            <p:cNvSpPr/>
            <p:nvPr/>
          </p:nvSpPr>
          <p:spPr>
            <a:xfrm>
              <a:off x="2339752" y="2266548"/>
              <a:ext cx="6048672" cy="10507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800"/>
                </a:spcBef>
              </a:pPr>
              <a:r>
                <a:rPr lang="pl-PL" b="1" dirty="0">
                  <a:solidFill>
                    <a:srgbClr val="0070C0"/>
                  </a:solidFill>
                </a:rPr>
                <a:t>od 1 stycznia 2019 r. </a:t>
              </a:r>
              <a:r>
                <a:rPr lang="pl-PL" dirty="0">
                  <a:solidFill>
                    <a:srgbClr val="002060"/>
                  </a:solidFill>
                </a:rPr>
                <a:t>– system finansowania, przewidujący podział subwencji oświatowej z uwzględnieniem:</a:t>
              </a:r>
            </a:p>
            <a:p>
              <a:pPr marL="361950"/>
              <a:endParaRPr lang="pl-PL" dirty="0">
                <a:solidFill>
                  <a:srgbClr val="002060"/>
                </a:solidFill>
              </a:endParaRPr>
            </a:p>
          </p:txBody>
        </p:sp>
      </p:grpSp>
      <p:sp>
        <p:nvSpPr>
          <p:cNvPr id="9" name="Prostokąt 8"/>
          <p:cNvSpPr/>
          <p:nvPr/>
        </p:nvSpPr>
        <p:spPr>
          <a:xfrm>
            <a:off x="2619413" y="2941211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770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</a:rPr>
              <a:t>rzeczywistego zapotrzebowania na pracowników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>
                <a:solidFill>
                  <a:srgbClr val="002060"/>
                </a:solidFill>
              </a:rPr>
              <a:t>w danym zawodzie na rynku pracy</a:t>
            </a:r>
          </a:p>
        </p:txBody>
      </p:sp>
      <p:grpSp>
        <p:nvGrpSpPr>
          <p:cNvPr id="15" name="Grupa 14"/>
          <p:cNvGrpSpPr/>
          <p:nvPr/>
        </p:nvGrpSpPr>
        <p:grpSpPr>
          <a:xfrm>
            <a:off x="2252242" y="3832743"/>
            <a:ext cx="6048672" cy="923330"/>
            <a:chOff x="2195736" y="4155926"/>
            <a:chExt cx="6048672" cy="923330"/>
          </a:xfrm>
        </p:grpSpPr>
        <p:pic>
          <p:nvPicPr>
            <p:cNvPr id="7" name="Picture 3" descr="C:\Users\Graficzny\Desktop\FRSE\prezentacja MEN\krzyzyk_krzyż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4267533"/>
              <a:ext cx="151147" cy="146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Prostokąt 9"/>
            <p:cNvSpPr/>
            <p:nvPr/>
          </p:nvSpPr>
          <p:spPr>
            <a:xfrm>
              <a:off x="2195736" y="4155926"/>
              <a:ext cx="6048672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61950"/>
              <a:r>
                <a:rPr lang="pl-PL" b="1" dirty="0">
                  <a:solidFill>
                    <a:srgbClr val="0070C0"/>
                  </a:solidFill>
                </a:rPr>
                <a:t>od 1 stycznia 2020 r. </a:t>
              </a:r>
              <a:r>
                <a:rPr lang="pl-PL" dirty="0">
                  <a:solidFill>
                    <a:srgbClr val="002060"/>
                  </a:solidFill>
                </a:rPr>
                <a:t>– dodatkowe wsparcie finansowe kształcenia w zawodach </a:t>
              </a:r>
              <a:r>
                <a:rPr lang="pl-PL" dirty="0" smtClean="0">
                  <a:solidFill>
                    <a:srgbClr val="002060"/>
                  </a:solidFill>
                </a:rPr>
                <a:t>unikatowych (o szczególnym znaczeniu dla kultury i dziedzictwa narodowego)</a:t>
              </a:r>
              <a:endParaRPr lang="pl-PL" dirty="0">
                <a:solidFill>
                  <a:srgbClr val="002060"/>
                </a:solidFill>
              </a:endParaRPr>
            </a:p>
          </p:txBody>
        </p:sp>
      </p:grpSp>
      <p:sp>
        <p:nvSpPr>
          <p:cNvPr id="11" name="Prostokąt 10"/>
          <p:cNvSpPr/>
          <p:nvPr/>
        </p:nvSpPr>
        <p:spPr>
          <a:xfrm>
            <a:off x="2619413" y="2499742"/>
            <a:ext cx="3204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4770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</a:rPr>
              <a:t>efektywności kształcenia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619413" y="1992893"/>
            <a:ext cx="3868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4770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</a:rPr>
              <a:t>kosztów kształcenia w zawodzie</a:t>
            </a:r>
          </a:p>
        </p:txBody>
      </p:sp>
      <p:sp>
        <p:nvSpPr>
          <p:cNvPr id="2" name="Prostokąt 1"/>
          <p:cNvSpPr/>
          <p:nvPr/>
        </p:nvSpPr>
        <p:spPr>
          <a:xfrm>
            <a:off x="2565841" y="855374"/>
            <a:ext cx="45352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Nowe zasady finansowania – oferta MEN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2442020" y="3911928"/>
            <a:ext cx="216024" cy="178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pic>
        <p:nvPicPr>
          <p:cNvPr id="23" name="Picture 2" descr="C:\Users\Graficzny\Desktop\FRSE\prezentacja MEN\kalendarz-0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793" y="3970284"/>
            <a:ext cx="432048" cy="371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541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7211144" cy="421159"/>
          </a:xfrm>
        </p:spPr>
        <p:txBody>
          <a:bodyPr/>
          <a:lstStyle/>
          <a:p>
            <a:pPr algn="l"/>
            <a:r>
              <a:rPr lang="pl-PL" sz="2800" b="1" dirty="0">
                <a:solidFill>
                  <a:srgbClr val="002060"/>
                </a:solidFill>
              </a:rPr>
              <a:t>Jakie działania poprzedziły przyjęcie ustawy?</a:t>
            </a:r>
          </a:p>
        </p:txBody>
      </p:sp>
      <p:sp>
        <p:nvSpPr>
          <p:cNvPr id="4" name="Prostokąt 3"/>
          <p:cNvSpPr/>
          <p:nvPr/>
        </p:nvSpPr>
        <p:spPr>
          <a:xfrm>
            <a:off x="1029441" y="915566"/>
            <a:ext cx="800705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wzmocniono współpracę </a:t>
            </a:r>
            <a:r>
              <a:rPr lang="pl-PL" sz="1600" dirty="0">
                <a:solidFill>
                  <a:srgbClr val="002060"/>
                </a:solidFill>
              </a:rPr>
              <a:t>MEN z </a:t>
            </a:r>
            <a:r>
              <a:rPr lang="pl-PL" sz="1600" dirty="0" smtClean="0">
                <a:solidFill>
                  <a:srgbClr val="002060"/>
                </a:solidFill>
              </a:rPr>
              <a:t>pracodawcami i resortami </a:t>
            </a:r>
            <a:br>
              <a:rPr lang="pl-PL" sz="1600" dirty="0" smtClean="0">
                <a:solidFill>
                  <a:srgbClr val="002060"/>
                </a:solidFill>
              </a:rPr>
            </a:br>
            <a:r>
              <a:rPr lang="pl-PL" sz="1600" dirty="0" smtClean="0">
                <a:solidFill>
                  <a:srgbClr val="002060"/>
                </a:solidFill>
              </a:rPr>
              <a:t>odpowiedzialnymi za zawody</a:t>
            </a:r>
            <a:endParaRPr lang="pl-PL" sz="1600" dirty="0">
              <a:solidFill>
                <a:srgbClr val="002060"/>
              </a:solidFill>
            </a:endParaRPr>
          </a:p>
          <a:p>
            <a:pPr lvl="1"/>
            <a:endParaRPr lang="pl-PL" sz="1600" b="1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12 lipca </a:t>
            </a:r>
            <a:r>
              <a:rPr lang="pl-PL" sz="1600" dirty="0">
                <a:solidFill>
                  <a:srgbClr val="002060"/>
                </a:solidFill>
              </a:rPr>
              <a:t>zorganizowano konferencję „Pracodawca – kluczowy partner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w kształceniu zawodowym” – z udziałem pracodawców z całego kraju, </a:t>
            </a:r>
            <a:r>
              <a:rPr lang="pl-PL" sz="1600" dirty="0" smtClean="0">
                <a:solidFill>
                  <a:srgbClr val="002060"/>
                </a:solidFill>
              </a:rPr>
              <a:t/>
            </a:r>
            <a:br>
              <a:rPr lang="pl-PL" sz="1600" dirty="0" smtClean="0">
                <a:solidFill>
                  <a:srgbClr val="002060"/>
                </a:solidFill>
              </a:rPr>
            </a:br>
            <a:r>
              <a:rPr lang="pl-PL" sz="1600" dirty="0" smtClean="0">
                <a:solidFill>
                  <a:srgbClr val="002060"/>
                </a:solidFill>
              </a:rPr>
              <a:t>zapowiadającą </a:t>
            </a:r>
            <a:r>
              <a:rPr lang="pl-PL" sz="1600" dirty="0">
                <a:solidFill>
                  <a:srgbClr val="002060"/>
                </a:solidFill>
              </a:rPr>
              <a:t>I etap zmian w kształceniu zawodowym od roku szkolnego </a:t>
            </a:r>
            <a:r>
              <a:rPr lang="pl-PL" sz="1600" dirty="0" smtClean="0">
                <a:solidFill>
                  <a:srgbClr val="002060"/>
                </a:solidFill>
              </a:rPr>
              <a:t>2017/2018</a:t>
            </a:r>
            <a:endParaRPr lang="pl-PL" sz="1600" dirty="0">
              <a:solidFill>
                <a:srgbClr val="002060"/>
              </a:solidFill>
            </a:endParaRPr>
          </a:p>
          <a:p>
            <a:pPr lvl="1"/>
            <a:endParaRPr lang="pl-PL" sz="1700" dirty="0">
              <a:solidFill>
                <a:srgbClr val="002060"/>
              </a:solidFill>
            </a:endParaRP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1 września </a:t>
            </a:r>
            <a:r>
              <a:rPr lang="pl-PL" sz="1600" dirty="0">
                <a:solidFill>
                  <a:srgbClr val="002060"/>
                </a:solidFill>
              </a:rPr>
              <a:t>weszła w życie ustawa z 14 grudnia 2016 r. – Prawo oświatowe, wprowadzająca szkolnictwo branżowe:</a:t>
            </a:r>
          </a:p>
          <a:p>
            <a:pPr marL="1200150" lvl="2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pl-PL" sz="1600" b="1" dirty="0">
                <a:solidFill>
                  <a:srgbClr val="002060"/>
                </a:solidFill>
              </a:rPr>
              <a:t>uelastyczniono strukturę szkolnictwa </a:t>
            </a:r>
            <a:r>
              <a:rPr lang="pl-PL" sz="1600" dirty="0">
                <a:solidFill>
                  <a:srgbClr val="002060"/>
                </a:solidFill>
              </a:rPr>
              <a:t>i zapewniono dostęp do dalszego kształcenia – wprowadzono branżową szkołę I i II stopnia, zapewniającą drożność kształcenia oraz możliwość przystąpienia do </a:t>
            </a:r>
            <a:r>
              <a:rPr lang="pl-PL" sz="1600" dirty="0" smtClean="0">
                <a:solidFill>
                  <a:srgbClr val="002060"/>
                </a:solidFill>
              </a:rPr>
              <a:t>matury</a:t>
            </a:r>
            <a:endParaRPr lang="pl-PL" sz="1600" dirty="0">
              <a:solidFill>
                <a:srgbClr val="002060"/>
              </a:solidFill>
            </a:endParaRP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pl-PL" sz="1600" b="1" dirty="0">
                <a:solidFill>
                  <a:srgbClr val="002060"/>
                </a:solidFill>
              </a:rPr>
              <a:t>wprowadzono obowiązkowe zajęcia </a:t>
            </a:r>
            <a:r>
              <a:rPr lang="pl-PL" sz="1600" dirty="0">
                <a:solidFill>
                  <a:srgbClr val="002060"/>
                </a:solidFill>
              </a:rPr>
              <a:t>z zakresu doradztwa zawodowego,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w celu zwiększenia trafności decyzji związanych z wyborem </a:t>
            </a:r>
            <a:r>
              <a:rPr lang="pl-PL" sz="1600" dirty="0" smtClean="0">
                <a:solidFill>
                  <a:srgbClr val="002060"/>
                </a:solidFill>
              </a:rPr>
              <a:t>zawodu</a:t>
            </a:r>
            <a:endParaRPr lang="pl-PL" sz="1600" dirty="0">
              <a:solidFill>
                <a:srgbClr val="002060"/>
              </a:solidFill>
            </a:endParaRP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5" y="2787774"/>
            <a:ext cx="992854" cy="991176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2" y="1638885"/>
            <a:ext cx="761020" cy="761020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99538" y="774577"/>
            <a:ext cx="1479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2060"/>
                </a:solidFill>
              </a:rPr>
              <a:t>2017 </a:t>
            </a:r>
            <a:r>
              <a:rPr lang="pl-PL" sz="3200" b="1" dirty="0">
                <a:solidFill>
                  <a:srgbClr val="002060"/>
                </a:solidFill>
              </a:rPr>
              <a:t>r</a:t>
            </a:r>
            <a:r>
              <a:rPr lang="pl-PL" sz="3200" b="1" dirty="0" smtClean="0">
                <a:solidFill>
                  <a:srgbClr val="002060"/>
                </a:solidFill>
              </a:rPr>
              <a:t>.</a:t>
            </a:r>
            <a:endParaRPr lang="pl-PL" sz="2800" b="1" dirty="0">
              <a:solidFill>
                <a:srgbClr val="002060"/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8495585" y="4530654"/>
            <a:ext cx="395536" cy="369332"/>
            <a:chOff x="8450223" y="247352"/>
            <a:chExt cx="395536" cy="369332"/>
          </a:xfrm>
        </p:grpSpPr>
        <p:sp>
          <p:nvSpPr>
            <p:cNvPr id="8" name="Elipsa 7"/>
            <p:cNvSpPr/>
            <p:nvPr/>
          </p:nvSpPr>
          <p:spPr>
            <a:xfrm>
              <a:off x="8467991" y="247352"/>
              <a:ext cx="360000" cy="360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n w="3175">
                  <a:solidFill>
                    <a:prstClr val="black"/>
                  </a:solidFill>
                </a:ln>
                <a:solidFill>
                  <a:prstClr val="white"/>
                </a:solidFill>
              </a:endParaRPr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8450223" y="247352"/>
              <a:ext cx="3955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>
                  <a:solidFill>
                    <a:prstClr val="white"/>
                  </a:solidFill>
                </a:rPr>
                <a:t>3</a:t>
              </a:r>
              <a:endParaRPr lang="pl-PL" b="1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24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7211144" cy="421159"/>
          </a:xfrm>
        </p:spPr>
        <p:txBody>
          <a:bodyPr/>
          <a:lstStyle/>
          <a:p>
            <a:pPr algn="l"/>
            <a:r>
              <a:rPr lang="pl-PL" sz="2800" b="1" dirty="0">
                <a:solidFill>
                  <a:srgbClr val="002060"/>
                </a:solidFill>
              </a:rPr>
              <a:t>Jakie działania poprzedziły przyjęcie ustawy?</a:t>
            </a:r>
          </a:p>
        </p:txBody>
      </p:sp>
      <p:sp>
        <p:nvSpPr>
          <p:cNvPr id="4" name="Prostokąt 3"/>
          <p:cNvSpPr/>
          <p:nvPr/>
        </p:nvSpPr>
        <p:spPr>
          <a:xfrm>
            <a:off x="1469470" y="941849"/>
            <a:ext cx="7264126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600" b="1" kern="1100" dirty="0">
                <a:solidFill>
                  <a:srgbClr val="002060"/>
                </a:solidFill>
              </a:rPr>
              <a:t>4 stycznia </a:t>
            </a:r>
            <a:r>
              <a:rPr lang="pl-PL" sz="1600" kern="1100" dirty="0">
                <a:solidFill>
                  <a:srgbClr val="002060"/>
                </a:solidFill>
              </a:rPr>
              <a:t>Minister Edukacji Narodowej powołał Radę Dyrektorów Szkół Zawodowych, która uczestniczyła w przygotowaniu zmian w kształceniu </a:t>
            </a:r>
            <a:r>
              <a:rPr lang="pl-PL" sz="1600" kern="1100" dirty="0" smtClean="0">
                <a:solidFill>
                  <a:srgbClr val="002060"/>
                </a:solidFill>
              </a:rPr>
              <a:t>zawodowym</a:t>
            </a:r>
            <a:endParaRPr lang="pl-PL" sz="1600" b="1" kern="1100" dirty="0">
              <a:solidFill>
                <a:srgbClr val="00206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Kuratorzy Oświaty powołali </a:t>
            </a:r>
            <a:r>
              <a:rPr lang="pl-PL" sz="1600" b="1" dirty="0">
                <a:solidFill>
                  <a:srgbClr val="002060"/>
                </a:solidFill>
              </a:rPr>
              <a:t>koordynatorów ds. kształcenia zawodowego</a:t>
            </a:r>
            <a:r>
              <a:rPr lang="pl-PL" sz="1600" dirty="0">
                <a:solidFill>
                  <a:srgbClr val="002060"/>
                </a:solidFill>
              </a:rPr>
              <a:t>, których głównym zadaniem jest wspieranie pracodawców zainteresowanych nawiązaniem współpracy ze </a:t>
            </a:r>
            <a:r>
              <a:rPr lang="pl-PL" sz="1600" dirty="0" smtClean="0">
                <a:solidFill>
                  <a:srgbClr val="002060"/>
                </a:solidFill>
              </a:rPr>
              <a:t>szkołami</a:t>
            </a:r>
            <a:endParaRPr lang="pl-PL" sz="1600" dirty="0">
              <a:solidFill>
                <a:srgbClr val="00206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6 kwietnia </a:t>
            </a:r>
            <a:r>
              <a:rPr lang="pl-PL" sz="1600" dirty="0">
                <a:solidFill>
                  <a:srgbClr val="002060"/>
                </a:solidFill>
              </a:rPr>
              <a:t>zorganizowano Kongres Powiatów „Dobry Zawód” we Wrocławiu, </a:t>
            </a:r>
            <a:br>
              <a:rPr lang="pl-PL" sz="1600" dirty="0">
                <a:solidFill>
                  <a:srgbClr val="002060"/>
                </a:solidFill>
              </a:rPr>
            </a:br>
            <a:r>
              <a:rPr lang="pl-PL" sz="1600" dirty="0">
                <a:solidFill>
                  <a:srgbClr val="002060"/>
                </a:solidFill>
              </a:rPr>
              <a:t>w trakcie którego zaprezentowano kierunki zmian w szkolnictwie </a:t>
            </a:r>
            <a:r>
              <a:rPr lang="pl-PL" sz="1600" dirty="0" smtClean="0">
                <a:solidFill>
                  <a:srgbClr val="002060"/>
                </a:solidFill>
              </a:rPr>
              <a:t>branżowym </a:t>
            </a:r>
            <a:endParaRPr lang="pl-PL" sz="1600" dirty="0">
              <a:solidFill>
                <a:srgbClr val="00206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26 czerwca </a:t>
            </a:r>
            <a:r>
              <a:rPr lang="pl-PL" sz="1600" dirty="0">
                <a:solidFill>
                  <a:srgbClr val="002060"/>
                </a:solidFill>
              </a:rPr>
              <a:t>do uzgodnień, konsultacji społecznych i opiniowania trafił rządowy projekt ustawy o zmianie ustawy – Prawo oświatowe, ustawy o systemie oświaty oraz niektórych innych </a:t>
            </a:r>
            <a:r>
              <a:rPr lang="pl-PL" sz="1600" dirty="0" smtClean="0">
                <a:solidFill>
                  <a:srgbClr val="002060"/>
                </a:solidFill>
              </a:rPr>
              <a:t>ustaw</a:t>
            </a:r>
            <a:endParaRPr lang="pl-PL" sz="1600" dirty="0">
              <a:solidFill>
                <a:srgbClr val="00206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25 września </a:t>
            </a:r>
            <a:r>
              <a:rPr lang="pl-PL" sz="1600" dirty="0">
                <a:solidFill>
                  <a:srgbClr val="002060"/>
                </a:solidFill>
              </a:rPr>
              <a:t>rządowy projekt ustawy wpłynął do Sejmu </a:t>
            </a:r>
            <a:r>
              <a:rPr lang="pl-PL" sz="1600" dirty="0" smtClean="0">
                <a:solidFill>
                  <a:srgbClr val="002060"/>
                </a:solidFill>
              </a:rPr>
              <a:t>RP</a:t>
            </a:r>
            <a:endParaRPr lang="pl-PL" sz="1600" dirty="0">
              <a:solidFill>
                <a:srgbClr val="002060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72817" y="827355"/>
            <a:ext cx="138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2060"/>
                </a:solidFill>
              </a:rPr>
              <a:t>2018 </a:t>
            </a:r>
            <a:r>
              <a:rPr lang="pl-PL" sz="3200" b="1" dirty="0">
                <a:solidFill>
                  <a:srgbClr val="002060"/>
                </a:solidFill>
              </a:rPr>
              <a:t>r</a:t>
            </a:r>
            <a:r>
              <a:rPr lang="pl-PL" sz="3200" b="1" dirty="0" smtClean="0">
                <a:solidFill>
                  <a:srgbClr val="002060"/>
                </a:solidFill>
              </a:rPr>
              <a:t>.</a:t>
            </a:r>
            <a:endParaRPr lang="pl-PL" sz="2400" dirty="0">
              <a:solidFill>
                <a:prstClr val="black"/>
              </a:solidFill>
            </a:endParaRPr>
          </a:p>
        </p:txBody>
      </p:sp>
      <p:pic>
        <p:nvPicPr>
          <p:cNvPr id="15" name="Picture 3" descr="C:\Users\Graficzny\Desktop\FRSE\prezentacja MEN\pliki-2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70" y="3147814"/>
            <a:ext cx="625104" cy="71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5" y="2334143"/>
            <a:ext cx="769794" cy="771096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602400"/>
            <a:ext cx="659878" cy="351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a 7"/>
          <p:cNvGrpSpPr/>
          <p:nvPr/>
        </p:nvGrpSpPr>
        <p:grpSpPr>
          <a:xfrm>
            <a:off x="8495585" y="4530654"/>
            <a:ext cx="395536" cy="369332"/>
            <a:chOff x="8450223" y="247352"/>
            <a:chExt cx="395536" cy="369332"/>
          </a:xfrm>
        </p:grpSpPr>
        <p:sp>
          <p:nvSpPr>
            <p:cNvPr id="9" name="Elipsa 8"/>
            <p:cNvSpPr/>
            <p:nvPr/>
          </p:nvSpPr>
          <p:spPr>
            <a:xfrm>
              <a:off x="8467991" y="247352"/>
              <a:ext cx="360000" cy="360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n w="3175">
                  <a:solidFill>
                    <a:prstClr val="black"/>
                  </a:solidFill>
                </a:ln>
                <a:solidFill>
                  <a:prstClr val="white"/>
                </a:solidFill>
              </a:endParaRPr>
            </a:p>
          </p:txBody>
        </p:sp>
        <p:sp>
          <p:nvSpPr>
            <p:cNvPr id="10" name="pole tekstowe 9"/>
            <p:cNvSpPr txBox="1"/>
            <p:nvPr/>
          </p:nvSpPr>
          <p:spPr>
            <a:xfrm>
              <a:off x="8450223" y="247352"/>
              <a:ext cx="3955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prstClr val="white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03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825352" y="206375"/>
            <a:ext cx="7211144" cy="421159"/>
          </a:xfrm>
        </p:spPr>
        <p:txBody>
          <a:bodyPr/>
          <a:lstStyle/>
          <a:p>
            <a:pPr algn="l"/>
            <a:r>
              <a:rPr lang="pl-PL" sz="2400" b="1" dirty="0">
                <a:solidFill>
                  <a:srgbClr val="002060"/>
                </a:solidFill>
              </a:rPr>
              <a:t>Reforma przygotowana we współpracy z pracodawcami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4648520" y="225945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71463" algn="l"/>
              </a:tabLst>
            </a:pPr>
            <a:r>
              <a:rPr lang="pl-PL" dirty="0"/>
              <a:t>•	</a:t>
            </a:r>
            <a:r>
              <a:rPr lang="pl-PL" dirty="0">
                <a:solidFill>
                  <a:srgbClr val="002060"/>
                </a:solidFill>
              </a:rPr>
              <a:t>przyjęta niemal jednomyślnie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4648520" y="2608131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71463" algn="l"/>
              </a:tabLst>
            </a:pPr>
            <a:r>
              <a:rPr lang="pl-PL" dirty="0"/>
              <a:t>•	</a:t>
            </a:r>
            <a:r>
              <a:rPr lang="pl-PL" dirty="0">
                <a:solidFill>
                  <a:srgbClr val="002060"/>
                </a:solidFill>
              </a:rPr>
              <a:t>podpisana przez 	Prezydenta RP </a:t>
            </a:r>
          </a:p>
          <a:p>
            <a:pPr>
              <a:tabLst>
                <a:tab pos="271463" algn="l"/>
              </a:tabLst>
            </a:pPr>
            <a:r>
              <a:rPr lang="pl-PL" dirty="0">
                <a:solidFill>
                  <a:srgbClr val="002060"/>
                </a:solidFill>
              </a:rPr>
              <a:t>	29 listopada 2018 r.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4648840" y="3168709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71463" algn="l"/>
                <a:tab pos="357188" algn="l"/>
              </a:tabLst>
            </a:pPr>
            <a:r>
              <a:rPr lang="pl-PL" dirty="0"/>
              <a:t>•	</a:t>
            </a:r>
            <a:r>
              <a:rPr lang="pl-PL" dirty="0">
                <a:solidFill>
                  <a:srgbClr val="002060"/>
                </a:solidFill>
              </a:rPr>
              <a:t>opublikowana w Dzienniku Ustaw </a:t>
            </a:r>
          </a:p>
          <a:p>
            <a:pPr>
              <a:tabLst>
                <a:tab pos="271463" algn="l"/>
                <a:tab pos="357188" algn="l"/>
              </a:tabLst>
            </a:pPr>
            <a:r>
              <a:rPr lang="pl-PL" dirty="0">
                <a:solidFill>
                  <a:srgbClr val="002060"/>
                </a:solidFill>
              </a:rPr>
              <a:t>	30 listopada 2018 r. poz. </a:t>
            </a:r>
            <a:r>
              <a:rPr lang="pl-PL" dirty="0" smtClean="0">
                <a:solidFill>
                  <a:srgbClr val="002060"/>
                </a:solidFill>
              </a:rPr>
              <a:t>2245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827584" y="1643122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68288" algn="l"/>
                <a:tab pos="357188" algn="l"/>
              </a:tabLst>
            </a:pPr>
            <a:r>
              <a:rPr lang="pl-PL" b="1" dirty="0">
                <a:solidFill>
                  <a:srgbClr val="002060"/>
                </a:solidFill>
              </a:rPr>
              <a:t>12</a:t>
            </a:r>
            <a:r>
              <a:rPr lang="pl-PL" dirty="0"/>
              <a:t> </a:t>
            </a:r>
            <a:r>
              <a:rPr lang="pl-PL" dirty="0">
                <a:solidFill>
                  <a:srgbClr val="002060"/>
                </a:solidFill>
              </a:rPr>
              <a:t>seminariów branżowych, 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>
                <a:solidFill>
                  <a:srgbClr val="002060"/>
                </a:solidFill>
              </a:rPr>
              <a:t>z udziałem ponad </a:t>
            </a:r>
            <a:r>
              <a:rPr lang="pl-PL" dirty="0"/>
              <a:t/>
            </a:r>
            <a:br>
              <a:rPr lang="pl-PL" dirty="0"/>
            </a:br>
            <a:r>
              <a:rPr lang="pl-PL" b="1" dirty="0">
                <a:solidFill>
                  <a:srgbClr val="002060"/>
                </a:solidFill>
              </a:rPr>
              <a:t>500</a:t>
            </a:r>
            <a:r>
              <a:rPr lang="pl-PL" dirty="0"/>
              <a:t> </a:t>
            </a:r>
            <a:r>
              <a:rPr lang="pl-PL" dirty="0">
                <a:solidFill>
                  <a:srgbClr val="002060"/>
                </a:solidFill>
              </a:rPr>
              <a:t>pracodawców</a:t>
            </a:r>
          </a:p>
        </p:txBody>
      </p:sp>
      <p:sp>
        <p:nvSpPr>
          <p:cNvPr id="27" name="Prostokąt 26"/>
          <p:cNvSpPr/>
          <p:nvPr/>
        </p:nvSpPr>
        <p:spPr>
          <a:xfrm>
            <a:off x="827584" y="2582042"/>
            <a:ext cx="30963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8900" algn="l"/>
                <a:tab pos="268288" algn="l"/>
                <a:tab pos="357188" algn="l"/>
                <a:tab pos="446088" algn="l"/>
              </a:tabLst>
            </a:pPr>
            <a:r>
              <a:rPr lang="pl-PL" dirty="0">
                <a:solidFill>
                  <a:srgbClr val="002060"/>
                </a:solidFill>
              </a:rPr>
              <a:t>ponad</a:t>
            </a:r>
            <a:r>
              <a:rPr lang="pl-PL" dirty="0"/>
              <a:t> </a:t>
            </a:r>
            <a:r>
              <a:rPr lang="pl-PL" b="1" dirty="0">
                <a:solidFill>
                  <a:srgbClr val="002060"/>
                </a:solidFill>
              </a:rPr>
              <a:t>1000</a:t>
            </a:r>
            <a:r>
              <a:rPr lang="pl-PL" dirty="0"/>
              <a:t> </a:t>
            </a:r>
            <a:r>
              <a:rPr lang="pl-PL" dirty="0">
                <a:solidFill>
                  <a:srgbClr val="002060"/>
                </a:solidFill>
              </a:rPr>
              <a:t>pracodawców </a:t>
            </a:r>
          </a:p>
          <a:p>
            <a:pPr>
              <a:tabLst>
                <a:tab pos="88900" algn="l"/>
                <a:tab pos="268288" algn="l"/>
                <a:tab pos="357188" algn="l"/>
                <a:tab pos="446088" algn="l"/>
              </a:tabLst>
            </a:pPr>
            <a:r>
              <a:rPr lang="pl-PL" dirty="0">
                <a:solidFill>
                  <a:srgbClr val="002060"/>
                </a:solidFill>
              </a:rPr>
              <a:t>przygotowywało zmiany </a:t>
            </a:r>
          </a:p>
          <a:p>
            <a:pPr>
              <a:tabLst>
                <a:tab pos="88900" algn="l"/>
                <a:tab pos="268288" algn="l"/>
                <a:tab pos="357188" algn="l"/>
                <a:tab pos="446088" algn="l"/>
              </a:tabLst>
            </a:pPr>
            <a:r>
              <a:rPr lang="pl-PL" dirty="0">
                <a:solidFill>
                  <a:srgbClr val="002060"/>
                </a:solidFill>
              </a:rPr>
              <a:t>programowe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827584" y="3505550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68288" algn="l"/>
                <a:tab pos="357188" algn="l"/>
              </a:tabLst>
            </a:pPr>
            <a:r>
              <a:rPr lang="pl-PL" dirty="0" smtClean="0">
                <a:solidFill>
                  <a:srgbClr val="002060"/>
                </a:solidFill>
              </a:rPr>
              <a:t>porozumienia MEN z branżowymi organizacjami pracodawców</a:t>
            </a:r>
            <a:r>
              <a:rPr lang="pl-PL" dirty="0">
                <a:solidFill>
                  <a:srgbClr val="002060"/>
                </a:solidFill>
              </a:rPr>
              <a:t/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>oraz spółkami Skarbu Państwa</a:t>
            </a:r>
            <a:endParaRPr lang="pl-PL" dirty="0"/>
          </a:p>
        </p:txBody>
      </p:sp>
      <p:sp>
        <p:nvSpPr>
          <p:cNvPr id="29" name="Prostokąt 28"/>
          <p:cNvSpPr/>
          <p:nvPr/>
        </p:nvSpPr>
        <p:spPr>
          <a:xfrm>
            <a:off x="827584" y="927512"/>
            <a:ext cx="3096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68288" algn="l"/>
              </a:tabLst>
            </a:pPr>
            <a:r>
              <a:rPr lang="pl-PL" dirty="0">
                <a:solidFill>
                  <a:srgbClr val="002060"/>
                </a:solidFill>
              </a:rPr>
              <a:t>wspólny list premiera i minister 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>
                <a:solidFill>
                  <a:srgbClr val="002060"/>
                </a:solidFill>
              </a:rPr>
              <a:t>edukacji do pracodawców 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4369088" y="843948"/>
            <a:ext cx="4472880" cy="40602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4369088" y="849530"/>
            <a:ext cx="4472880" cy="1356207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l-PL" dirty="0">
                <a:solidFill>
                  <a:schemeClr val="bg1"/>
                </a:solidFill>
              </a:rPr>
              <a:t>Ustawa z 22 listopada 2018 r.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o zmianie ustawy </a:t>
            </a:r>
          </a:p>
          <a:p>
            <a:pPr algn="r"/>
            <a:r>
              <a:rPr lang="pl-PL" dirty="0">
                <a:solidFill>
                  <a:schemeClr val="bg1"/>
                </a:solidFill>
              </a:rPr>
              <a:t>– Prawo oświatowe, ustawy o systemie oświaty oraz niektórych innych ustaw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324" y="987574"/>
            <a:ext cx="489271" cy="34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24" y="1643122"/>
            <a:ext cx="512738" cy="511872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323" y="2684729"/>
            <a:ext cx="382739" cy="37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34" y="3515493"/>
            <a:ext cx="635250" cy="458976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935022"/>
            <a:ext cx="646979" cy="648072"/>
          </a:xfrm>
          <a:prstGeom prst="rect">
            <a:avLst/>
          </a:prstGeom>
        </p:spPr>
      </p:pic>
      <p:sp>
        <p:nvSpPr>
          <p:cNvPr id="19" name="Prostokąt 18"/>
          <p:cNvSpPr/>
          <p:nvPr/>
        </p:nvSpPr>
        <p:spPr>
          <a:xfrm>
            <a:off x="4648840" y="3764566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71463" algn="l"/>
                <a:tab pos="357188" algn="l"/>
              </a:tabLst>
            </a:pPr>
            <a:r>
              <a:rPr lang="pl-PL" dirty="0"/>
              <a:t>•	</a:t>
            </a:r>
            <a:r>
              <a:rPr lang="pl-PL" dirty="0" smtClean="0">
                <a:solidFill>
                  <a:srgbClr val="002060"/>
                </a:solidFill>
              </a:rPr>
              <a:t>zmiana 39 ustaw spoza systemu oświaty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4648520" y="4139834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71463" algn="l"/>
                <a:tab pos="357188" algn="l"/>
              </a:tabLst>
            </a:pPr>
            <a:r>
              <a:rPr lang="pl-PL" dirty="0"/>
              <a:t>•	</a:t>
            </a:r>
            <a:r>
              <a:rPr lang="pl-PL" dirty="0">
                <a:solidFill>
                  <a:srgbClr val="002060"/>
                </a:solidFill>
              </a:rPr>
              <a:t>ponad 50 </a:t>
            </a:r>
            <a:r>
              <a:rPr lang="pl-PL" dirty="0" smtClean="0">
                <a:solidFill>
                  <a:srgbClr val="002060"/>
                </a:solidFill>
              </a:rPr>
              <a:t>aktów wykonawczych </a:t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>	do ustawy</a:t>
            </a:r>
          </a:p>
        </p:txBody>
      </p:sp>
    </p:spTree>
    <p:extLst>
      <p:ext uri="{BB962C8B-B14F-4D97-AF65-F5344CB8AC3E}">
        <p14:creationId xmlns:p14="http://schemas.microsoft.com/office/powerpoint/2010/main" val="233577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>
                <a:solidFill>
                  <a:srgbClr val="002060"/>
                </a:solidFill>
              </a:rPr>
              <a:t>Co wprowadzamy?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>
                <a:solidFill>
                  <a:schemeClr val="bg1"/>
                </a:solidFill>
              </a:rPr>
              <a:t>dd</a:t>
            </a:r>
            <a:endParaRPr lang="pl-PL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49107419"/>
              </p:ext>
            </p:extLst>
          </p:nvPr>
        </p:nvGraphicFramePr>
        <p:xfrm>
          <a:off x="1691680" y="987574"/>
          <a:ext cx="684076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3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08" y="2254517"/>
            <a:ext cx="1008112" cy="54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931790"/>
            <a:ext cx="1224136" cy="1224136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B72A47FB-591E-4EC5-82FB-E54F3668825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835" y="987574"/>
            <a:ext cx="1512170" cy="105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9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>
                <a:solidFill>
                  <a:srgbClr val="002060"/>
                </a:solidFill>
              </a:rPr>
              <a:t>Co wprowadzamy?</a:t>
            </a:r>
            <a:endParaRPr lang="pl-PL" dirty="0"/>
          </a:p>
        </p:txBody>
      </p:sp>
      <p:graphicFrame>
        <p:nvGraphicFramePr>
          <p:cNvPr id="36" name="Diagram 35"/>
          <p:cNvGraphicFramePr/>
          <p:nvPr>
            <p:extLst>
              <p:ext uri="{D42A27DB-BD31-4B8C-83A1-F6EECF244321}">
                <p14:modId xmlns:p14="http://schemas.microsoft.com/office/powerpoint/2010/main" val="2366170682"/>
              </p:ext>
            </p:extLst>
          </p:nvPr>
        </p:nvGraphicFramePr>
        <p:xfrm>
          <a:off x="1691680" y="987574"/>
          <a:ext cx="684076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131590"/>
            <a:ext cx="811856" cy="56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" descr="C:\Users\Graficzny\Desktop\FRSE\prezentacja MEN\pieniadze-09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61071"/>
            <a:ext cx="1097618" cy="594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Obraz 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882" y="2067694"/>
            <a:ext cx="955136" cy="95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8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1835696" y="206375"/>
            <a:ext cx="6923112" cy="421159"/>
          </a:xfrm>
        </p:spPr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Obowiązkowa współpraca szkół z pracodawcami</a:t>
            </a:r>
          </a:p>
        </p:txBody>
      </p:sp>
      <p:graphicFrame>
        <p:nvGraphicFramePr>
          <p:cNvPr id="11" name="Diagram 10"/>
          <p:cNvGraphicFramePr/>
          <p:nvPr>
            <p:extLst/>
          </p:nvPr>
        </p:nvGraphicFramePr>
        <p:xfrm>
          <a:off x="827584" y="952874"/>
          <a:ext cx="8856984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a 5"/>
          <p:cNvGrpSpPr/>
          <p:nvPr/>
        </p:nvGrpSpPr>
        <p:grpSpPr>
          <a:xfrm>
            <a:off x="1979712" y="759931"/>
            <a:ext cx="6624736" cy="3770263"/>
            <a:chOff x="1936271" y="618254"/>
            <a:chExt cx="6624736" cy="4204389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36271" y="1178339"/>
              <a:ext cx="324818" cy="3700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Prostokąt 1"/>
            <p:cNvSpPr/>
            <p:nvPr/>
          </p:nvSpPr>
          <p:spPr>
            <a:xfrm>
              <a:off x="2872374" y="618254"/>
              <a:ext cx="5688633" cy="42043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pl-PL" b="1" dirty="0">
                <a:solidFill>
                  <a:srgbClr val="002060"/>
                </a:solidFill>
              </a:endParaRPr>
            </a:p>
            <a:p>
              <a:r>
                <a:rPr lang="pl-PL" sz="2200" b="1" dirty="0">
                  <a:solidFill>
                    <a:srgbClr val="002060"/>
                  </a:solidFill>
                </a:rPr>
                <a:t>Warunkiem uruchomienia kształcenia </a:t>
              </a:r>
              <a:br>
                <a:rPr lang="pl-PL" sz="2200" b="1" dirty="0">
                  <a:solidFill>
                    <a:srgbClr val="002060"/>
                  </a:solidFill>
                </a:rPr>
              </a:br>
              <a:r>
                <a:rPr lang="pl-PL" sz="2200" b="1" dirty="0">
                  <a:solidFill>
                    <a:srgbClr val="002060"/>
                  </a:solidFill>
                </a:rPr>
                <a:t>w nowym zawodzie:</a:t>
              </a:r>
            </a:p>
            <a:p>
              <a:endParaRPr lang="pl-PL" dirty="0">
                <a:solidFill>
                  <a:srgbClr val="002060"/>
                </a:solidFill>
              </a:endParaRPr>
            </a:p>
            <a:p>
              <a:endParaRPr lang="pl-PL" sz="1000" dirty="0">
                <a:solidFill>
                  <a:srgbClr val="002060"/>
                </a:solidFill>
              </a:endParaRPr>
            </a:p>
            <a:p>
              <a:pPr marL="285750" indent="-285750"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pl-PL" b="1" dirty="0">
                  <a:solidFill>
                    <a:srgbClr val="0070C0"/>
                  </a:solidFill>
                </a:rPr>
                <a:t>pisemna umowa lub porozumienie szkoły, </a:t>
              </a:r>
              <a:br>
                <a:rPr lang="pl-PL" b="1" dirty="0">
                  <a:solidFill>
                    <a:srgbClr val="0070C0"/>
                  </a:solidFill>
                </a:rPr>
              </a:br>
              <a:r>
                <a:rPr lang="pl-PL" b="1" dirty="0">
                  <a:solidFill>
                    <a:srgbClr val="0070C0"/>
                  </a:solidFill>
                </a:rPr>
                <a:t>z pracodawcą </a:t>
              </a:r>
              <a:r>
                <a:rPr lang="pl-PL" dirty="0">
                  <a:solidFill>
                    <a:srgbClr val="002060"/>
                  </a:solidFill>
                </a:rPr>
                <a:t>właściwym dla danej branży / zawodu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l-PL" b="1" dirty="0">
                  <a:solidFill>
                    <a:srgbClr val="0070C0"/>
                  </a:solidFill>
                </a:rPr>
                <a:t>pisemne ustalenia pracodawcy </a:t>
              </a:r>
              <a:r>
                <a:rPr lang="pl-PL" dirty="0">
                  <a:solidFill>
                    <a:srgbClr val="002060"/>
                  </a:solidFill>
                </a:rPr>
                <a:t>zatrudniającego      </a:t>
              </a:r>
              <a:br>
                <a:rPr lang="pl-PL" dirty="0">
                  <a:solidFill>
                    <a:srgbClr val="002060"/>
                  </a:solidFill>
                </a:rPr>
              </a:br>
              <a:r>
                <a:rPr lang="pl-PL" dirty="0">
                  <a:solidFill>
                    <a:srgbClr val="002060"/>
                  </a:solidFill>
                </a:rPr>
                <a:t>młodocianego w celu nauki zawodu</a:t>
              </a:r>
              <a:r>
                <a:rPr lang="pl-PL" b="1" dirty="0">
                  <a:solidFill>
                    <a:srgbClr val="002060"/>
                  </a:solidFill>
                </a:rPr>
                <a:t> </a:t>
              </a:r>
              <a:r>
                <a:rPr lang="pl-PL" b="1" dirty="0">
                  <a:solidFill>
                    <a:srgbClr val="0070C0"/>
                  </a:solidFill>
                </a:rPr>
                <a:t>z dyrektorem  </a:t>
              </a:r>
            </a:p>
            <a:p>
              <a:r>
                <a:rPr lang="pl-PL" b="1" dirty="0">
                  <a:solidFill>
                    <a:srgbClr val="0070C0"/>
                  </a:solidFill>
                </a:rPr>
                <a:t>      szkoły</a:t>
              </a:r>
              <a:r>
                <a:rPr lang="pl-PL" dirty="0">
                  <a:solidFill>
                    <a:srgbClr val="002060"/>
                  </a:solidFill>
                </a:rPr>
                <a:t>, w której młodociany będzie realizował   </a:t>
              </a:r>
            </a:p>
            <a:p>
              <a:pPr>
                <a:spcAft>
                  <a:spcPts val="300"/>
                </a:spcAft>
              </a:pPr>
              <a:r>
                <a:rPr lang="pl-PL" dirty="0">
                  <a:solidFill>
                    <a:srgbClr val="002060"/>
                  </a:solidFill>
                </a:rPr>
                <a:t>      dokształcanie teoretyczne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l-PL" b="1" dirty="0">
                  <a:solidFill>
                    <a:srgbClr val="0070C0"/>
                  </a:solidFill>
                </a:rPr>
                <a:t> opinia wojewódzkiej rady rynku pracy</a:t>
              </a:r>
              <a:endParaRPr lang="pl-PL" dirty="0">
                <a:solidFill>
                  <a:srgbClr val="0070C0"/>
                </a:solidFill>
              </a:endParaRPr>
            </a:p>
            <a:p>
              <a:endParaRPr lang="pl-PL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upa 7"/>
          <p:cNvGrpSpPr/>
          <p:nvPr/>
        </p:nvGrpSpPr>
        <p:grpSpPr>
          <a:xfrm>
            <a:off x="1743848" y="2741618"/>
            <a:ext cx="6904143" cy="697658"/>
            <a:chOff x="1368022" y="3315311"/>
            <a:chExt cx="7026721" cy="435955"/>
          </a:xfrm>
        </p:grpSpPr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F664B189-872D-497E-BB98-4377A37F7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8022" y="3315311"/>
              <a:ext cx="769789" cy="410330"/>
            </a:xfrm>
            <a:prstGeom prst="rect">
              <a:avLst/>
            </a:prstGeom>
          </p:spPr>
        </p:pic>
        <p:sp>
          <p:nvSpPr>
            <p:cNvPr id="5" name="Prostokąt 4"/>
            <p:cNvSpPr/>
            <p:nvPr/>
          </p:nvSpPr>
          <p:spPr>
            <a:xfrm>
              <a:off x="2634103" y="3520476"/>
              <a:ext cx="5760640" cy="2307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pl-PL" dirty="0">
                <a:solidFill>
                  <a:prstClr val="black"/>
                </a:solidFill>
              </a:endParaRPr>
            </a:p>
          </p:txBody>
        </p:sp>
      </p:grp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upa 9"/>
          <p:cNvGrpSpPr/>
          <p:nvPr/>
        </p:nvGrpSpPr>
        <p:grpSpPr>
          <a:xfrm>
            <a:off x="8450223" y="247352"/>
            <a:ext cx="395536" cy="369332"/>
            <a:chOff x="8450223" y="247352"/>
            <a:chExt cx="395536" cy="369332"/>
          </a:xfrm>
        </p:grpSpPr>
        <p:sp>
          <p:nvSpPr>
            <p:cNvPr id="4" name="Elipsa 3"/>
            <p:cNvSpPr/>
            <p:nvPr/>
          </p:nvSpPr>
          <p:spPr>
            <a:xfrm>
              <a:off x="8467991" y="247352"/>
              <a:ext cx="360000" cy="360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n w="3175">
                  <a:solidFill>
                    <a:prstClr val="black"/>
                  </a:solidFill>
                </a:ln>
                <a:solidFill>
                  <a:prstClr val="white"/>
                </a:solidFill>
              </a:endParaRPr>
            </a:p>
          </p:txBody>
        </p:sp>
        <p:sp>
          <p:nvSpPr>
            <p:cNvPr id="7" name="pole tekstowe 6"/>
            <p:cNvSpPr txBox="1"/>
            <p:nvPr/>
          </p:nvSpPr>
          <p:spPr>
            <a:xfrm>
              <a:off x="8450223" y="247352"/>
              <a:ext cx="3955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prstClr val="white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331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500" b="1" dirty="0">
                <a:solidFill>
                  <a:srgbClr val="002060"/>
                </a:solidFill>
              </a:rPr>
              <a:t>Obowiązkowa współpraca szkół z pracodawcami</a:t>
            </a:r>
          </a:p>
        </p:txBody>
      </p:sp>
      <p:graphicFrame>
        <p:nvGraphicFramePr>
          <p:cNvPr id="11" name="Diagram 10"/>
          <p:cNvGraphicFramePr/>
          <p:nvPr>
            <p:extLst/>
          </p:nvPr>
        </p:nvGraphicFramePr>
        <p:xfrm>
          <a:off x="611560" y="987574"/>
          <a:ext cx="8856984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rostokąt 3"/>
          <p:cNvSpPr/>
          <p:nvPr/>
        </p:nvSpPr>
        <p:spPr>
          <a:xfrm>
            <a:off x="2771800" y="1108758"/>
            <a:ext cx="5688632" cy="4113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2060"/>
                </a:solidFill>
              </a:rPr>
              <a:t>Różne warianty współpracy szkoły z pracodawcą </a:t>
            </a:r>
            <a:br>
              <a:rPr lang="pl-PL" sz="2000" b="1" dirty="0">
                <a:solidFill>
                  <a:srgbClr val="002060"/>
                </a:solidFill>
              </a:rPr>
            </a:br>
            <a:r>
              <a:rPr lang="pl-PL" sz="2000" b="1" dirty="0">
                <a:solidFill>
                  <a:srgbClr val="002060"/>
                </a:solidFill>
              </a:rPr>
              <a:t>w ramach umowy lub porozumienia, w tym:</a:t>
            </a:r>
          </a:p>
          <a:p>
            <a:endParaRPr lang="pl-PL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tworzenie </a:t>
            </a:r>
            <a:r>
              <a:rPr lang="pl-PL" b="1" dirty="0">
                <a:solidFill>
                  <a:srgbClr val="0070C0"/>
                </a:solidFill>
              </a:rPr>
              <a:t>klas patronackich</a:t>
            </a:r>
            <a:endParaRPr lang="pl-PL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współpraca przy </a:t>
            </a:r>
            <a:r>
              <a:rPr lang="pl-PL" b="1" dirty="0">
                <a:solidFill>
                  <a:srgbClr val="0070C0"/>
                </a:solidFill>
              </a:rPr>
              <a:t>programie nauczania</a:t>
            </a:r>
            <a:endParaRPr lang="pl-PL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realizacja </a:t>
            </a:r>
            <a:r>
              <a:rPr lang="pl-PL" b="1" dirty="0">
                <a:solidFill>
                  <a:srgbClr val="0070C0"/>
                </a:solidFill>
              </a:rPr>
              <a:t>praktycznej nauki zawodu</a:t>
            </a:r>
            <a:endParaRPr lang="pl-PL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wyposażenie </a:t>
            </a:r>
            <a:r>
              <a:rPr lang="pl-PL" b="1" dirty="0">
                <a:solidFill>
                  <a:srgbClr val="0070C0"/>
                </a:solidFill>
              </a:rPr>
              <a:t>warsztatów lub pracowni</a:t>
            </a:r>
            <a:endParaRPr lang="pl-PL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organizacja</a:t>
            </a:r>
            <a:r>
              <a:rPr lang="pl-PL" b="1" dirty="0">
                <a:solidFill>
                  <a:srgbClr val="002060"/>
                </a:solidFill>
              </a:rPr>
              <a:t> </a:t>
            </a:r>
            <a:r>
              <a:rPr lang="pl-PL" b="1" dirty="0">
                <a:solidFill>
                  <a:srgbClr val="0070C0"/>
                </a:solidFill>
              </a:rPr>
              <a:t>egzaminów zawodowych</a:t>
            </a:r>
            <a:endParaRPr lang="pl-PL" b="1" dirty="0">
              <a:solidFill>
                <a:srgbClr val="002060"/>
              </a:solidFill>
            </a:endParaRP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doskonalenie </a:t>
            </a:r>
            <a:r>
              <a:rPr lang="pl-PL" b="1" dirty="0">
                <a:solidFill>
                  <a:srgbClr val="0070C0"/>
                </a:solidFill>
              </a:rPr>
              <a:t>nauczycieli</a:t>
            </a:r>
            <a:r>
              <a:rPr lang="pl-PL" dirty="0">
                <a:solidFill>
                  <a:srgbClr val="002060"/>
                </a:solidFill>
              </a:rPr>
              <a:t>, w tym organizowanie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>
                <a:solidFill>
                  <a:srgbClr val="002060"/>
                </a:solidFill>
              </a:rPr>
              <a:t>szkoleń branżowych</a:t>
            </a:r>
          </a:p>
          <a:p>
            <a:pPr marL="285750" indent="-285750" defTabSz="266400">
              <a:spcAft>
                <a:spcPts val="4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dirty="0">
                <a:solidFill>
                  <a:srgbClr val="002060"/>
                </a:solidFill>
              </a:rPr>
              <a:t>realizacja </a:t>
            </a:r>
            <a:r>
              <a:rPr lang="pl-PL" b="1" dirty="0">
                <a:solidFill>
                  <a:srgbClr val="0070C0"/>
                </a:solidFill>
              </a:rPr>
              <a:t>doradztwa zawodowego i promocja    </a:t>
            </a:r>
            <a:br>
              <a:rPr lang="pl-PL" b="1" dirty="0">
                <a:solidFill>
                  <a:srgbClr val="0070C0"/>
                </a:solidFill>
              </a:rPr>
            </a:br>
            <a:r>
              <a:rPr lang="pl-PL" b="1" dirty="0">
                <a:solidFill>
                  <a:srgbClr val="0070C0"/>
                </a:solidFill>
              </a:rPr>
              <a:t>kształcenia zawodowego</a:t>
            </a:r>
            <a:r>
              <a:rPr lang="pl-PL" b="1" dirty="0">
                <a:solidFill>
                  <a:srgbClr val="002060"/>
                </a:solidFill>
              </a:rPr>
              <a:t> 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  <p:pic>
        <p:nvPicPr>
          <p:cNvPr id="8" name="Picture 4" descr="C:\Users\Graficzny\Desktop\FRSE\prezentacja MEN\reka-11.png">
            <a:extLst>
              <a:ext uri="{FF2B5EF4-FFF2-40B4-BE49-F238E27FC236}">
                <a16:creationId xmlns:a16="http://schemas.microsoft.com/office/drawing/2014/main" id="{5252C7C8-80BC-A54B-88F2-3B54FF043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79712" y="1131590"/>
            <a:ext cx="520870" cy="58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46906"/>
            <a:ext cx="955870" cy="83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3371</TotalTime>
  <Words>643</Words>
  <Application>Microsoft Office PowerPoint</Application>
  <PresentationFormat>Pokaz na ekranie (16:9)</PresentationFormat>
  <Paragraphs>150</Paragraphs>
  <Slides>20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6</vt:i4>
      </vt:variant>
      <vt:variant>
        <vt:lpstr>Tytuły slajdów</vt:lpstr>
      </vt:variant>
      <vt:variant>
        <vt:i4>20</vt:i4>
      </vt:variant>
    </vt:vector>
  </HeadingPairs>
  <TitlesOfParts>
    <vt:vector size="30" baseType="lpstr">
      <vt:lpstr>Arial</vt:lpstr>
      <vt:lpstr>Calibri</vt:lpstr>
      <vt:lpstr>Courier New</vt:lpstr>
      <vt:lpstr>Times New Roman</vt:lpstr>
      <vt:lpstr>Projekt niestandardowy</vt:lpstr>
      <vt:lpstr>2_Projekt niestandardowy</vt:lpstr>
      <vt:lpstr>1_Projekt niestandardowy</vt:lpstr>
      <vt:lpstr>3_Projekt niestandardowy</vt:lpstr>
      <vt:lpstr>4_Projekt niestandardowy</vt:lpstr>
      <vt:lpstr>5_Projekt niestandardowy</vt:lpstr>
      <vt:lpstr>ODBUDOWA PRESTIŻU KSZTAŁCENIA ZAWODOWEGO  – ZMIANY W SZKOLNICTWIE BRANŻOWYM</vt:lpstr>
      <vt:lpstr>Jakie są cele wdrażanych zmian?</vt:lpstr>
      <vt:lpstr>Jakie działania poprzedziły przyjęcie ustawy?</vt:lpstr>
      <vt:lpstr>Jakie działania poprzedziły przyjęcie ustawy?</vt:lpstr>
      <vt:lpstr>Reforma przygotowana we współpracy z pracodawcami</vt:lpstr>
      <vt:lpstr>Co wprowadzamy?</vt:lpstr>
      <vt:lpstr>Co wprowadzamy?</vt:lpstr>
      <vt:lpstr>Obowiązkowa współpraca szkół z pracodawcami</vt:lpstr>
      <vt:lpstr>Obowiązkowa współpraca szkół z pracodawcami</vt:lpstr>
      <vt:lpstr>Stałe monitorowanie potrzeb rynku pracy</vt:lpstr>
      <vt:lpstr>Stałe monitorowanie potrzeb rynku pracy</vt:lpstr>
      <vt:lpstr>Dostosowanie oferty szkół do potrzeb rynku pracy</vt:lpstr>
      <vt:lpstr>Rozwój kształcenia praktycznego u pracodawców</vt:lpstr>
      <vt:lpstr>Efektywność kształcenia zawodowego</vt:lpstr>
      <vt:lpstr>Zachęty dla uczniów</vt:lpstr>
      <vt:lpstr> Zachęty dla pracodawców</vt:lpstr>
      <vt:lpstr>Wzmocnienie potencjału szkół</vt:lpstr>
      <vt:lpstr>Kadra kształcenia zawodowego</vt:lpstr>
      <vt:lpstr>Wzmocnienie doradztwa zawodowego</vt:lpstr>
      <vt:lpstr>Zmiana modelu finansowania szkół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</dc:title>
  <dc:creator>Content Manager</dc:creator>
  <cp:lastModifiedBy>Danuta</cp:lastModifiedBy>
  <cp:revision>378</cp:revision>
  <cp:lastPrinted>2019-02-12T11:47:18Z</cp:lastPrinted>
  <dcterms:created xsi:type="dcterms:W3CDTF">2018-03-16T09:58:08Z</dcterms:created>
  <dcterms:modified xsi:type="dcterms:W3CDTF">2019-06-19T08:28:35Z</dcterms:modified>
</cp:coreProperties>
</file>