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90" r:id="rId3"/>
    <p:sldId id="289" r:id="rId4"/>
    <p:sldId id="324" r:id="rId5"/>
    <p:sldId id="291" r:id="rId6"/>
    <p:sldId id="262" r:id="rId7"/>
    <p:sldId id="293" r:id="rId8"/>
    <p:sldId id="266" r:id="rId9"/>
    <p:sldId id="270" r:id="rId10"/>
    <p:sldId id="271" r:id="rId11"/>
    <p:sldId id="272" r:id="rId12"/>
    <p:sldId id="267" r:id="rId13"/>
    <p:sldId id="268" r:id="rId14"/>
    <p:sldId id="295" r:id="rId15"/>
    <p:sldId id="323" r:id="rId16"/>
    <p:sldId id="298" r:id="rId17"/>
    <p:sldId id="299" r:id="rId18"/>
    <p:sldId id="322" r:id="rId19"/>
    <p:sldId id="300" r:id="rId20"/>
    <p:sldId id="313" r:id="rId21"/>
    <p:sldId id="314" r:id="rId22"/>
    <p:sldId id="315" r:id="rId23"/>
    <p:sldId id="319" r:id="rId24"/>
    <p:sldId id="320" r:id="rId25"/>
    <p:sldId id="316" r:id="rId26"/>
    <p:sldId id="317" r:id="rId27"/>
    <p:sldId id="301" r:id="rId28"/>
    <p:sldId id="292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00FFFF"/>
    <a:srgbClr val="9966FF"/>
    <a:srgbClr val="FF6600"/>
    <a:srgbClr val="FF66CC"/>
    <a:srgbClr val="00CC66"/>
    <a:srgbClr val="33CCCC"/>
    <a:srgbClr val="0066FF"/>
    <a:srgbClr val="4E3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B0920-3994-4B72-90D7-B13CBB86FD9A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21124-97CA-4E1C-B8AA-3C4730F8B8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21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21124-97CA-4E1C-B8AA-3C4730F8B8F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82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8DE9-5075-4E94-B637-9152893A3A43}" type="datetime1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18CC-FF0B-49A2-889B-3E3888AA82ED}" type="datetime1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233E-CE07-41E0-AA0D-C5E699849159}" type="datetime1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8D2B-3D89-44EA-A04B-D2DDEAD5192C}" type="datetime1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807-C275-4545-9486-FD359DC79F50}" type="datetime1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B50-2F21-40A4-81D1-C98490834B52}" type="datetime1">
              <a:rPr lang="pl-PL" smtClean="0"/>
              <a:t>11.09.2019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B962-BCE4-4DDD-BABB-74C5F9EBAE7B}" type="datetime1">
              <a:rPr lang="pl-PL" smtClean="0"/>
              <a:t>11.09.2019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7B2A-01C9-4991-BE1B-67E9E6FB0E91}" type="datetime1">
              <a:rPr lang="pl-PL" smtClean="0"/>
              <a:t>11.09.2019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49BB-4825-415D-9BE1-271F96DDE762}" type="datetime1">
              <a:rPr lang="pl-PL" smtClean="0"/>
              <a:t>11.09.2019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4EDD-94B7-4197-9400-7AB596735B89}" type="datetime1">
              <a:rPr lang="pl-PL" smtClean="0"/>
              <a:t>11.09.2019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BBC0-B0A4-4191-9761-9FE26B5F94D9}" type="datetime1">
              <a:rPr lang="pl-PL" smtClean="0"/>
              <a:t>11.09.2019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FF37D-B548-4FFB-83A6-B823317A25E0}" type="datetime1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kuzinska\AppData\Local\Microsoft\Windows\Temporary Internet Files\Content.Outlook\F0JFT7Q8\Wielokulturowoś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15" y="2564904"/>
            <a:ext cx="754826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1502" y="1628801"/>
            <a:ext cx="7772400" cy="1008112"/>
          </a:xfrm>
        </p:spPr>
        <p:txBody>
          <a:bodyPr>
            <a:normAutofit/>
          </a:bodyPr>
          <a:lstStyle/>
          <a:p>
            <a:r>
              <a:rPr lang="pl-PL" sz="5000" b="1" dirty="0" smtClean="0"/>
              <a:t>Poznaj </a:t>
            </a:r>
            <a:r>
              <a:rPr lang="pl-PL" sz="5000" b="1" dirty="0"/>
              <a:t>mnie a </a:t>
            </a:r>
            <a:r>
              <a:rPr lang="pl-PL" sz="5000" b="1" dirty="0" smtClean="0"/>
              <a:t>zrozumiesz</a:t>
            </a:r>
            <a:endParaRPr lang="pl-PL" sz="5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7051" y="5805264"/>
            <a:ext cx="7560840" cy="936104"/>
          </a:xfrm>
        </p:spPr>
        <p:txBody>
          <a:bodyPr>
            <a:normAutofit fontScale="92500" lnSpcReduction="10000"/>
          </a:bodyPr>
          <a:lstStyle/>
          <a:p>
            <a:r>
              <a:rPr lang="pl-PL" sz="3600" dirty="0" smtClean="0">
                <a:solidFill>
                  <a:schemeClr val="tx1"/>
                </a:solidFill>
              </a:rPr>
              <a:t>Wielokulturowość Kapitałem Przyszłości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Warmińsko-Mazurski Tydzień Kariery 2019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51" y="195523"/>
            <a:ext cx="1416281" cy="12589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2725"/>
            <a:ext cx="1368152" cy="97818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29078"/>
            <a:ext cx="1368923" cy="7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7030A0"/>
                </a:solidFill>
              </a:rPr>
              <a:t>Jak rozwijać w sobie otwartość</a:t>
            </a:r>
            <a:br>
              <a:rPr lang="pl-PL" dirty="0">
                <a:solidFill>
                  <a:srgbClr val="7030A0"/>
                </a:solidFill>
              </a:rPr>
            </a:br>
            <a:r>
              <a:rPr lang="pl-PL" dirty="0">
                <a:solidFill>
                  <a:srgbClr val="7030A0"/>
                </a:solidFill>
              </a:rPr>
              <a:t> na odmienność innych ludzi?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r>
              <a:rPr lang="pl-PL" b="1" dirty="0" smtClean="0"/>
              <a:t>Ćwicz otwartość umysłu!</a:t>
            </a:r>
          </a:p>
          <a:p>
            <a:pPr lvl="1"/>
            <a:r>
              <a:rPr lang="pl-PL" dirty="0" smtClean="0"/>
              <a:t>Próbuj nowych potraw</a:t>
            </a:r>
          </a:p>
          <a:p>
            <a:pPr lvl="1"/>
            <a:r>
              <a:rPr lang="pl-PL" dirty="0" smtClean="0"/>
              <a:t>Słuchaj różnych rodzajów muzyki</a:t>
            </a:r>
          </a:p>
          <a:p>
            <a:pPr lvl="1"/>
            <a:r>
              <a:rPr lang="pl-PL" dirty="0" smtClean="0"/>
              <a:t>Naucz się języka obcego</a:t>
            </a:r>
          </a:p>
          <a:p>
            <a:pPr lvl="1"/>
            <a:r>
              <a:rPr lang="pl-PL" dirty="0" smtClean="0"/>
              <a:t>Zdobywaj nowe umiejętności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</a:t>
            </a:fld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4429472" cy="189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3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7030A0"/>
                </a:solidFill>
              </a:rPr>
              <a:t>Jak rozwijać w sobie otwartość</a:t>
            </a:r>
            <a:br>
              <a:rPr lang="pl-PL" dirty="0">
                <a:solidFill>
                  <a:srgbClr val="7030A0"/>
                </a:solidFill>
              </a:rPr>
            </a:br>
            <a:r>
              <a:rPr lang="pl-PL" dirty="0">
                <a:solidFill>
                  <a:srgbClr val="7030A0"/>
                </a:solidFill>
              </a:rPr>
              <a:t> na odmienność innych ludzi?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Ćwicz otwartość umysłu c.d.:</a:t>
            </a:r>
          </a:p>
          <a:p>
            <a:pPr lvl="1"/>
            <a:r>
              <a:rPr lang="pl-PL" dirty="0" smtClean="0"/>
              <a:t>Poznawaj nowych ludzi </a:t>
            </a:r>
          </a:p>
          <a:p>
            <a:pPr lvl="1"/>
            <a:r>
              <a:rPr lang="pl-PL" dirty="0" smtClean="0"/>
              <a:t>Korzystaj z okazji do podróżowania i poznawania nowych miejsc i osób</a:t>
            </a:r>
            <a:endParaRPr lang="pl-PL" dirty="0"/>
          </a:p>
        </p:txBody>
      </p:sp>
      <p:pic>
        <p:nvPicPr>
          <p:cNvPr id="6146" name="Picture 2" descr="Image titled Exercise an Open Mind Step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26077"/>
            <a:ext cx="3669837" cy="27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46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titled Respect and Be Open to All Beliefs Ste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7171"/>
            <a:ext cx="5328592" cy="339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7030A0"/>
                </a:solidFill>
              </a:rPr>
              <a:t>Jak rozwijać w sobie otwartość</a:t>
            </a:r>
            <a:br>
              <a:rPr lang="pl-PL" dirty="0">
                <a:solidFill>
                  <a:srgbClr val="7030A0"/>
                </a:solidFill>
              </a:rPr>
            </a:br>
            <a:r>
              <a:rPr lang="pl-PL" dirty="0">
                <a:solidFill>
                  <a:srgbClr val="7030A0"/>
                </a:solidFill>
              </a:rPr>
              <a:t> na odmienność innych ludzi?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Szukaj podobieństw między wami </a:t>
            </a:r>
            <a:r>
              <a:rPr lang="pl-PL" dirty="0" smtClean="0"/>
              <a:t>– wiele kultur mimo różnic zachowuje podobne wartości, np. </a:t>
            </a:r>
            <a:r>
              <a:rPr lang="pl-PL" b="1" dirty="0" smtClean="0"/>
              <a:t>pomaganie innym 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3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7030A0"/>
                </a:solidFill>
              </a:rPr>
              <a:t>Jak rozwijać w sobie otwartość</a:t>
            </a:r>
            <a:br>
              <a:rPr lang="pl-PL" dirty="0">
                <a:solidFill>
                  <a:srgbClr val="7030A0"/>
                </a:solidFill>
              </a:rPr>
            </a:br>
            <a:r>
              <a:rPr lang="pl-PL" dirty="0">
                <a:solidFill>
                  <a:srgbClr val="7030A0"/>
                </a:solidFill>
              </a:rPr>
              <a:t> na odmienność innych ludzi?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pl-PL" b="1" dirty="0" smtClean="0"/>
              <a:t>Okazuj szacunek, podczas rozmowy                           o wartościach</a:t>
            </a:r>
            <a:r>
              <a:rPr lang="pl-PL" dirty="0" smtClean="0"/>
              <a:t>. Nie krytykuj czyjegoś wyznania, wyglądu, tradycji, ubioru. Nie przekonuj na siłę kogoś do twojego wyznania czy twoich tradycji.</a:t>
            </a:r>
            <a:endParaRPr lang="pl-PL" dirty="0"/>
          </a:p>
        </p:txBody>
      </p:sp>
      <p:pic>
        <p:nvPicPr>
          <p:cNvPr id="5122" name="Picture 2" descr="Image titled Respect and Be Open to All Beliefs Step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62" y="3718228"/>
            <a:ext cx="4483337" cy="28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41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Wielokulturowość a rynek pracy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14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1760794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70C0"/>
                </a:solidFill>
              </a:rPr>
              <a:t>Międzynarodowy biznes samoistnie powiązany jest</a:t>
            </a:r>
            <a:br>
              <a:rPr lang="pl-PL" sz="2000" b="1" dirty="0" smtClean="0">
                <a:solidFill>
                  <a:srgbClr val="0070C0"/>
                </a:solidFill>
              </a:rPr>
            </a:br>
            <a:r>
              <a:rPr lang="pl-PL" sz="2000" b="1" dirty="0" smtClean="0">
                <a:solidFill>
                  <a:srgbClr val="0070C0"/>
                </a:solidFill>
              </a:rPr>
              <a:t>z wielokulturowością </a:t>
            </a:r>
            <a:br>
              <a:rPr lang="pl-PL" sz="2000" b="1" dirty="0" smtClean="0">
                <a:solidFill>
                  <a:srgbClr val="0070C0"/>
                </a:solidFill>
              </a:rPr>
            </a:br>
            <a:r>
              <a:rPr lang="pl-PL" sz="2000" b="1" dirty="0" smtClean="0">
                <a:solidFill>
                  <a:srgbClr val="0070C0"/>
                </a:solidFill>
              </a:rPr>
              <a:t>w firmie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03920" y="3573016"/>
            <a:ext cx="47165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b="1" dirty="0" smtClean="0">
                <a:solidFill>
                  <a:srgbClr val="00B050"/>
                </a:solidFill>
              </a:rPr>
              <a:t>Firmy o europejskiej historii sukcesu w biznesie to te, które zatrudniają ludzi z całego świata</a:t>
            </a:r>
            <a:endParaRPr lang="pl-PL" sz="2500" b="1" dirty="0">
              <a:solidFill>
                <a:srgbClr val="00B05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932040" y="1760794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7030A0"/>
                </a:solidFill>
              </a:rPr>
              <a:t>Analitycy biznesu wskazują, </a:t>
            </a:r>
          </a:p>
          <a:p>
            <a:pPr algn="ctr"/>
            <a:r>
              <a:rPr lang="pl-PL" sz="2000" b="1" dirty="0" smtClean="0">
                <a:solidFill>
                  <a:srgbClr val="7030A0"/>
                </a:solidFill>
              </a:rPr>
              <a:t>że wielokulturowość przynosi przedsiębiorstwu unikalne korzyśc</a:t>
            </a:r>
            <a:r>
              <a:rPr lang="pl-PL" sz="2000" dirty="0" smtClean="0"/>
              <a:t>i</a:t>
            </a:r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79512" y="5480356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smtClean="0"/>
              <a:t>Doświadczenia kulturowe działają</a:t>
            </a:r>
            <a:br>
              <a:rPr lang="pl-PL" sz="3000" b="1" dirty="0" smtClean="0"/>
            </a:br>
            <a:r>
              <a:rPr lang="pl-PL" sz="3000" b="1" dirty="0" smtClean="0"/>
              <a:t> stymulująco na zespół </a:t>
            </a:r>
          </a:p>
          <a:p>
            <a:pPr marL="285750" indent="-285750">
              <a:buFont typeface="Arial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58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CC66"/>
                </a:solidFill>
              </a:rPr>
              <a:t>Przykłady polskich firm </a:t>
            </a:r>
            <a:br>
              <a:rPr lang="pl-PL" b="1" dirty="0" smtClean="0">
                <a:solidFill>
                  <a:srgbClr val="00CC66"/>
                </a:solidFill>
              </a:rPr>
            </a:br>
            <a:r>
              <a:rPr lang="pl-PL" b="1" dirty="0" smtClean="0">
                <a:solidFill>
                  <a:srgbClr val="00CC66"/>
                </a:solidFill>
              </a:rPr>
              <a:t>o międzynarodowym zasięgu</a:t>
            </a:r>
            <a:endParaRPr lang="pl-PL" b="1" dirty="0">
              <a:solidFill>
                <a:srgbClr val="00CC66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Polski Koncern Naftowy Orlen Spółka Akcyjna</a:t>
            </a:r>
            <a:r>
              <a:rPr lang="pl-PL" sz="2800" dirty="0"/>
              <a:t> </a:t>
            </a:r>
          </a:p>
          <a:p>
            <a:r>
              <a:rPr lang="pl-PL" sz="2800" b="1" dirty="0" smtClean="0"/>
              <a:t>Grupa CCC</a:t>
            </a:r>
          </a:p>
          <a:p>
            <a:r>
              <a:rPr lang="pl-PL" sz="2800" b="1" dirty="0" smtClean="0"/>
              <a:t>FAKRO</a:t>
            </a:r>
          </a:p>
          <a:p>
            <a:endParaRPr lang="pl-PL" b="1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15</a:t>
            </a:fld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07" y="2565401"/>
            <a:ext cx="2790056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73" y="3581401"/>
            <a:ext cx="304298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4" y="4812347"/>
            <a:ext cx="2975145" cy="16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9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3568" y="501369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Korzyści Z pracy w różnorodnym narodowościowo zespole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16</a:t>
            </a:fld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904656" cy="42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Korzyści </a:t>
            </a:r>
            <a:r>
              <a:rPr lang="pl-PL" dirty="0" smtClean="0"/>
              <a:t>z pracy </a:t>
            </a:r>
            <a:r>
              <a:rPr lang="pl-PL" dirty="0"/>
              <a:t>w różnorodnym narodowościowo zespole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86384"/>
            <a:ext cx="8435280" cy="4752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Uczenie się od siebie, wzbogacanie doświadczeń, poszerzanie wiedzy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Konfrontacja ze stereotypami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- rozwijanie kompetencji społecznych, otwartości i tolerancji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wobec innych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ludzi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Większa satysfakcja i umiejętność komunikowania się z ludźmi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Budowanie więzi międzyludzkich ponad granicami narodowymi, językowymi, kulturowymi</a:t>
            </a:r>
            <a:endParaRPr lang="pl-PL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3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Korzyści z </a:t>
            </a:r>
            <a:r>
              <a:rPr lang="pl-PL" sz="4000" dirty="0"/>
              <a:t>pracy w </a:t>
            </a:r>
            <a:r>
              <a:rPr lang="pl-PL" sz="4000" dirty="0" smtClean="0"/>
              <a:t>międzynarodowej firmie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8623" y="1294498"/>
            <a:ext cx="5777553" cy="51588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Większa stabilność zatrudnienia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Zdobywanie nowych umiejętności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Profity socjalne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Cenny punkt w CV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Większe niż w małej, krajowej firmie szanse na rozwój i awans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Okazja do poznawania świata, podróży, doskonalenia posługiwania się językiem obcym lub nauki języków obcych</a:t>
            </a:r>
          </a:p>
          <a:p>
            <a:endParaRPr lang="pl-PL" b="1" dirty="0" smtClean="0">
              <a:solidFill>
                <a:srgbClr val="0070C0"/>
              </a:solidFill>
            </a:endParaRPr>
          </a:p>
          <a:p>
            <a:endParaRPr lang="pl-PL" b="1" dirty="0" smtClean="0">
              <a:solidFill>
                <a:srgbClr val="0070C0"/>
              </a:solidFill>
            </a:endParaRPr>
          </a:p>
          <a:p>
            <a:endParaRPr lang="pl-PL" b="1" dirty="0" smtClean="0">
              <a:solidFill>
                <a:srgbClr val="0070C0"/>
              </a:solidFill>
            </a:endParaRPr>
          </a:p>
          <a:p>
            <a:endParaRPr lang="pl-PL" b="1" dirty="0" smtClean="0">
              <a:solidFill>
                <a:srgbClr val="0070C0"/>
              </a:solidFill>
            </a:endParaRPr>
          </a:p>
          <a:p>
            <a:endParaRPr lang="pl-PL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80" y="1412776"/>
            <a:ext cx="3191320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7268344" cy="165618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Zalety zatrudniania osób </a:t>
            </a:r>
            <a:b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o odmiennych wartościach kulturowych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19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3829584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96" y="2512107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94" y="5319364"/>
            <a:ext cx="1293270" cy="13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1" y="623576"/>
            <a:ext cx="1100022" cy="124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" y="4963526"/>
            <a:ext cx="1136684" cy="189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922" y="274638"/>
            <a:ext cx="8495566" cy="1143000"/>
          </a:xfrm>
        </p:spPr>
        <p:txBody>
          <a:bodyPr>
            <a:normAutofit/>
          </a:bodyPr>
          <a:lstStyle/>
          <a:p>
            <a:r>
              <a:rPr lang="pl-PL" sz="4000" dirty="0"/>
              <a:t>Przystąpienie Polski do UE w </a:t>
            </a:r>
            <a:r>
              <a:rPr lang="pl-PL" sz="4000" dirty="0" smtClean="0"/>
              <a:t>2004r</a:t>
            </a:r>
            <a:r>
              <a:rPr lang="pl-PL" sz="4000" dirty="0" smtClean="0"/>
              <a:t>.</a:t>
            </a:r>
            <a:endParaRPr lang="pl-PL" sz="4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73327" y="187203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F0"/>
                </a:solidFill>
              </a:rPr>
              <a:t>Otwarcie granic i swobodny przepływ osób, odległe zakątki świata bardziej dostępne.</a:t>
            </a:r>
            <a:endParaRPr lang="pl-PL" b="1" dirty="0">
              <a:solidFill>
                <a:srgbClr val="00B0F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96768" y="379603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Poznawanie nowych kultur, nowych krajów, obyczajów, tradycji innych narodów.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148064" y="1340768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Osiedlanie się w Polsce osób z innych państw = naszymi sąsiadami w szkole, w pracy, w naszej miejscowości stają się przedstawiciele innych kultur.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716016" y="341498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Biznes międzynarodowy duży</a:t>
            </a:r>
            <a:b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 i mały w Polsce.</a:t>
            </a:r>
          </a:p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Wielkie korporacje zakładają fabryki                  w Polsce.</a:t>
            </a:r>
          </a:p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Polacy pracują w korporacjach</a:t>
            </a:r>
            <a:b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 za granicą.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8923" y="5416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4E345E"/>
                </a:solidFill>
                <a:latin typeface="+mj-lt"/>
              </a:rPr>
              <a:t>WIELOKULTUROWOŚĆ </a:t>
            </a:r>
          </a:p>
          <a:p>
            <a:pPr algn="ctr"/>
            <a:r>
              <a:rPr lang="pl-PL" sz="2400" b="1" dirty="0" smtClean="0">
                <a:solidFill>
                  <a:srgbClr val="4E345E"/>
                </a:solidFill>
                <a:latin typeface="+mj-lt"/>
              </a:rPr>
              <a:t>STAJE SIĘ ZJAWISKIEM CODZIENNYM, </a:t>
            </a:r>
          </a:p>
          <a:p>
            <a:pPr algn="ctr"/>
            <a:r>
              <a:rPr lang="pl-PL" sz="2400" b="1" dirty="0" smtClean="0">
                <a:solidFill>
                  <a:srgbClr val="4E345E"/>
                </a:solidFill>
                <a:latin typeface="+mj-lt"/>
              </a:rPr>
              <a:t>WCHODZI „POD STRZECHY”</a:t>
            </a:r>
            <a:endParaRPr lang="pl-PL" sz="2400" b="1" dirty="0">
              <a:solidFill>
                <a:srgbClr val="4E345E"/>
              </a:solidFill>
              <a:latin typeface="+mj-lt"/>
            </a:endParaRPr>
          </a:p>
        </p:txBody>
      </p:sp>
      <p:sp>
        <p:nvSpPr>
          <p:cNvPr id="10" name="AutoShape 4" descr="Znalezione obrazy dla zapytania clip art szko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46575"/>
            <a:ext cx="1105054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800" dirty="0">
                <a:solidFill>
                  <a:schemeClr val="accent4">
                    <a:lumMod val="75000"/>
                  </a:schemeClr>
                </a:solidFill>
              </a:rPr>
              <a:t>Zalety zatrudniania osób</a:t>
            </a:r>
            <a:br>
              <a:rPr lang="pl-PL" sz="3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800" dirty="0">
                <a:solidFill>
                  <a:schemeClr val="accent4">
                    <a:lumMod val="75000"/>
                  </a:schemeClr>
                </a:solidFill>
              </a:rPr>
              <a:t> o odmiennych wartościach kulturowych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600200"/>
            <a:ext cx="74888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Szeroko </a:t>
            </a:r>
            <a:r>
              <a:rPr lang="pl-PL" dirty="0">
                <a:solidFill>
                  <a:srgbClr val="0070C0"/>
                </a:solidFill>
              </a:rPr>
              <a:t>rozumiana </a:t>
            </a:r>
            <a:r>
              <a:rPr lang="pl-PL" dirty="0" smtClean="0">
                <a:solidFill>
                  <a:srgbClr val="0070C0"/>
                </a:solidFill>
              </a:rPr>
              <a:t>różnorodność podnosi </a:t>
            </a:r>
            <a:r>
              <a:rPr lang="pl-PL" dirty="0">
                <a:solidFill>
                  <a:srgbClr val="0070C0"/>
                </a:solidFill>
              </a:rPr>
              <a:t>jakość całej </a:t>
            </a:r>
            <a:r>
              <a:rPr lang="pl-PL" dirty="0" smtClean="0">
                <a:solidFill>
                  <a:srgbClr val="0070C0"/>
                </a:solidFill>
              </a:rPr>
              <a:t>firmy.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Odmienne wartości kulturowe </a:t>
            </a:r>
            <a:r>
              <a:rPr lang="pl-PL" dirty="0" smtClean="0"/>
              <a:t>wynikają m.in. z różnic w zakresie:</a:t>
            </a:r>
          </a:p>
          <a:p>
            <a:r>
              <a:rPr lang="pl-PL" dirty="0" smtClean="0"/>
              <a:t>Narodowości (pracownicy z innego kraju) </a:t>
            </a:r>
          </a:p>
          <a:p>
            <a:r>
              <a:rPr lang="pl-PL" dirty="0" smtClean="0"/>
              <a:t>Wieku (pokolenie X; pokolenie Y)</a:t>
            </a:r>
          </a:p>
          <a:p>
            <a:pPr marL="0" indent="0" algn="ctr">
              <a:buNone/>
            </a:pPr>
            <a:endParaRPr lang="pl-PL" dirty="0"/>
          </a:p>
          <a:p>
            <a:pPr algn="ctr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6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Unikalna wiedza</a:t>
            </a:r>
            <a:r>
              <a:rPr lang="pl-PL" dirty="0" smtClean="0"/>
              <a:t>, unikalne doświadczenie, unikalne kontakty wnoszone do firmy przez odmiennych kulturowo pracowników</a:t>
            </a:r>
          </a:p>
          <a:p>
            <a:r>
              <a:rPr lang="pl-PL" dirty="0" smtClean="0"/>
              <a:t>Zróżnicowany kulturowo zespół generuje </a:t>
            </a:r>
            <a:r>
              <a:rPr lang="pl-PL" b="1" dirty="0" smtClean="0">
                <a:solidFill>
                  <a:srgbClr val="00B050"/>
                </a:solidFill>
              </a:rPr>
              <a:t>więcej innowacyjnych pomysłów</a:t>
            </a:r>
            <a:r>
              <a:rPr lang="pl-PL" dirty="0" smtClean="0"/>
              <a:t>, przełamuje utarte schematy myślowe i rutynowe procedury</a:t>
            </a:r>
          </a:p>
          <a:p>
            <a:r>
              <a:rPr lang="pl-PL" dirty="0" smtClean="0"/>
              <a:t>Mniejsze ryzyko „syndromu myślenia grupowego”</a:t>
            </a:r>
          </a:p>
          <a:p>
            <a:r>
              <a:rPr lang="pl-PL" dirty="0" smtClean="0"/>
              <a:t>Wzrost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kapitału intelektualnego </a:t>
            </a:r>
            <a:r>
              <a:rPr lang="pl-PL" dirty="0" smtClean="0"/>
              <a:t>zespołu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21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800" dirty="0">
                <a:solidFill>
                  <a:schemeClr val="accent4">
                    <a:lumMod val="75000"/>
                  </a:schemeClr>
                </a:solidFill>
              </a:rPr>
              <a:t>Zalety zatrudniania osób</a:t>
            </a:r>
            <a:br>
              <a:rPr lang="pl-PL" sz="3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800" dirty="0">
                <a:solidFill>
                  <a:schemeClr val="accent4">
                    <a:lumMod val="75000"/>
                  </a:schemeClr>
                </a:solidFill>
              </a:rPr>
              <a:t> o odmiennych wartościach kulturowych</a:t>
            </a:r>
          </a:p>
        </p:txBody>
      </p:sp>
    </p:spTree>
    <p:extLst>
      <p:ext uri="{BB962C8B-B14F-4D97-AF65-F5344CB8AC3E}">
        <p14:creationId xmlns:p14="http://schemas.microsoft.com/office/powerpoint/2010/main" val="22496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425355"/>
          </a:xfrm>
        </p:spPr>
        <p:txBody>
          <a:bodyPr/>
          <a:lstStyle/>
          <a:p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Wzrost adaptacyjności firmy </a:t>
            </a:r>
            <a:r>
              <a:rPr lang="pl-PL" dirty="0" smtClean="0"/>
              <a:t>do zmieniającego </a:t>
            </a:r>
            <a:r>
              <a:rPr lang="pl-PL" b="1" dirty="0" smtClean="0"/>
              <a:t>                           </a:t>
            </a:r>
            <a:r>
              <a:rPr lang="pl-PL" dirty="0" smtClean="0"/>
              <a:t>się </a:t>
            </a:r>
            <a:r>
              <a:rPr lang="pl-PL" dirty="0"/>
              <a:t>otoczenia rynkowego - różnorodny zespół pracowników umożliwia lepsze rozpoznanie oczekiwań różnych grup klientów, a firma </a:t>
            </a:r>
            <a:r>
              <a:rPr lang="pl-PL" dirty="0" smtClean="0"/>
              <a:t>szybciej i skuteczniej dostosowuje się do wymagań                      oraz zmian rynku.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22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800" dirty="0">
                <a:solidFill>
                  <a:schemeClr val="accent4">
                    <a:lumMod val="75000"/>
                  </a:schemeClr>
                </a:solidFill>
              </a:rPr>
              <a:t>Zalety zatrudniania osób</a:t>
            </a:r>
            <a:br>
              <a:rPr lang="pl-PL" sz="3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800" dirty="0">
                <a:solidFill>
                  <a:schemeClr val="accent4">
                    <a:lumMod val="75000"/>
                  </a:schemeClr>
                </a:solidFill>
              </a:rPr>
              <a:t> o odmiennych wartościach kulturowych</a:t>
            </a:r>
          </a:p>
        </p:txBody>
      </p:sp>
    </p:spTree>
    <p:extLst>
      <p:ext uri="{BB962C8B-B14F-4D97-AF65-F5344CB8AC3E}">
        <p14:creationId xmlns:p14="http://schemas.microsoft.com/office/powerpoint/2010/main" val="23607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888431"/>
          </a:xfrm>
        </p:spPr>
        <p:txBody>
          <a:bodyPr>
            <a:normAutofit/>
          </a:bodyPr>
          <a:lstStyle/>
          <a:p>
            <a:r>
              <a:rPr lang="pl-PL" dirty="0" smtClean="0"/>
              <a:t>Zróżnicowana </a:t>
            </a:r>
            <a:r>
              <a:rPr lang="pl-PL" dirty="0"/>
              <a:t>siła robocza </a:t>
            </a:r>
            <a:r>
              <a:rPr lang="pl-PL" dirty="0" smtClean="0"/>
              <a:t>może:</a:t>
            </a:r>
          </a:p>
          <a:p>
            <a:pPr lvl="1"/>
            <a:r>
              <a:rPr lang="pl-PL" dirty="0" smtClean="0"/>
              <a:t>poprawić efektywność firmy</a:t>
            </a:r>
            <a:r>
              <a:rPr lang="pl-PL" dirty="0"/>
              <a:t>, </a:t>
            </a:r>
            <a:endParaRPr lang="pl-PL" dirty="0" smtClean="0"/>
          </a:p>
          <a:p>
            <a:pPr lvl="1"/>
            <a:r>
              <a:rPr lang="pl-PL" dirty="0" smtClean="0"/>
              <a:t>pomagać </a:t>
            </a:r>
            <a:r>
              <a:rPr lang="pl-PL" dirty="0"/>
              <a:t>w </a:t>
            </a:r>
            <a:r>
              <a:rPr lang="pl-PL" dirty="0" smtClean="0"/>
              <a:t>osiągnięciu jej celów,</a:t>
            </a:r>
          </a:p>
          <a:p>
            <a:pPr lvl="1"/>
            <a:r>
              <a:rPr lang="pl-PL" dirty="0"/>
              <a:t>p</a:t>
            </a:r>
            <a:r>
              <a:rPr lang="pl-PL" dirty="0" smtClean="0"/>
              <a:t>odnosić morale pracowników,</a:t>
            </a:r>
          </a:p>
          <a:p>
            <a:pPr lvl="1"/>
            <a:r>
              <a:rPr lang="pl-PL" dirty="0"/>
              <a:t>z</a:t>
            </a:r>
            <a:r>
              <a:rPr lang="pl-PL" dirty="0" smtClean="0"/>
              <a:t>większać dostęp </a:t>
            </a:r>
            <a:r>
              <a:rPr lang="pl-PL" dirty="0"/>
              <a:t>do nowych </a:t>
            </a:r>
            <a:r>
              <a:rPr lang="pl-PL" dirty="0" smtClean="0"/>
              <a:t>segmentów rynku</a:t>
            </a:r>
          </a:p>
          <a:p>
            <a:pPr marL="457200" lvl="1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23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800" dirty="0">
                <a:solidFill>
                  <a:schemeClr val="accent4">
                    <a:lumMod val="75000"/>
                  </a:schemeClr>
                </a:solidFill>
              </a:rPr>
              <a:t>Zalety zatrudniania osób</a:t>
            </a:r>
            <a:br>
              <a:rPr lang="pl-PL" sz="3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800" dirty="0">
                <a:solidFill>
                  <a:schemeClr val="accent4">
                    <a:lumMod val="75000"/>
                  </a:schemeClr>
                </a:solidFill>
              </a:rPr>
              <a:t> o odmiennych wartościach kulturowych</a:t>
            </a:r>
          </a:p>
        </p:txBody>
      </p:sp>
    </p:spTree>
    <p:extLst>
      <p:ext uri="{BB962C8B-B14F-4D97-AF65-F5344CB8AC3E}">
        <p14:creationId xmlns:p14="http://schemas.microsoft.com/office/powerpoint/2010/main" val="10519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58" y="3933056"/>
            <a:ext cx="522311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764852"/>
            <a:ext cx="7776864" cy="4209331"/>
          </a:xfrm>
        </p:spPr>
        <p:txBody>
          <a:bodyPr/>
          <a:lstStyle/>
          <a:p>
            <a:r>
              <a:rPr lang="pl-PL" sz="2800" dirty="0"/>
              <a:t>Budowanie </a:t>
            </a:r>
            <a:r>
              <a:rPr lang="pl-PL" sz="2800" dirty="0" smtClean="0"/>
              <a:t>zespołów </a:t>
            </a:r>
            <a:r>
              <a:rPr lang="pl-PL" sz="2800" dirty="0"/>
              <a:t>składających </a:t>
            </a:r>
            <a:r>
              <a:rPr lang="pl-PL" sz="2800" dirty="0" smtClean="0"/>
              <a:t>się z osób</a:t>
            </a:r>
            <a:br>
              <a:rPr lang="pl-PL" sz="2800" dirty="0" smtClean="0"/>
            </a:br>
            <a:r>
              <a:rPr lang="pl-PL" sz="2800" dirty="0" smtClean="0"/>
              <a:t>o różnorodnym doświadczeniu i światopoglądzie wyzwala </a:t>
            </a:r>
            <a:r>
              <a:rPr lang="pl-PL" sz="2800" dirty="0"/>
              <a:t>szerokie możliwości kreowania nowych </a:t>
            </a:r>
            <a:r>
              <a:rPr lang="pl-PL" sz="2800" dirty="0" smtClean="0"/>
              <a:t>rozwiązań odpowiadających </a:t>
            </a:r>
            <a:r>
              <a:rPr lang="pl-PL" sz="2800" dirty="0"/>
              <a:t>zmieniającym </a:t>
            </a:r>
            <a:r>
              <a:rPr lang="pl-PL" sz="2800" dirty="0" smtClean="0"/>
              <a:t>                               się oczekiwaniom rynku.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24</a:t>
            </a:fld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800" dirty="0">
                <a:solidFill>
                  <a:schemeClr val="accent4">
                    <a:lumMod val="75000"/>
                  </a:schemeClr>
                </a:solidFill>
              </a:rPr>
              <a:t>Zalety zatrudniania osób</a:t>
            </a:r>
            <a:br>
              <a:rPr lang="pl-PL" sz="3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800" dirty="0">
                <a:solidFill>
                  <a:schemeClr val="accent4">
                    <a:lumMod val="75000"/>
                  </a:schemeClr>
                </a:solidFill>
              </a:rPr>
              <a:t> o odmiennych wartościach kulturowych</a:t>
            </a:r>
          </a:p>
        </p:txBody>
      </p:sp>
    </p:spTree>
    <p:extLst>
      <p:ext uri="{BB962C8B-B14F-4D97-AF65-F5344CB8AC3E}">
        <p14:creationId xmlns:p14="http://schemas.microsoft.com/office/powerpoint/2010/main" val="30146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Wiekowo zróżnicowane zespoły </a:t>
            </a:r>
            <a:r>
              <a:rPr lang="pl-PL" dirty="0" smtClean="0"/>
              <a:t>pracowników, zalety:</a:t>
            </a:r>
          </a:p>
          <a:p>
            <a:pPr lvl="1"/>
            <a:r>
              <a:rPr lang="pl-PL" dirty="0"/>
              <a:t>pracownicy z różnych grup wiekowych </a:t>
            </a:r>
            <a:r>
              <a:rPr lang="pl-PL" dirty="0" smtClean="0"/>
              <a:t>lepiej rozpoznają i zrozumieją </a:t>
            </a:r>
            <a:r>
              <a:rPr lang="pl-PL" dirty="0"/>
              <a:t>potrzeby oraz </a:t>
            </a:r>
            <a:r>
              <a:rPr lang="pl-PL" dirty="0" smtClean="0"/>
              <a:t>oczekiwania klientów - </a:t>
            </a:r>
            <a:r>
              <a:rPr lang="pl-PL" dirty="0"/>
              <a:t>swoich </a:t>
            </a:r>
            <a:r>
              <a:rPr lang="pl-PL" dirty="0" smtClean="0"/>
              <a:t>rówieśników</a:t>
            </a:r>
          </a:p>
          <a:p>
            <a:pPr lvl="1"/>
            <a:r>
              <a:rPr lang="pl-PL" dirty="0" smtClean="0"/>
              <a:t>w trakcie obsługi klienta, </a:t>
            </a:r>
            <a:r>
              <a:rPr lang="pl-PL" dirty="0"/>
              <a:t>podczas bezpośredniej </a:t>
            </a:r>
            <a:r>
              <a:rPr lang="pl-PL" dirty="0" smtClean="0"/>
              <a:t>rozmowy większe zaufanie u klienta budzi pracownik, z którym jest w stanie się zidentyfikować (podobny do niego np. pod względem wieku)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25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800" dirty="0">
                <a:solidFill>
                  <a:schemeClr val="accent4">
                    <a:lumMod val="75000"/>
                  </a:schemeClr>
                </a:solidFill>
              </a:rPr>
              <a:t>Zalety zatrudniania osób</a:t>
            </a:r>
            <a:br>
              <a:rPr lang="pl-PL" sz="3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800" dirty="0">
                <a:solidFill>
                  <a:schemeClr val="accent4">
                    <a:lumMod val="75000"/>
                  </a:schemeClr>
                </a:solidFill>
              </a:rPr>
              <a:t> o odmiennych wartościach kulturowych</a:t>
            </a:r>
          </a:p>
        </p:txBody>
      </p:sp>
    </p:spTree>
    <p:extLst>
      <p:ext uri="{BB962C8B-B14F-4D97-AF65-F5344CB8AC3E}">
        <p14:creationId xmlns:p14="http://schemas.microsoft.com/office/powerpoint/2010/main" val="4310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05" y="4167483"/>
            <a:ext cx="2303909" cy="175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2671" y="139858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rgbClr val="00B0F0"/>
                </a:solidFill>
              </a:rPr>
              <a:t>Wiekowo zróżnicowane zespoły </a:t>
            </a:r>
            <a:r>
              <a:rPr lang="pl-PL" dirty="0"/>
              <a:t>pracowników, zalety:</a:t>
            </a:r>
          </a:p>
          <a:p>
            <a:pPr lvl="1"/>
            <a:r>
              <a:rPr lang="pl-PL" b="1" dirty="0" smtClean="0"/>
              <a:t>Starsi pracownicy </a:t>
            </a:r>
            <a:r>
              <a:rPr lang="pl-PL" dirty="0" smtClean="0"/>
              <a:t>mogą </a:t>
            </a:r>
            <a:r>
              <a:rPr lang="pl-PL" dirty="0"/>
              <a:t>być wzorem do naśladowania dla młodszych kolegów, a przede wszystkim można się od nich wiele </a:t>
            </a:r>
            <a:r>
              <a:rPr lang="pl-PL" dirty="0" smtClean="0"/>
              <a:t>nauczyć</a:t>
            </a:r>
          </a:p>
          <a:p>
            <a:pPr lvl="1"/>
            <a:r>
              <a:rPr lang="pl-PL" b="1" dirty="0" smtClean="0"/>
              <a:t>Młodsi pracownicy  </a:t>
            </a:r>
            <a:r>
              <a:rPr lang="pl-PL" dirty="0" smtClean="0"/>
              <a:t>poszukują zadań ambitnych wymagających kreatywności</a:t>
            </a:r>
          </a:p>
          <a:p>
            <a:pPr lvl="1"/>
            <a:r>
              <a:rPr lang="pl-PL" b="1" dirty="0" smtClean="0"/>
              <a:t>Mieszane zespoły pracownicze </a:t>
            </a:r>
            <a:r>
              <a:rPr lang="pl-PL" dirty="0" smtClean="0"/>
              <a:t>–                       wzajemne korzyści z różnorodności                            wieku i doświadczenia zawodowego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26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42671" y="116632"/>
            <a:ext cx="8229600" cy="1143000"/>
          </a:xfrm>
        </p:spPr>
        <p:txBody>
          <a:bodyPr>
            <a:noAutofit/>
          </a:bodyPr>
          <a:lstStyle/>
          <a:p>
            <a:r>
              <a:rPr lang="pl-PL" sz="3800" dirty="0">
                <a:solidFill>
                  <a:schemeClr val="accent4">
                    <a:lumMod val="75000"/>
                  </a:schemeClr>
                </a:solidFill>
              </a:rPr>
              <a:t>Zalety zatrudniania osób</a:t>
            </a:r>
            <a:br>
              <a:rPr lang="pl-PL" sz="3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800" dirty="0">
                <a:solidFill>
                  <a:schemeClr val="accent4">
                    <a:lumMod val="75000"/>
                  </a:schemeClr>
                </a:solidFill>
              </a:rPr>
              <a:t> o odmiennych wartościach kulturowych</a:t>
            </a:r>
          </a:p>
        </p:txBody>
      </p:sp>
    </p:spTree>
    <p:extLst>
      <p:ext uri="{BB962C8B-B14F-4D97-AF65-F5344CB8AC3E}">
        <p14:creationId xmlns:p14="http://schemas.microsoft.com/office/powerpoint/2010/main" val="24493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Zalety zatrudniania osób</a:t>
            </a:r>
            <a:b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o odmiennych wartościach kulturowych</a:t>
            </a:r>
            <a:b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pl-PL" sz="39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podsumowanie</a:t>
            </a:r>
            <a:endParaRPr lang="pl-PL" sz="39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92314"/>
            <a:ext cx="8229600" cy="413732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Bogactwo pomysłów i doświadczeń</a:t>
            </a:r>
          </a:p>
          <a:p>
            <a:r>
              <a:rPr lang="pl-PL" dirty="0" smtClean="0"/>
              <a:t>Zapobieganie syndromowi myślenia grupowego</a:t>
            </a:r>
          </a:p>
          <a:p>
            <a:r>
              <a:rPr lang="pl-PL" dirty="0" smtClean="0"/>
              <a:t>Wzrost satysfakcji i efektywności komunikowania się</a:t>
            </a:r>
          </a:p>
          <a:p>
            <a:r>
              <a:rPr lang="pl-PL" dirty="0" smtClean="0"/>
              <a:t>Pozytywne zmiany organizacyjne</a:t>
            </a:r>
          </a:p>
          <a:p>
            <a:r>
              <a:rPr lang="pl-PL" dirty="0" smtClean="0"/>
              <a:t>Łatwiejsze dostosowanie produktu czy usługi do potrzeb odbiorców dzięki poznaniu innych kultur</a:t>
            </a:r>
          </a:p>
          <a:p>
            <a:r>
              <a:rPr lang="pl-PL" dirty="0" smtClean="0"/>
              <a:t>Budowanie więzi społecznych</a:t>
            </a:r>
          </a:p>
          <a:p>
            <a:r>
              <a:rPr lang="pl-PL" dirty="0" smtClean="0"/>
              <a:t>Poznawanie nowych ciekawych ludzi</a:t>
            </a:r>
          </a:p>
          <a:p>
            <a:r>
              <a:rPr lang="pl-PL" dirty="0" smtClean="0"/>
              <a:t>Konfrontacja ze stereotypami dzięki której rozwijamy kompetencje społeczne, otwartość, tolerancję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28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43677" y="188641"/>
            <a:ext cx="86208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/>
              <a:t>Poznaj mnie a zrozumiesz</a:t>
            </a:r>
          </a:p>
          <a:p>
            <a:pPr algn="ctr"/>
            <a:endParaRPr lang="pl-PL" sz="1100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2000" i="1" dirty="0" smtClean="0"/>
              <a:t>Jeśli mnie poznasz, zrozumiesz mnie…</a:t>
            </a:r>
          </a:p>
          <a:p>
            <a:pPr algn="ctr">
              <a:lnSpc>
                <a:spcPct val="150000"/>
              </a:lnSpc>
            </a:pPr>
            <a:r>
              <a:rPr lang="pl-PL" sz="2000" i="1" dirty="0" smtClean="0"/>
              <a:t>Jeśli zrozumiesz mnie, zrozumiesz siebie…</a:t>
            </a:r>
          </a:p>
          <a:p>
            <a:pPr algn="ctr">
              <a:lnSpc>
                <a:spcPct val="150000"/>
              </a:lnSpc>
            </a:pPr>
            <a:r>
              <a:rPr lang="pl-PL" sz="2000" i="1" dirty="0" smtClean="0"/>
              <a:t>Jeśli zrozumiesz nas obu, </a:t>
            </a:r>
          </a:p>
          <a:p>
            <a:pPr algn="ctr">
              <a:lnSpc>
                <a:spcPct val="150000"/>
              </a:lnSpc>
            </a:pPr>
            <a:r>
              <a:rPr lang="pl-PL" sz="2000" i="1" dirty="0" smtClean="0"/>
              <a:t>uchwycisz to, co najważniejsze.</a:t>
            </a:r>
          </a:p>
          <a:p>
            <a:pPr algn="ctr">
              <a:lnSpc>
                <a:spcPct val="150000"/>
              </a:lnSpc>
            </a:pPr>
            <a:r>
              <a:rPr lang="pl-PL" sz="3000" i="1" dirty="0" smtClean="0"/>
              <a:t> </a:t>
            </a:r>
            <a:endParaRPr lang="pl-PL" sz="3000" i="1" dirty="0"/>
          </a:p>
        </p:txBody>
      </p:sp>
      <p:pic>
        <p:nvPicPr>
          <p:cNvPr id="4099" name="Picture 3" descr="C:\Users\askuzinska\Documents\anka\OTK2019\jaroszew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44000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864" y="620688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Kultura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(z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łacińskiego: </a:t>
            </a:r>
            <a:r>
              <a:rPr lang="la-Latn" i="1" dirty="0" smtClean="0">
                <a:solidFill>
                  <a:schemeClr val="accent6">
                    <a:lumMod val="75000"/>
                  </a:schemeClr>
                </a:solidFill>
              </a:rPr>
              <a:t>colere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oznacza 'uprawiać,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dbać, pielęgnować,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kształcić')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              to pojęcie wieloznaczne.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Najczęściej oznacza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całokształt duchowego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                   i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materialnego dorobku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społeczeństwa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, ogół materialnych i niematerialnych wytworów ludzi, takich jak symbole, wzory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myślenia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                        i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zachowania. 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Bywa utożsamiana z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cywilizacją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 i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z wzorami postępowania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 charakterystycznymi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dla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danego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społeczeństwa.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6156176" y="5959031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 smtClean="0"/>
              <a:t>Na podst. Wikipedia</a:t>
            </a:r>
            <a:endParaRPr lang="pl-PL" sz="1000" i="1" dirty="0"/>
          </a:p>
        </p:txBody>
      </p:sp>
    </p:spTree>
    <p:extLst>
      <p:ext uri="{BB962C8B-B14F-4D97-AF65-F5344CB8AC3E}">
        <p14:creationId xmlns:p14="http://schemas.microsoft.com/office/powerpoint/2010/main" val="29019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</a:t>
            </a:fld>
            <a:endParaRPr 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1800" dirty="0" smtClean="0"/>
          </a:p>
          <a:p>
            <a:r>
              <a:rPr lang="pl-PL" dirty="0" smtClean="0"/>
              <a:t>Oznacza </a:t>
            </a:r>
            <a:r>
              <a:rPr lang="pl-PL" b="1" dirty="0" smtClean="0">
                <a:solidFill>
                  <a:srgbClr val="C00000"/>
                </a:solidFill>
              </a:rPr>
              <a:t>w</a:t>
            </a:r>
            <a:r>
              <a:rPr lang="pl-PL" b="1" dirty="0" smtClean="0">
                <a:solidFill>
                  <a:srgbClr val="FF0000"/>
                </a:solidFill>
              </a:rPr>
              <a:t>i</a:t>
            </a:r>
            <a:r>
              <a:rPr lang="pl-PL" b="1" dirty="0" smtClean="0">
                <a:solidFill>
                  <a:srgbClr val="FFC000"/>
                </a:solidFill>
              </a:rPr>
              <a:t>e</a:t>
            </a:r>
            <a:r>
              <a:rPr lang="pl-PL" b="1" dirty="0" smtClean="0">
                <a:solidFill>
                  <a:srgbClr val="FFFF00"/>
                </a:solidFill>
              </a:rPr>
              <a:t>l</a:t>
            </a:r>
            <a:r>
              <a:rPr lang="pl-PL" b="1" dirty="0" smtClean="0">
                <a:solidFill>
                  <a:srgbClr val="92D050"/>
                </a:solidFill>
              </a:rPr>
              <a:t>o</a:t>
            </a:r>
            <a:r>
              <a:rPr lang="pl-PL" b="1" dirty="0" smtClean="0">
                <a:solidFill>
                  <a:srgbClr val="00B050"/>
                </a:solidFill>
              </a:rPr>
              <a:t>ś</a:t>
            </a:r>
            <a:r>
              <a:rPr lang="pl-PL" b="1" dirty="0" smtClean="0">
                <a:solidFill>
                  <a:srgbClr val="00B0F0"/>
                </a:solidFill>
              </a:rPr>
              <a:t>ć</a:t>
            </a:r>
            <a:r>
              <a:rPr lang="pl-PL" b="1" dirty="0" smtClean="0"/>
              <a:t> kultur</a:t>
            </a:r>
            <a:r>
              <a:rPr lang="pl-PL" dirty="0" smtClean="0"/>
              <a:t>. Jest stwierdzeniem </a:t>
            </a:r>
            <a:r>
              <a:rPr lang="pl-PL" dirty="0"/>
              <a:t>obiektywnego faktu zróżnicowania kulturowego danego społeczeństwa lub – szerzej – faktu istnienia na świecie odmiennych kultur etnicznych, grup religijnych, subkultur itp.,</a:t>
            </a:r>
          </a:p>
          <a:p>
            <a:r>
              <a:rPr lang="pl-PL" dirty="0"/>
              <a:t>O</a:t>
            </a:r>
            <a:r>
              <a:rPr lang="pl-PL" dirty="0" smtClean="0"/>
              <a:t>znacza </a:t>
            </a:r>
            <a:r>
              <a:rPr lang="pl-PL" dirty="0"/>
              <a:t>działania </a:t>
            </a:r>
            <a:r>
              <a:rPr lang="pl-PL" dirty="0" smtClean="0"/>
              <a:t>skierowane </a:t>
            </a:r>
            <a:r>
              <a:rPr lang="pl-PL" dirty="0"/>
              <a:t>na </a:t>
            </a:r>
            <a:r>
              <a:rPr lang="pl-PL" dirty="0" smtClean="0"/>
              <a:t>emancypację                       </a:t>
            </a:r>
            <a:r>
              <a:rPr lang="pl-PL" dirty="0"/>
              <a:t>i </a:t>
            </a:r>
            <a:r>
              <a:rPr lang="pl-PL" b="1" dirty="0"/>
              <a:t>pełniejszy udział różnych środowisk w życiu społecznym</a:t>
            </a:r>
            <a:r>
              <a:rPr lang="pl-PL" b="1" dirty="0" smtClean="0"/>
              <a:t>, gospodarczym,                        politycznym i </a:t>
            </a:r>
            <a:r>
              <a:rPr lang="pl-PL" b="1" dirty="0"/>
              <a:t>kulturalnym </a:t>
            </a:r>
            <a:r>
              <a:rPr lang="pl-PL" b="1" dirty="0" smtClean="0"/>
              <a:t>                                      danego kraju.</a:t>
            </a:r>
            <a:endParaRPr lang="pl-PL" b="1" dirty="0"/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339752" y="259388"/>
            <a:ext cx="43271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Wielokulturowość</a:t>
            </a:r>
            <a:endParaRPr lang="pl-PL" sz="4400" dirty="0"/>
          </a:p>
        </p:txBody>
      </p:sp>
      <p:pic>
        <p:nvPicPr>
          <p:cNvPr id="9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61235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4000"/>
                    </a14:imgEffect>
                    <a14:imgEffect>
                      <a14:brightnessContrast bright="35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63622" y="260648"/>
            <a:ext cx="8229600" cy="1143000"/>
          </a:xfrm>
        </p:spPr>
        <p:txBody>
          <a:bodyPr/>
          <a:lstStyle/>
          <a:p>
            <a:r>
              <a:rPr lang="pl-PL" dirty="0" smtClean="0"/>
              <a:t>Poznać znaczy zrozumieć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3622" y="1962977"/>
            <a:ext cx="81558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i="1" dirty="0" smtClean="0">
                <a:latin typeface="Century Gothic" panose="020B0502020202020204" pitchFamily="34" charset="0"/>
              </a:rPr>
              <a:t>„Ogromnie </a:t>
            </a:r>
            <a:r>
              <a:rPr lang="pl-PL" sz="3200" b="1" i="1" dirty="0">
                <a:latin typeface="Century Gothic" panose="020B0502020202020204" pitchFamily="34" charset="0"/>
              </a:rPr>
              <a:t>trudno zrozumieć drugiego człowieka, trudniej niż oglądać morza na odległej </a:t>
            </a:r>
            <a:r>
              <a:rPr lang="pl-PL" sz="3200" b="1" i="1" dirty="0" smtClean="0">
                <a:latin typeface="Century Gothic" panose="020B0502020202020204" pitchFamily="34" charset="0"/>
              </a:rPr>
              <a:t>planecie”.</a:t>
            </a:r>
            <a:endParaRPr lang="pl-PL" sz="3200" b="1" i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3200" b="1" i="1" dirty="0" smtClean="0"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b="1" i="1" dirty="0" smtClean="0">
                <a:latin typeface="Century Gothic" panose="020B0502020202020204" pitchFamily="34" charset="0"/>
              </a:rPr>
              <a:t>Ilja </a:t>
            </a:r>
            <a:r>
              <a:rPr lang="pl-PL" sz="1600" b="1" i="1" dirty="0">
                <a:latin typeface="Century Gothic" panose="020B0502020202020204" pitchFamily="34" charset="0"/>
              </a:rPr>
              <a:t>Erenburg</a:t>
            </a:r>
            <a:r>
              <a:rPr lang="pl-PL" sz="1600" i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99592" y="5483103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Zrozumieć znaczy pokonać strach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5244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Warunki poznania i dobrych relacji                    z ludźmi z innej kultury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1520" y="1812705"/>
            <a:ext cx="448565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70C0"/>
                </a:solidFill>
              </a:rPr>
              <a:t>Otwartość</a:t>
            </a:r>
            <a:r>
              <a:rPr lang="pl-PL" sz="25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pl-PL" sz="2500" dirty="0" smtClean="0"/>
              <a:t>zainteresowania ludźmi                   z innych kultur,  ciekawość                 świata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967203" y="3627878"/>
            <a:ext cx="547260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66CC"/>
                </a:solidFill>
              </a:rPr>
              <a:t>Tolerancja</a:t>
            </a:r>
          </a:p>
          <a:p>
            <a:pPr algn="ctr"/>
            <a:r>
              <a:rPr lang="pl-PL" sz="2500" dirty="0" smtClean="0"/>
              <a:t>Akceptacja różnic w wyglądzie, sposobie bycia, ubiorze. Tolerancja odmiennego wyznania, wartości, postaw, zwyczajów. </a:t>
            </a:r>
            <a:endParaRPr lang="pl-PL" sz="25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76056" y="1802444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B050"/>
                </a:solidFill>
              </a:rPr>
              <a:t>Szacunek </a:t>
            </a:r>
          </a:p>
          <a:p>
            <a:pPr algn="ctr"/>
            <a:r>
              <a:rPr lang="pl-PL" sz="2500" dirty="0" smtClean="0"/>
              <a:t>dla ludzi innych niż my sami</a:t>
            </a:r>
            <a:endParaRPr lang="pl-PL" sz="25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120347" y="5544814"/>
            <a:ext cx="5166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/>
              <a:t>O R A Z  …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30582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38655" y="260648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rgbClr val="FF0000"/>
                </a:solidFill>
              </a:rPr>
              <a:t>odwaga</a:t>
            </a:r>
            <a:endParaRPr lang="pl-PL" sz="6000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38655" y="1628800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/>
              <a:t>Inność, różnice kulturowe łączą się ze </a:t>
            </a:r>
            <a:r>
              <a:rPr lang="pl-PL" sz="2800" dirty="0"/>
              <a:t>strachem przed kimś innym, obcym</a:t>
            </a:r>
            <a:r>
              <a:rPr lang="pl-PL" sz="2800" dirty="0" smtClean="0"/>
              <a:t>.</a:t>
            </a:r>
          </a:p>
          <a:p>
            <a:pPr algn="just"/>
            <a:r>
              <a:rPr lang="pl-PL" sz="2800" dirty="0" smtClean="0"/>
              <a:t> </a:t>
            </a:r>
          </a:p>
          <a:p>
            <a:pPr algn="just"/>
            <a:r>
              <a:rPr lang="pl-PL" sz="2800" dirty="0" smtClean="0"/>
              <a:t>A </a:t>
            </a:r>
            <a:r>
              <a:rPr lang="pl-PL" sz="2800" dirty="0"/>
              <a:t>strach wiąże się albo z postawą zamkniętą wobec drugiej osoby, albo z </a:t>
            </a:r>
            <a:r>
              <a:rPr lang="pl-PL" sz="2800" dirty="0" err="1"/>
              <a:t>zachowaniami</a:t>
            </a:r>
            <a:r>
              <a:rPr lang="pl-PL" sz="2800" dirty="0"/>
              <a:t> agresywnymi wobec ludzi odbieranych jako "inni</a:t>
            </a:r>
            <a:r>
              <a:rPr lang="pl-PL" sz="2800" dirty="0" smtClean="0"/>
              <a:t>".</a:t>
            </a:r>
          </a:p>
          <a:p>
            <a:pPr algn="just"/>
            <a:endParaRPr lang="pl-PL" sz="2800" dirty="0"/>
          </a:p>
          <a:p>
            <a:pPr algn="just"/>
            <a:r>
              <a:rPr lang="pl-PL" sz="2800" dirty="0" smtClean="0"/>
              <a:t>Poczucie niepewności a nawet zagrożenia – może towarzyszyć kontaktom z przedstawicielami innych kultur. Zrozumienie innych – redukuje strach.</a:t>
            </a:r>
          </a:p>
          <a:p>
            <a:pPr algn="just"/>
            <a:r>
              <a:rPr lang="pl-PL" sz="2800" dirty="0" smtClean="0"/>
              <a:t>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9367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Jak rozwijać w sobie otwartość</a:t>
            </a:r>
            <a:br>
              <a:rPr lang="pl-PL" dirty="0" smtClean="0">
                <a:solidFill>
                  <a:srgbClr val="7030A0"/>
                </a:solidFill>
              </a:rPr>
            </a:br>
            <a:r>
              <a:rPr lang="pl-PL" dirty="0" smtClean="0">
                <a:solidFill>
                  <a:srgbClr val="7030A0"/>
                </a:solidFill>
              </a:rPr>
              <a:t> na odmienność innych ludzi?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pl-PL" b="1" dirty="0" smtClean="0"/>
              <a:t>Patrz na ludzi innych niż Ty pod jakimkolwiek względem </a:t>
            </a:r>
            <a:r>
              <a:rPr lang="pl-PL" dirty="0" smtClean="0"/>
              <a:t>(kultura, religia, niepełnosprawność itp. ) </a:t>
            </a:r>
            <a:r>
              <a:rPr lang="pl-PL" b="1" dirty="0" smtClean="0"/>
              <a:t>jak na osoby, nie jak na odmieńców.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00" y="43529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6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7030A0"/>
                </a:solidFill>
              </a:rPr>
              <a:t>Jak rozwijać w sobie otwartość</a:t>
            </a:r>
            <a:br>
              <a:rPr lang="pl-PL" dirty="0">
                <a:solidFill>
                  <a:srgbClr val="7030A0"/>
                </a:solidFill>
              </a:rPr>
            </a:br>
            <a:r>
              <a:rPr lang="pl-PL" dirty="0">
                <a:solidFill>
                  <a:srgbClr val="7030A0"/>
                </a:solidFill>
              </a:rPr>
              <a:t> na odmienność innych ludzi?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r>
              <a:rPr lang="pl-PL" b="1" dirty="0"/>
              <a:t>Czytaj na temat innych </a:t>
            </a:r>
            <a:r>
              <a:rPr lang="pl-PL" b="1" dirty="0" smtClean="0"/>
              <a:t>kultur, innych tradycji  </a:t>
            </a:r>
            <a:r>
              <a:rPr lang="pl-PL" b="1" dirty="0"/>
              <a:t>itp. </a:t>
            </a:r>
            <a:r>
              <a:rPr lang="pl-PL" dirty="0"/>
              <a:t>– w ten sposób lepiej zrozumiesz zachowanie, wartości i punkt widzenia innych </a:t>
            </a:r>
            <a:r>
              <a:rPr lang="pl-PL" dirty="0" smtClean="0"/>
              <a:t>ludzi.</a:t>
            </a:r>
            <a:endParaRPr lang="pl-PL" dirty="0"/>
          </a:p>
          <a:p>
            <a:endParaRPr lang="pl-PL" dirty="0"/>
          </a:p>
        </p:txBody>
      </p:sp>
      <p:pic>
        <p:nvPicPr>
          <p:cNvPr id="4098" name="Picture 2" descr="Image titled Respect and Be Open to All Beliefs Ste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98" y="3284984"/>
            <a:ext cx="5207256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6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1027</Words>
  <Application>Microsoft Office PowerPoint</Application>
  <PresentationFormat>Pokaz na ekranie (4:3)</PresentationFormat>
  <Paragraphs>164</Paragraphs>
  <Slides>28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Motyw pakietu Office</vt:lpstr>
      <vt:lpstr>Poznaj mnie a zrozumiesz</vt:lpstr>
      <vt:lpstr>Przystąpienie Polski do UE w 2004r.</vt:lpstr>
      <vt:lpstr>Prezentacja programu PowerPoint</vt:lpstr>
      <vt:lpstr>Prezentacja programu PowerPoint</vt:lpstr>
      <vt:lpstr>Poznać znaczy zrozumieć </vt:lpstr>
      <vt:lpstr>Warunki poznania i dobrych relacji                    z ludźmi z innej kultury</vt:lpstr>
      <vt:lpstr>Prezentacja programu PowerPoint</vt:lpstr>
      <vt:lpstr>Jak rozwijać w sobie otwartość  na odmienność innych ludzi?</vt:lpstr>
      <vt:lpstr>Jak rozwijać w sobie otwartość  na odmienność innych ludzi?</vt:lpstr>
      <vt:lpstr>Jak rozwijać w sobie otwartość  na odmienność innych ludzi?</vt:lpstr>
      <vt:lpstr>Jak rozwijać w sobie otwartość  na odmienność innych ludzi?</vt:lpstr>
      <vt:lpstr>Jak rozwijać w sobie otwartość  na odmienność innych ludzi?</vt:lpstr>
      <vt:lpstr>Jak rozwijać w sobie otwartość  na odmienność innych ludzi?</vt:lpstr>
      <vt:lpstr>Wielokulturowość a rynek pracy</vt:lpstr>
      <vt:lpstr>Przykłady polskich firm  o międzynarodowym zasięgu</vt:lpstr>
      <vt:lpstr>Korzyści Z pracy w różnorodnym narodowościowo zespole</vt:lpstr>
      <vt:lpstr>Korzyści z pracy w różnorodnym narodowościowo zespole</vt:lpstr>
      <vt:lpstr>Korzyści z pracy w międzynarodowej firmie</vt:lpstr>
      <vt:lpstr>Zalety zatrudniania osób  o odmiennych wartościach kulturowych</vt:lpstr>
      <vt:lpstr>Zalety zatrudniania osób  o odmiennych wartościach kulturowych</vt:lpstr>
      <vt:lpstr>Zalety zatrudniania osób  o odmiennych wartościach kulturowych</vt:lpstr>
      <vt:lpstr>Zalety zatrudniania osób  o odmiennych wartościach kulturowych</vt:lpstr>
      <vt:lpstr>Zalety zatrudniania osób  o odmiennych wartościach kulturowych</vt:lpstr>
      <vt:lpstr>Zalety zatrudniania osób  o odmiennych wartościach kulturowych</vt:lpstr>
      <vt:lpstr>Zalety zatrudniania osób  o odmiennych wartościach kulturowych</vt:lpstr>
      <vt:lpstr>Zalety zatrudniania osób  o odmiennych wartościach kulturowych</vt:lpstr>
      <vt:lpstr>Zalety zatrudniania osób  o odmiennych wartościach kulturowych - podsumowanie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Poznaj mnie a zrozumiesz</dc:title>
  <dc:creator>Anna AS. Skuzińska</dc:creator>
  <cp:lastModifiedBy>Agnieszka AŚ. Świdyńska</cp:lastModifiedBy>
  <cp:revision>68</cp:revision>
  <dcterms:created xsi:type="dcterms:W3CDTF">2019-09-02T06:35:11Z</dcterms:created>
  <dcterms:modified xsi:type="dcterms:W3CDTF">2019-09-11T10:00:37Z</dcterms:modified>
</cp:coreProperties>
</file>