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9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34"/>
  </p:notesMasterIdLst>
  <p:sldIdLst>
    <p:sldId id="256" r:id="rId2"/>
    <p:sldId id="257" r:id="rId3"/>
    <p:sldId id="331" r:id="rId4"/>
    <p:sldId id="258" r:id="rId5"/>
    <p:sldId id="334" r:id="rId6"/>
    <p:sldId id="333" r:id="rId7"/>
    <p:sldId id="338" r:id="rId8"/>
    <p:sldId id="351" r:id="rId9"/>
    <p:sldId id="352" r:id="rId10"/>
    <p:sldId id="355" r:id="rId11"/>
    <p:sldId id="356" r:id="rId12"/>
    <p:sldId id="341" r:id="rId13"/>
    <p:sldId id="359" r:id="rId14"/>
    <p:sldId id="360" r:id="rId15"/>
    <p:sldId id="361" r:id="rId16"/>
    <p:sldId id="362" r:id="rId17"/>
    <p:sldId id="363" r:id="rId18"/>
    <p:sldId id="342" r:id="rId19"/>
    <p:sldId id="343" r:id="rId20"/>
    <p:sldId id="344" r:id="rId21"/>
    <p:sldId id="345" r:id="rId22"/>
    <p:sldId id="348" r:id="rId23"/>
    <p:sldId id="349" r:id="rId24"/>
    <p:sldId id="353" r:id="rId25"/>
    <p:sldId id="347" r:id="rId26"/>
    <p:sldId id="364" r:id="rId27"/>
    <p:sldId id="365" r:id="rId28"/>
    <p:sldId id="366" r:id="rId29"/>
    <p:sldId id="330" r:id="rId30"/>
    <p:sldId id="335" r:id="rId31"/>
    <p:sldId id="336" r:id="rId32"/>
    <p:sldId id="301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ota Comberska" initials="DC" lastIdx="10" clrIdx="0">
    <p:extLst>
      <p:ext uri="{19B8F6BF-5375-455C-9EA6-DF929625EA0E}">
        <p15:presenceInfo xmlns:p15="http://schemas.microsoft.com/office/powerpoint/2012/main" userId="S-1-5-21-1138391528-1344773269-1099832426-6669" providerId="AD"/>
      </p:ext>
    </p:extLst>
  </p:cmAuthor>
  <p:cmAuthor id="2" name="Julita Kowalska" initials="JK" lastIdx="1" clrIdx="1">
    <p:extLst>
      <p:ext uri="{19B8F6BF-5375-455C-9EA6-DF929625EA0E}">
        <p15:presenceInfo xmlns:p15="http://schemas.microsoft.com/office/powerpoint/2012/main" userId="S-1-5-21-1138391528-1344773269-1099832426-7165" providerId="AD"/>
      </p:ext>
    </p:extLst>
  </p:cmAuthor>
  <p:cmAuthor id="3" name="Paweł Engel" initials="PE" lastIdx="3" clrIdx="2">
    <p:extLst>
      <p:ext uri="{19B8F6BF-5375-455C-9EA6-DF929625EA0E}">
        <p15:presenceInfo xmlns:p15="http://schemas.microsoft.com/office/powerpoint/2012/main" userId="S-1-5-21-1138391528-1344773269-1099832426-4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5"/>
    <p:restoredTop sz="94650"/>
  </p:normalViewPr>
  <p:slideViewPr>
    <p:cSldViewPr snapToGrid="0" snapToObjects="1">
      <p:cViewPr varScale="1">
        <p:scale>
          <a:sx n="109" d="100"/>
          <a:sy n="109" d="100"/>
        </p:scale>
        <p:origin x="18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BD-1F4E-A90B-93801EA5F6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BD-1F4E-A90B-93801EA5F60A}"/>
              </c:ext>
            </c:extLst>
          </c:dPt>
          <c:dLbls>
            <c:dLbl>
              <c:idx val="0"/>
              <c:layout>
                <c:manualLayout>
                  <c:x val="8.0448888888888889E-2"/>
                  <c:y val="-6.44921296296296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BD-1F4E-A90B-93801EA5F60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4'!$A$2:$A$3</c:f>
              <c:strCache>
                <c:ptCount val="2"/>
                <c:pt idx="0">
                  <c:v>kobiety</c:v>
                </c:pt>
                <c:pt idx="1">
                  <c:v>mężczyźni</c:v>
                </c:pt>
              </c:strCache>
            </c:strRef>
          </c:cat>
          <c:val>
            <c:numRef>
              <c:f>'rozdział 4'!$B$2:$B$3</c:f>
              <c:numCache>
                <c:formatCode>General</c:formatCode>
                <c:ptCount val="2"/>
                <c:pt idx="0">
                  <c:v>266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BD-1F4E-A90B-93801EA5F60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'rozdział 6'!$B$33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6'!$A$34:$A$45</c:f>
              <c:strCache>
                <c:ptCount val="12"/>
                <c:pt idx="0">
                  <c:v>analiza transakcyjna</c:v>
                </c:pt>
                <c:pt idx="1">
                  <c:v>inscenizacje i odgrywanie ról</c:v>
                </c:pt>
                <c:pt idx="2">
                  <c:v>elementy programu „Szukam pracy”</c:v>
                </c:pt>
                <c:pt idx="3">
                  <c:v>elementy terapii skoncentrowanej na rozwiązaniach</c:v>
                </c:pt>
                <c:pt idx="4">
                  <c:v>coaching</c:v>
                </c:pt>
                <c:pt idx="5">
                  <c:v>wycieczki zawodoznawcze</c:v>
                </c:pt>
                <c:pt idx="6">
                  <c:v>udział w targach pracy i edukacji</c:v>
                </c:pt>
                <c:pt idx="7">
                  <c:v>udostępnianie informacji (o zawodach, szkołach, technice pisania CV itp.)</c:v>
                </c:pt>
                <c:pt idx="8">
                  <c:v>dialog motywacyjny</c:v>
                </c:pt>
                <c:pt idx="9">
                  <c:v>wykłady, pogadanki</c:v>
                </c:pt>
                <c:pt idx="10">
                  <c:v>metody aktywizujące problemowe (burza mózgów, dyskusja)</c:v>
                </c:pt>
                <c:pt idx="11">
                  <c:v>warsztaty</c:v>
                </c:pt>
              </c:strCache>
            </c:strRef>
          </c:cat>
          <c:val>
            <c:numRef>
              <c:f>'rozdział 6'!$B$34:$B$45</c:f>
              <c:numCache>
                <c:formatCode>0.0%</c:formatCode>
                <c:ptCount val="12"/>
                <c:pt idx="0">
                  <c:v>1.9801980198019802E-2</c:v>
                </c:pt>
                <c:pt idx="1">
                  <c:v>7.9207920792079209E-2</c:v>
                </c:pt>
                <c:pt idx="2">
                  <c:v>0.12871287128712872</c:v>
                </c:pt>
                <c:pt idx="3">
                  <c:v>0.132013201320132</c:v>
                </c:pt>
                <c:pt idx="4">
                  <c:v>0.15511551155115511</c:v>
                </c:pt>
                <c:pt idx="5">
                  <c:v>0.15511551155115511</c:v>
                </c:pt>
                <c:pt idx="6">
                  <c:v>0.20462046204620463</c:v>
                </c:pt>
                <c:pt idx="7">
                  <c:v>0.32343234323432341</c:v>
                </c:pt>
                <c:pt idx="8">
                  <c:v>0.34323432343234322</c:v>
                </c:pt>
                <c:pt idx="9">
                  <c:v>0.38283828382838286</c:v>
                </c:pt>
                <c:pt idx="10">
                  <c:v>0.41584158415841582</c:v>
                </c:pt>
                <c:pt idx="11">
                  <c:v>0.43234323432343236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4-9742-B73F-926FE3978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94331568"/>
        <c:axId val="2096279344"/>
      </c:barChart>
      <c:catAx>
        <c:axId val="189433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9344"/>
        <c:crosses val="autoZero"/>
        <c:auto val="1"/>
        <c:lblAlgn val="ctr"/>
        <c:lblOffset val="100"/>
        <c:noMultiLvlLbl val="0"/>
      </c:catAx>
      <c:valAx>
        <c:axId val="2096279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89433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6'!$A$106:$A$112</c:f>
              <c:strCache>
                <c:ptCount val="7"/>
                <c:pt idx="0">
                  <c:v>autorskie programy zajęć</c:v>
                </c:pt>
                <c:pt idx="1">
                  <c:v>scenariusze gier i zabaw</c:v>
                </c:pt>
                <c:pt idx="2">
                  <c:v>scenariusze zajęć</c:v>
                </c:pt>
                <c:pt idx="3">
                  <c:v>charakterystyki i opisy zawodów</c:v>
                </c:pt>
                <c:pt idx="4">
                  <c:v>platformy internetowe zawierające treści z obszaru doradztwa zawodowego</c:v>
                </c:pt>
                <c:pt idx="5">
                  <c:v>testy diagnostyczne</c:v>
                </c:pt>
                <c:pt idx="6">
                  <c:v>filmy edukacyjne, prezentacje multimedialne</c:v>
                </c:pt>
              </c:strCache>
            </c:strRef>
          </c:cat>
          <c:val>
            <c:numRef>
              <c:f>'rozdział 6'!$B$106:$B$112</c:f>
              <c:numCache>
                <c:formatCode>0.0%</c:formatCode>
                <c:ptCount val="7"/>
                <c:pt idx="0">
                  <c:v>0.22442244224422442</c:v>
                </c:pt>
                <c:pt idx="1">
                  <c:v>0.30363036303630364</c:v>
                </c:pt>
                <c:pt idx="2">
                  <c:v>0.50165016501650161</c:v>
                </c:pt>
                <c:pt idx="3">
                  <c:v>0.50495049504950495</c:v>
                </c:pt>
                <c:pt idx="4">
                  <c:v>0.51155115511551152</c:v>
                </c:pt>
                <c:pt idx="5">
                  <c:v>0.55775577557755773</c:v>
                </c:pt>
                <c:pt idx="6">
                  <c:v>0.61386138613861385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E-3349-A621-EA5834B5E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85872"/>
        <c:axId val="2096284784"/>
      </c:barChart>
      <c:catAx>
        <c:axId val="2096285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4784"/>
        <c:crosses val="autoZero"/>
        <c:auto val="1"/>
        <c:lblAlgn val="ctr"/>
        <c:lblOffset val="100"/>
        <c:noMultiLvlLbl val="0"/>
      </c:catAx>
      <c:valAx>
        <c:axId val="2096284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6'!$A$154:$A$163</c:f>
              <c:strCache>
                <c:ptCount val="10"/>
                <c:pt idx="0">
                  <c:v>nie poszukuję informacji w tym zakresie</c:v>
                </c:pt>
                <c:pt idx="1">
                  <c:v>specjalistyczne blogi</c:v>
                </c:pt>
                <c:pt idx="2">
                  <c:v>fora i grupy dyskusyjne</c:v>
                </c:pt>
                <c:pt idx="3">
                  <c:v>współpraca z innymi instytucjami</c:v>
                </c:pt>
                <c:pt idx="4">
                  <c:v>spotkania w ramach stowarzyszeń działających w obszarze doradztwa zawodowego</c:v>
                </c:pt>
                <c:pt idx="5">
                  <c:v>materiały dostępne w mediach społecznościowych (Facebook, Instagram itp.)</c:v>
                </c:pt>
                <c:pt idx="6">
                  <c:v>publikacje</c:v>
                </c:pt>
                <c:pt idx="7">
                  <c:v>spotkania z innymi doradcami zawodowymi</c:v>
                </c:pt>
                <c:pt idx="8">
                  <c:v>platformy internetowe</c:v>
                </c:pt>
                <c:pt idx="9">
                  <c:v>szkolenia i warsztaty</c:v>
                </c:pt>
              </c:strCache>
            </c:strRef>
          </c:cat>
          <c:val>
            <c:numRef>
              <c:f>'rozdział 6'!$B$154:$B$163</c:f>
              <c:numCache>
                <c:formatCode>0.0%</c:formatCode>
                <c:ptCount val="10"/>
                <c:pt idx="0">
                  <c:v>3.9603960396039604E-2</c:v>
                </c:pt>
                <c:pt idx="1">
                  <c:v>5.9405940594059403E-2</c:v>
                </c:pt>
                <c:pt idx="2">
                  <c:v>0.13531353135313531</c:v>
                </c:pt>
                <c:pt idx="3">
                  <c:v>0.14851485148514851</c:v>
                </c:pt>
                <c:pt idx="4">
                  <c:v>0.16831683168316833</c:v>
                </c:pt>
                <c:pt idx="5">
                  <c:v>0.18811881188118812</c:v>
                </c:pt>
                <c:pt idx="6">
                  <c:v>0.23432343234323433</c:v>
                </c:pt>
                <c:pt idx="7">
                  <c:v>0.42574257425742573</c:v>
                </c:pt>
                <c:pt idx="8">
                  <c:v>0.528052805280528</c:v>
                </c:pt>
                <c:pt idx="9">
                  <c:v>0.65676567656765672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D-0B4F-BBC4-405496061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57584"/>
        <c:axId val="2096284240"/>
      </c:barChart>
      <c:catAx>
        <c:axId val="209625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4240"/>
        <c:crosses val="autoZero"/>
        <c:auto val="1"/>
        <c:lblAlgn val="ctr"/>
        <c:lblOffset val="100"/>
        <c:noMultiLvlLbl val="0"/>
      </c:catAx>
      <c:valAx>
        <c:axId val="2096284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6'!$A$201:$A$207</c:f>
              <c:strCache>
                <c:ptCount val="7"/>
                <c:pt idx="0">
                  <c:v>nie identyfikuję żadnych barier</c:v>
                </c:pt>
                <c:pt idx="1">
                  <c:v>brak rzetelnych źródeł wiedzy do doszkalania się</c:v>
                </c:pt>
                <c:pt idx="2">
                  <c:v>konieczność doszkolenia się/nabycia nowych kompetencji</c:v>
                </c:pt>
                <c:pt idx="3">
                  <c:v>brak dostępnych bezpłatnie źródeł wiedzy do doszkalania</c:v>
                </c:pt>
                <c:pt idx="4">
                  <c:v>brak materiałów i pomocy dydaktycznych</c:v>
                </c:pt>
                <c:pt idx="5">
                  <c:v>zbyt mała ilość czasu przeznaczona dla klienta</c:v>
                </c:pt>
                <c:pt idx="6">
                  <c:v>niskie zainteresowanie klientów</c:v>
                </c:pt>
              </c:strCache>
            </c:strRef>
          </c:cat>
          <c:val>
            <c:numRef>
              <c:f>'rozdział 6'!$B$201:$B$207</c:f>
              <c:numCache>
                <c:formatCode>0.0%</c:formatCode>
                <c:ptCount val="7"/>
                <c:pt idx="0">
                  <c:v>0.17161716171617161</c:v>
                </c:pt>
                <c:pt idx="1">
                  <c:v>7.2607260726072612E-2</c:v>
                </c:pt>
                <c:pt idx="2">
                  <c:v>0.15181518151815182</c:v>
                </c:pt>
                <c:pt idx="3">
                  <c:v>0.19471947194719472</c:v>
                </c:pt>
                <c:pt idx="4">
                  <c:v>0.23102310231023102</c:v>
                </c:pt>
                <c:pt idx="5">
                  <c:v>0.34653465346534651</c:v>
                </c:pt>
                <c:pt idx="6">
                  <c:v>0.41254125412541254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B-D740-A044-AB35FA3F5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0848"/>
        <c:axId val="2096272816"/>
      </c:barChart>
      <c:catAx>
        <c:axId val="209626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2816"/>
        <c:crosses val="autoZero"/>
        <c:auto val="1"/>
        <c:lblAlgn val="ctr"/>
        <c:lblOffset val="100"/>
        <c:noMultiLvlLbl val="0"/>
      </c:catAx>
      <c:valAx>
        <c:axId val="2096272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7'!$A$76:$A$82</c:f>
              <c:strCache>
                <c:ptCount val="7"/>
                <c:pt idx="0">
                  <c:v>studia licencjackie/magisterskie</c:v>
                </c:pt>
                <c:pt idx="1">
                  <c:v>wymiana doświadczeń na forach internetowych</c:v>
                </c:pt>
                <c:pt idx="2">
                  <c:v>wymiana doświadczeń za pomocą platform internetowych</c:v>
                </c:pt>
                <c:pt idx="3">
                  <c:v>studia podyplomowe</c:v>
                </c:pt>
                <c:pt idx="4">
                  <c:v>wymiana doświadczeń w sieciach zrzeszających doradców zawodowych</c:v>
                </c:pt>
                <c:pt idx="5">
                  <c:v>warsztaty</c:v>
                </c:pt>
                <c:pt idx="6">
                  <c:v>szkolenia</c:v>
                </c:pt>
              </c:strCache>
            </c:strRef>
          </c:cat>
          <c:val>
            <c:numRef>
              <c:f>'rozdział 7'!$C$76:$C$82</c:f>
              <c:numCache>
                <c:formatCode>0.0%</c:formatCode>
                <c:ptCount val="7"/>
                <c:pt idx="0">
                  <c:v>8.4033613445378148E-3</c:v>
                </c:pt>
                <c:pt idx="1">
                  <c:v>7.1428571428571425E-2</c:v>
                </c:pt>
                <c:pt idx="2">
                  <c:v>0.10504201680672269</c:v>
                </c:pt>
                <c:pt idx="3">
                  <c:v>0.17647058823529413</c:v>
                </c:pt>
                <c:pt idx="4">
                  <c:v>0.41596638655462187</c:v>
                </c:pt>
                <c:pt idx="5">
                  <c:v>0.66806722689075626</c:v>
                </c:pt>
                <c:pt idx="6">
                  <c:v>0.84033613445378152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B-7940-9114-6BCDEE5C2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5200"/>
        <c:axId val="2096262480"/>
      </c:barChart>
      <c:catAx>
        <c:axId val="209626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2480"/>
        <c:crosses val="autoZero"/>
        <c:auto val="1"/>
        <c:lblAlgn val="ctr"/>
        <c:lblOffset val="100"/>
        <c:noMultiLvlLbl val="0"/>
      </c:catAx>
      <c:valAx>
        <c:axId val="2096262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7'!$A$54:$A$60</c:f>
              <c:strCache>
                <c:ptCount val="7"/>
                <c:pt idx="0">
                  <c:v>poradnictwo zawodowe dla osób niepełnosprawnych</c:v>
                </c:pt>
                <c:pt idx="1">
                  <c:v>rynek edukacyjny i uczenie się przez całe życie</c:v>
                </c:pt>
                <c:pt idx="2">
                  <c:v>planowanie własnego rozwoju i podejmowanie decyzji edukacyjno-zawodowych</c:v>
                </c:pt>
                <c:pt idx="3">
                  <c:v>psychologiczne aspekty relacji z klientem (np. asertywność rozwiązywanie konfliktów)</c:v>
                </c:pt>
                <c:pt idx="4">
                  <c:v>świat zawodów i rynek pracy (w tym przeciwwskazania zdrowotne do pracy w różnych zawodach)</c:v>
                </c:pt>
                <c:pt idx="5">
                  <c:v>rozwój osobisty doradcy zawodowego (np. coaching, radzenie sobie ze stresem)</c:v>
                </c:pt>
                <c:pt idx="6">
                  <c:v>motywowanie do zmiany (uczniów, dorosłych)</c:v>
                </c:pt>
              </c:strCache>
            </c:strRef>
          </c:cat>
          <c:val>
            <c:numRef>
              <c:f>'rozdział 7'!$C$54:$C$60</c:f>
              <c:numCache>
                <c:formatCode>0.0%</c:formatCode>
                <c:ptCount val="7"/>
                <c:pt idx="0">
                  <c:v>0.32773109243697479</c:v>
                </c:pt>
                <c:pt idx="1">
                  <c:v>0.37394957983193278</c:v>
                </c:pt>
                <c:pt idx="2">
                  <c:v>0.3907563025210084</c:v>
                </c:pt>
                <c:pt idx="3">
                  <c:v>0.40336134453781514</c:v>
                </c:pt>
                <c:pt idx="4">
                  <c:v>0.4327731092436975</c:v>
                </c:pt>
                <c:pt idx="5">
                  <c:v>0.5</c:v>
                </c:pt>
                <c:pt idx="6">
                  <c:v>0.53781512605042014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F-7049-ADFA-8601B8F2C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4899664"/>
        <c:axId val="1634901376"/>
      </c:barChart>
      <c:catAx>
        <c:axId val="1634899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901376"/>
        <c:crosses val="autoZero"/>
        <c:auto val="1"/>
        <c:lblAlgn val="ctr"/>
        <c:lblOffset val="100"/>
        <c:noMultiLvlLbl val="0"/>
      </c:catAx>
      <c:valAx>
        <c:axId val="163490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89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7'!$A$181:$A$190</c:f>
              <c:strCache>
                <c:ptCount val="10"/>
                <c:pt idx="0">
                  <c:v>elementy programu „Szukam pracy”</c:v>
                </c:pt>
                <c:pt idx="1">
                  <c:v>scenariusze gier i zabaw</c:v>
                </c:pt>
                <c:pt idx="2">
                  <c:v>platformy internetowe </c:v>
                </c:pt>
                <c:pt idx="3">
                  <c:v>warsztaty</c:v>
                </c:pt>
                <c:pt idx="4">
                  <c:v>wycieczki zawodoznawcze</c:v>
                </c:pt>
                <c:pt idx="5">
                  <c:v>testy diagnostyczne</c:v>
                </c:pt>
                <c:pt idx="6">
                  <c:v>analiza transakcyjna</c:v>
                </c:pt>
                <c:pt idx="7">
                  <c:v>dialog motywacyjny</c:v>
                </c:pt>
                <c:pt idx="8">
                  <c:v>elementy terapii skoncentrowanej na rozwiązaniach</c:v>
                </c:pt>
                <c:pt idx="9">
                  <c:v>coaching</c:v>
                </c:pt>
              </c:strCache>
            </c:strRef>
          </c:cat>
          <c:val>
            <c:numRef>
              <c:f>'rozdział 7'!$C$181:$C$190</c:f>
              <c:numCache>
                <c:formatCode>0.0%</c:formatCode>
                <c:ptCount val="10"/>
                <c:pt idx="0">
                  <c:v>0.10504201680672269</c:v>
                </c:pt>
                <c:pt idx="1">
                  <c:v>0.1092436974789916</c:v>
                </c:pt>
                <c:pt idx="2">
                  <c:v>0.11764705882352941</c:v>
                </c:pt>
                <c:pt idx="3">
                  <c:v>0.14705882352941177</c:v>
                </c:pt>
                <c:pt idx="4">
                  <c:v>0.15126050420168066</c:v>
                </c:pt>
                <c:pt idx="5">
                  <c:v>0.17647058823529413</c:v>
                </c:pt>
                <c:pt idx="6">
                  <c:v>0.23949579831932774</c:v>
                </c:pt>
                <c:pt idx="7">
                  <c:v>0.35714285714285715</c:v>
                </c:pt>
                <c:pt idx="8">
                  <c:v>0.36134453781512604</c:v>
                </c:pt>
                <c:pt idx="9">
                  <c:v>0.41176470588235292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6-9C4D-9AD0-E597D1C01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4899664"/>
        <c:axId val="1634901376"/>
      </c:barChart>
      <c:catAx>
        <c:axId val="1634899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901376"/>
        <c:crosses val="autoZero"/>
        <c:auto val="1"/>
        <c:lblAlgn val="ctr"/>
        <c:lblOffset val="100"/>
        <c:noMultiLvlLbl val="0"/>
      </c:catAx>
      <c:valAx>
        <c:axId val="163490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89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'rozdział 7'!$A$87</c:f>
              <c:strCache>
                <c:ptCount val="1"/>
                <c:pt idx="0">
                  <c:v>on-line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7'!$C$87</c:f>
              <c:numCache>
                <c:formatCode>0.0%</c:formatCode>
                <c:ptCount val="1"/>
                <c:pt idx="0">
                  <c:v>0.23529411764705882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5B-CC45-939B-71D117BE4BA6}"/>
            </c:ext>
          </c:extLst>
        </c:ser>
        <c:ser>
          <c:idx val="1"/>
          <c:order val="1"/>
          <c:tx>
            <c:strRef>
              <c:f>'rozdział 7'!$A$88</c:f>
              <c:strCache>
                <c:ptCount val="1"/>
                <c:pt idx="0">
                  <c:v>częściowo online, częściowo stacjonarnie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95B-CC45-939B-71D117BE4B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7'!$C$88</c:f>
              <c:numCache>
                <c:formatCode>0.0%</c:formatCode>
                <c:ptCount val="1"/>
                <c:pt idx="0">
                  <c:v>0.54201680672268904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5B-CC45-939B-71D117BE4BA6}"/>
            </c:ext>
          </c:extLst>
        </c:ser>
        <c:ser>
          <c:idx val="2"/>
          <c:order val="2"/>
          <c:tx>
            <c:strRef>
              <c:f>'rozdział 7'!$A$89</c:f>
              <c:strCache>
                <c:ptCount val="1"/>
                <c:pt idx="0">
                  <c:v>stacjonarnie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7'!$C$89</c:f>
              <c:numCache>
                <c:formatCode>0.0%</c:formatCode>
                <c:ptCount val="1"/>
                <c:pt idx="0">
                  <c:v>0.22268907563025211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5B-CC45-939B-71D117BE4B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89680"/>
        <c:axId val="2096283152"/>
      </c:barChart>
      <c:catAx>
        <c:axId val="2096289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83152"/>
        <c:crosses val="autoZero"/>
        <c:auto val="1"/>
        <c:lblAlgn val="ctr"/>
        <c:lblOffset val="100"/>
        <c:noMultiLvlLbl val="0"/>
      </c:catAx>
      <c:valAx>
        <c:axId val="2096283152"/>
        <c:scaling>
          <c:orientation val="minMax"/>
          <c:max val="1"/>
        </c:scaling>
        <c:delete val="1"/>
        <c:axPos val="b"/>
        <c:numFmt formatCode="0%" sourceLinked="0"/>
        <c:majorTickMark val="none"/>
        <c:minorTickMark val="none"/>
        <c:tickLblPos val="nextTo"/>
        <c:crossAx val="209628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94612794612795E-2"/>
          <c:y val="0.11087301587301587"/>
          <c:w val="0.95510101010101012"/>
          <c:h val="0.535513492063492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'rozdział 7'!$A$92</c:f>
              <c:strCache>
                <c:ptCount val="1"/>
                <c:pt idx="0">
                  <c:v>w godzinach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7'!$C$92</c:f>
              <c:numCache>
                <c:formatCode>0.0%</c:formatCode>
                <c:ptCount val="1"/>
                <c:pt idx="0">
                  <c:v>0.55042016806722693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1C-414A-A399-638F59E6F93E}"/>
            </c:ext>
          </c:extLst>
        </c:ser>
        <c:ser>
          <c:idx val="1"/>
          <c:order val="1"/>
          <c:tx>
            <c:strRef>
              <c:f>'rozdział 7'!$A$93</c:f>
              <c:strCache>
                <c:ptCount val="1"/>
                <c:pt idx="0">
                  <c:v>częściowo w godzinach pracy, częściowo w czasie wolnym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7'!$C$93</c:f>
              <c:numCache>
                <c:formatCode>0.0%</c:formatCode>
                <c:ptCount val="1"/>
                <c:pt idx="0">
                  <c:v>0.38655462184873951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1C-414A-A399-638F59E6F93E}"/>
            </c:ext>
          </c:extLst>
        </c:ser>
        <c:ser>
          <c:idx val="2"/>
          <c:order val="2"/>
          <c:tx>
            <c:strRef>
              <c:f>'rozdział 7'!$A$94</c:f>
              <c:strCache>
                <c:ptCount val="1"/>
                <c:pt idx="0">
                  <c:v>w czasie wolnym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7'!$C$94</c:f>
              <c:numCache>
                <c:formatCode>0.0%</c:formatCode>
                <c:ptCount val="1"/>
                <c:pt idx="0">
                  <c:v>6.3025210084033612E-2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1C-414A-A399-638F59E6F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80432"/>
        <c:axId val="2096289136"/>
      </c:barChart>
      <c:catAx>
        <c:axId val="2096280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89136"/>
        <c:crosses val="autoZero"/>
        <c:auto val="1"/>
        <c:lblAlgn val="ctr"/>
        <c:lblOffset val="100"/>
        <c:noMultiLvlLbl val="0"/>
      </c:catAx>
      <c:valAx>
        <c:axId val="2096289136"/>
        <c:scaling>
          <c:orientation val="minMax"/>
          <c:max val="1"/>
        </c:scaling>
        <c:delete val="1"/>
        <c:axPos val="b"/>
        <c:numFmt formatCode="0%" sourceLinked="0"/>
        <c:majorTickMark val="none"/>
        <c:minorTickMark val="none"/>
        <c:tickLblPos val="nextTo"/>
        <c:crossAx val="209628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78126383595659E-2"/>
          <c:y val="7.7628793225123505E-2"/>
          <c:w val="0.95353535353535357"/>
          <c:h val="0.574286365227635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'rozdział 7'!$A$97</c:f>
              <c:strCache>
                <c:ptCount val="1"/>
                <c:pt idx="0">
                  <c:v>z funduszy pracodawcy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7'!$C$97</c:f>
              <c:numCache>
                <c:formatCode>0.0%</c:formatCode>
                <c:ptCount val="1"/>
                <c:pt idx="0">
                  <c:v>0.83613445378151263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7-854F-9753-9A7625708DE6}"/>
            </c:ext>
          </c:extLst>
        </c:ser>
        <c:ser>
          <c:idx val="1"/>
          <c:order val="1"/>
          <c:tx>
            <c:strRef>
              <c:f>'rozdział 7'!$A$98</c:f>
              <c:strCache>
                <c:ptCount val="1"/>
                <c:pt idx="0">
                  <c:v>częściowo z własnych środków, częściowo z funduszy pracodawcy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7'!$C$98</c:f>
              <c:numCache>
                <c:formatCode>0.0%</c:formatCode>
                <c:ptCount val="1"/>
                <c:pt idx="0">
                  <c:v>0.15546218487394958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7-854F-9753-9A7625708DE6}"/>
            </c:ext>
          </c:extLst>
        </c:ser>
        <c:ser>
          <c:idx val="2"/>
          <c:order val="2"/>
          <c:tx>
            <c:strRef>
              <c:f>'rozdział 7'!$A$99</c:f>
              <c:strCache>
                <c:ptCount val="1"/>
                <c:pt idx="0">
                  <c:v>z własnych środków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7'!$C$99</c:f>
              <c:numCache>
                <c:formatCode>0.0%</c:formatCode>
                <c:ptCount val="1"/>
                <c:pt idx="0">
                  <c:v>8.4033613445378148E-3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7-854F-9753-9A7625708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73904"/>
        <c:axId val="2096266832"/>
      </c:barChart>
      <c:catAx>
        <c:axId val="209627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66832"/>
        <c:crosses val="autoZero"/>
        <c:auto val="1"/>
        <c:lblAlgn val="ctr"/>
        <c:lblOffset val="100"/>
        <c:noMultiLvlLbl val="0"/>
      </c:catAx>
      <c:valAx>
        <c:axId val="2096266832"/>
        <c:scaling>
          <c:orientation val="minMax"/>
          <c:max val="1"/>
          <c:min val="0"/>
        </c:scaling>
        <c:delete val="1"/>
        <c:axPos val="b"/>
        <c:numFmt formatCode="0%" sourceLinked="0"/>
        <c:majorTickMark val="none"/>
        <c:minorTickMark val="none"/>
        <c:tickLblPos val="nextTo"/>
        <c:crossAx val="209627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261309523809524"/>
          <c:w val="0.99876081917544213"/>
          <c:h val="0.33152619047619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E2-A94A-BBEC-69251C808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E2-A94A-BBEC-69251C808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E2-A94A-BBEC-69251C8085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E2-A94A-BBEC-69251C80859C}"/>
              </c:ext>
            </c:extLst>
          </c:dPt>
          <c:dLbls>
            <c:dLbl>
              <c:idx val="1"/>
              <c:layout>
                <c:manualLayout>
                  <c:x val="7.2806888888888893E-2"/>
                  <c:y val="0.122065277777777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E2-A94A-BBEC-69251C80859C}"/>
                </c:ext>
              </c:extLst>
            </c:dLbl>
            <c:dLbl>
              <c:idx val="2"/>
              <c:layout>
                <c:manualLayout>
                  <c:x val="4.6468000000000002E-2"/>
                  <c:y val="-3.36240740740740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E2-A94A-BBEC-69251C80859C}"/>
                </c:ext>
              </c:extLst>
            </c:dLbl>
            <c:dLbl>
              <c:idx val="3"/>
              <c:layout>
                <c:manualLayout>
                  <c:x val="-1.8767777777777779E-2"/>
                  <c:y val="-5.7670370370370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E2-A94A-BBEC-69251C808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4'!$A$7:$A$10</c:f>
              <c:strCache>
                <c:ptCount val="4"/>
                <c:pt idx="0">
                  <c:v>18-29 lat</c:v>
                </c:pt>
                <c:pt idx="1">
                  <c:v>30-39 lat</c:v>
                </c:pt>
                <c:pt idx="2">
                  <c:v>40-49 lat</c:v>
                </c:pt>
                <c:pt idx="3">
                  <c:v>50 lat i więcej</c:v>
                </c:pt>
              </c:strCache>
            </c:strRef>
          </c:cat>
          <c:val>
            <c:numRef>
              <c:f>'rozdział 4'!$B$7:$B$10</c:f>
              <c:numCache>
                <c:formatCode>General</c:formatCode>
                <c:ptCount val="4"/>
                <c:pt idx="0">
                  <c:v>5</c:v>
                </c:pt>
                <c:pt idx="1">
                  <c:v>51</c:v>
                </c:pt>
                <c:pt idx="2">
                  <c:v>136</c:v>
                </c:pt>
                <c:pt idx="3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E2-A94A-BBEC-69251C8085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7'!$A$169:$A$174</c:f>
              <c:strCache>
                <c:ptCount val="6"/>
                <c:pt idx="0">
                  <c:v>nacisk ze strony przełożonych</c:v>
                </c:pt>
                <c:pt idx="1">
                  <c:v>chęć uzyskania awansu/zdobycia dodatkowej pracy</c:v>
                </c:pt>
                <c:pt idx="2">
                  <c:v>konieczność dopełnienia wymagań formalnych dla swojej pracy</c:v>
                </c:pt>
                <c:pt idx="3">
                  <c:v>potrzeba uzupełnienia braków w wiedzy</c:v>
                </c:pt>
                <c:pt idx="4">
                  <c:v>zainteresowanie tematyką doradztwa zawodowego i chęć rozwoju wiedzy w tym zakresie</c:v>
                </c:pt>
                <c:pt idx="5">
                  <c:v>chęć jak najlepszego wspierania klientów</c:v>
                </c:pt>
              </c:strCache>
            </c:strRef>
          </c:cat>
          <c:val>
            <c:numRef>
              <c:f>'rozdział 7'!$C$169:$C$174</c:f>
              <c:numCache>
                <c:formatCode>0.0%</c:formatCode>
                <c:ptCount val="6"/>
                <c:pt idx="0">
                  <c:v>2.100840336134454E-2</c:v>
                </c:pt>
                <c:pt idx="1">
                  <c:v>8.4033613445378158E-2</c:v>
                </c:pt>
                <c:pt idx="2">
                  <c:v>9.6638655462184878E-2</c:v>
                </c:pt>
                <c:pt idx="3">
                  <c:v>0.46638655462184875</c:v>
                </c:pt>
                <c:pt idx="4">
                  <c:v>0.61344537815126055</c:v>
                </c:pt>
                <c:pt idx="5">
                  <c:v>0.79411764705882348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2-E74C-B459-E2984490B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88048"/>
        <c:axId val="2096274992"/>
      </c:barChart>
      <c:catAx>
        <c:axId val="2096288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4992"/>
        <c:crosses val="autoZero"/>
        <c:auto val="1"/>
        <c:lblAlgn val="ctr"/>
        <c:lblOffset val="100"/>
        <c:noMultiLvlLbl val="0"/>
      </c:catAx>
      <c:valAx>
        <c:axId val="2096274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7'!$A$177:$A$181</c:f>
              <c:strCache>
                <c:ptCount val="5"/>
                <c:pt idx="0">
                  <c:v>niewystarczające wsparcie ze strony przełożonych</c:v>
                </c:pt>
                <c:pt idx="1">
                  <c:v>niedostatki satysfakcjonujących źródeł wiedzy</c:v>
                </c:pt>
                <c:pt idx="2">
                  <c:v>ograniczone możliwości rozwoju blisko mojego miejsca zamieszkania</c:v>
                </c:pt>
                <c:pt idx="3">
                  <c:v>niewystarczające fundusze</c:v>
                </c:pt>
                <c:pt idx="4">
                  <c:v>niewystarczająca ilość czasu</c:v>
                </c:pt>
              </c:strCache>
            </c:strRef>
          </c:cat>
          <c:val>
            <c:numRef>
              <c:f>'rozdział 7'!$C$177:$C$181</c:f>
              <c:numCache>
                <c:formatCode>0.0%</c:formatCode>
                <c:ptCount val="5"/>
                <c:pt idx="0">
                  <c:v>0.15966386554621848</c:v>
                </c:pt>
                <c:pt idx="1">
                  <c:v>0.15966386554621848</c:v>
                </c:pt>
                <c:pt idx="2">
                  <c:v>0.30252100840336132</c:v>
                </c:pt>
                <c:pt idx="3">
                  <c:v>0.6428571428571429</c:v>
                </c:pt>
                <c:pt idx="4">
                  <c:v>0.77731092436974791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2-7448-91B2-6A8C25259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76080"/>
        <c:axId val="2096263024"/>
      </c:barChart>
      <c:catAx>
        <c:axId val="209627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3024"/>
        <c:crosses val="autoZero"/>
        <c:auto val="1"/>
        <c:lblAlgn val="ctr"/>
        <c:lblOffset val="100"/>
        <c:noMultiLvlLbl val="0"/>
      </c:catAx>
      <c:valAx>
        <c:axId val="209626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'rozdział 7'!$A$260</c:f>
              <c:strCache>
                <c:ptCount val="1"/>
                <c:pt idx="0">
                  <c:v>zdecydowanie tak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7'!$B$260</c:f>
              <c:numCache>
                <c:formatCode>0.0%</c:formatCode>
                <c:ptCount val="1"/>
                <c:pt idx="0">
                  <c:v>0.43894389438943893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DC-A745-9C72-3887A48662A8}"/>
            </c:ext>
          </c:extLst>
        </c:ser>
        <c:ser>
          <c:idx val="1"/>
          <c:order val="1"/>
          <c:tx>
            <c:strRef>
              <c:f>'rozdział 7'!$A$261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7'!$B$261</c:f>
              <c:numCache>
                <c:formatCode>0.0%</c:formatCode>
                <c:ptCount val="1"/>
                <c:pt idx="0">
                  <c:v>0.40924092409240925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DC-A745-9C72-3887A48662A8}"/>
            </c:ext>
          </c:extLst>
        </c:ser>
        <c:ser>
          <c:idx val="2"/>
          <c:order val="2"/>
          <c:tx>
            <c:strRef>
              <c:f>'rozdział 7'!$A$262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7'!$B$262</c:f>
              <c:numCache>
                <c:formatCode>0.0%</c:formatCode>
                <c:ptCount val="1"/>
                <c:pt idx="0">
                  <c:v>0.1254125412541254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DC-A745-9C72-3887A48662A8}"/>
            </c:ext>
          </c:extLst>
        </c:ser>
        <c:ser>
          <c:idx val="3"/>
          <c:order val="3"/>
          <c:tx>
            <c:strRef>
              <c:f>'rozdział 7'!$A$263</c:f>
              <c:strCache>
                <c:ptCount val="1"/>
                <c:pt idx="0">
                  <c:v>nie 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7'!$B$263</c:f>
              <c:numCache>
                <c:formatCode>0.0%</c:formatCode>
                <c:ptCount val="1"/>
                <c:pt idx="0">
                  <c:v>2.3102310231023101E-2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DC-A745-9C72-3887A48662A8}"/>
            </c:ext>
          </c:extLst>
        </c:ser>
        <c:ser>
          <c:idx val="4"/>
          <c:order val="4"/>
          <c:tx>
            <c:strRef>
              <c:f>'rozdział 7'!$A$264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EDC-A745-9C72-3887A48662A8}"/>
              </c:ext>
            </c:extLst>
          </c:dPt>
          <c:dLbls>
            <c:dLbl>
              <c:idx val="0"/>
              <c:layout>
                <c:manualLayout>
                  <c:x val="1.5435501653803748E-2"/>
                  <c:y val="-7.0571630204657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DC-A745-9C72-3887A48662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7'!$B$264</c:f>
              <c:numCache>
                <c:formatCode>0.0%</c:formatCode>
                <c:ptCount val="1"/>
                <c:pt idx="0">
                  <c:v>3.3003300330033004E-3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DC-A745-9C72-3887A4866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098022864"/>
        <c:axId val="267523135"/>
      </c:barChart>
      <c:valAx>
        <c:axId val="26752313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098022864"/>
        <c:crosses val="autoZero"/>
        <c:crossBetween val="between"/>
      </c:valAx>
      <c:catAx>
        <c:axId val="2098022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752313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92202537182852"/>
          <c:y val="0.74570324110483444"/>
          <c:w val="0.65815594925634291"/>
          <c:h val="0.11332910992228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3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7'!$A$215:$A$222</c:f>
              <c:strCache>
                <c:ptCount val="8"/>
                <c:pt idx="0">
                  <c:v>pracujący</c:v>
                </c:pt>
                <c:pt idx="1">
                  <c:v>przedsiębiorcy</c:v>
                </c:pt>
                <c:pt idx="2">
                  <c:v>przedstawiciele organizacji pozarządowych działających na rzecz rynku pracy</c:v>
                </c:pt>
                <c:pt idx="3">
                  <c:v>osoby bezrobotne</c:v>
                </c:pt>
                <c:pt idx="4">
                  <c:v>pośrednicy pracy</c:v>
                </c:pt>
                <c:pt idx="5">
                  <c:v>rodzice</c:v>
                </c:pt>
                <c:pt idx="6">
                  <c:v>nauczyciele</c:v>
                </c:pt>
                <c:pt idx="7">
                  <c:v>dzieci i młodzież ucząca się</c:v>
                </c:pt>
              </c:strCache>
            </c:strRef>
          </c:cat>
          <c:val>
            <c:numRef>
              <c:f>'rozdział 7'!$C$215:$C$222</c:f>
              <c:numCache>
                <c:formatCode>0.0%</c:formatCode>
                <c:ptCount val="8"/>
                <c:pt idx="0">
                  <c:v>8.5808580858085806E-2</c:v>
                </c:pt>
                <c:pt idx="1">
                  <c:v>0.20792079207920791</c:v>
                </c:pt>
                <c:pt idx="2">
                  <c:v>0.25082508250825081</c:v>
                </c:pt>
                <c:pt idx="3">
                  <c:v>0.27392739273927391</c:v>
                </c:pt>
                <c:pt idx="4">
                  <c:v>0.31023102310231021</c:v>
                </c:pt>
                <c:pt idx="5">
                  <c:v>0.38613861386138615</c:v>
                </c:pt>
                <c:pt idx="6">
                  <c:v>0.45544554455445546</c:v>
                </c:pt>
                <c:pt idx="7">
                  <c:v>0.46534653465346537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DA-BA45-A7A5-8430DF1D8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4112"/>
        <c:axId val="2096264656"/>
      </c:barChart>
      <c:catAx>
        <c:axId val="209626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4656"/>
        <c:crosses val="autoZero"/>
        <c:auto val="1"/>
        <c:lblAlgn val="ctr"/>
        <c:lblOffset val="100"/>
        <c:noMultiLvlLbl val="0"/>
      </c:catAx>
      <c:valAx>
        <c:axId val="2096264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8'!$A$3:$A$12</c:f>
              <c:strCache>
                <c:ptCount val="10"/>
                <c:pt idx="0">
                  <c:v>niewystarczająca liczba organizacji pozarządowych działających na rzecz doradztwa zawodowego</c:v>
                </c:pt>
                <c:pt idx="1">
                  <c:v>niewystarczająca liczba organizacji zrzeszających doradców zawodowych</c:v>
                </c:pt>
                <c:pt idx="2">
                  <c:v>niedociągnięcia systemowe (np. różne klasyfikacje zawodów, niespójne nazewnictwo)</c:v>
                </c:pt>
                <c:pt idx="3">
                  <c:v>trudności we współpracy między różnymi podmiotami zajmującymi się doradztwem zawodowym</c:v>
                </c:pt>
                <c:pt idx="4">
                  <c:v>słaba promocja doradztwa zawodowego </c:v>
                </c:pt>
                <c:pt idx="5">
                  <c:v>duża biurokracja</c:v>
                </c:pt>
                <c:pt idx="6">
                  <c:v>niechęć do korzystania z doradztwa zawodowego ze strony klientów</c:v>
                </c:pt>
                <c:pt idx="7">
                  <c:v>niedostateczne dofinansowanie warsztatu pracy doradcy (np. narzędzia, pomieszczenia itp.)</c:v>
                </c:pt>
                <c:pt idx="8">
                  <c:v>niewystarczająca liczba specjalistów dzielących się wiedzą w tym temacie</c:v>
                </c:pt>
                <c:pt idx="9">
                  <c:v>małe zrozumienie problematyki doradztwa wśród uczniów, rodziców, nauczycieli i/lub władz lokalnych</c:v>
                </c:pt>
              </c:strCache>
            </c:strRef>
          </c:cat>
          <c:val>
            <c:numRef>
              <c:f>'rozdział 8'!$C$3:$C$12</c:f>
              <c:numCache>
                <c:formatCode>0.0%</c:formatCode>
                <c:ptCount val="10"/>
                <c:pt idx="0">
                  <c:v>4.9504950495049507E-2</c:v>
                </c:pt>
                <c:pt idx="1">
                  <c:v>0.1254125412541254</c:v>
                </c:pt>
                <c:pt idx="2">
                  <c:v>0.13531353135313531</c:v>
                </c:pt>
                <c:pt idx="3">
                  <c:v>0.17821782178217821</c:v>
                </c:pt>
                <c:pt idx="4">
                  <c:v>0.27062706270627063</c:v>
                </c:pt>
                <c:pt idx="5">
                  <c:v>0.27392739273927391</c:v>
                </c:pt>
                <c:pt idx="6">
                  <c:v>0.28382838283828382</c:v>
                </c:pt>
                <c:pt idx="7">
                  <c:v>0.31023102310231021</c:v>
                </c:pt>
                <c:pt idx="8">
                  <c:v>0.31683168316831684</c:v>
                </c:pt>
                <c:pt idx="9">
                  <c:v>0.37293729372937295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39-FB48-8214-98A6E2479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32366432"/>
        <c:axId val="1932367520"/>
      </c:barChart>
      <c:catAx>
        <c:axId val="1932366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67520"/>
        <c:crosses val="autoZero"/>
        <c:auto val="1"/>
        <c:lblAlgn val="ctr"/>
        <c:lblOffset val="100"/>
        <c:noMultiLvlLbl val="0"/>
      </c:catAx>
      <c:valAx>
        <c:axId val="1932367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6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8'!$A$17:$A$22</c:f>
              <c:strCache>
                <c:ptCount val="6"/>
                <c:pt idx="0">
                  <c:v>wsparcie w kontaktach między doradcami a lokalnymi władzami</c:v>
                </c:pt>
                <c:pt idx="1">
                  <c:v>rozwój sieci doradców</c:v>
                </c:pt>
                <c:pt idx="2">
                  <c:v>promocja doradztwa zawodowego</c:v>
                </c:pt>
                <c:pt idx="3">
                  <c:v>szkolenia kadry</c:v>
                </c:pt>
                <c:pt idx="4">
                  <c:v>udostępnianie darmowych materiałów szkoleniowych lub metodycznych</c:v>
                </c:pt>
                <c:pt idx="5">
                  <c:v>pomoc w uzupełnieniu wyposażenia warsztatu doradcy (materiały, narzędzia)</c:v>
                </c:pt>
              </c:strCache>
            </c:strRef>
          </c:cat>
          <c:val>
            <c:numRef>
              <c:f>'rozdział 8'!$C$17:$C$22</c:f>
              <c:numCache>
                <c:formatCode>0.0%</c:formatCode>
                <c:ptCount val="6"/>
                <c:pt idx="0">
                  <c:v>0.19141914191419143</c:v>
                </c:pt>
                <c:pt idx="1">
                  <c:v>0.33993399339933994</c:v>
                </c:pt>
                <c:pt idx="2">
                  <c:v>0.42244224422442245</c:v>
                </c:pt>
                <c:pt idx="3">
                  <c:v>0.44224422442244227</c:v>
                </c:pt>
                <c:pt idx="4">
                  <c:v>0.49504950495049505</c:v>
                </c:pt>
                <c:pt idx="5">
                  <c:v>0.51485148514851486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D-454A-B875-37194052D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32372960"/>
        <c:axId val="1932347936"/>
      </c:barChart>
      <c:catAx>
        <c:axId val="1932372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47936"/>
        <c:crosses val="autoZero"/>
        <c:auto val="1"/>
        <c:lblAlgn val="ctr"/>
        <c:lblOffset val="100"/>
        <c:noMultiLvlLbl val="0"/>
      </c:catAx>
      <c:valAx>
        <c:axId val="193234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7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1B-874C-A086-775411124D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1B-874C-A086-775411124D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1B-874C-A086-775411124D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1B-874C-A086-775411124D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1B-874C-A086-775411124DD5}"/>
              </c:ext>
            </c:extLst>
          </c:dPt>
          <c:dLbls>
            <c:dLbl>
              <c:idx val="0"/>
              <c:layout>
                <c:manualLayout>
                  <c:x val="2.8845777777777675E-2"/>
                  <c:y val="4.937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1B-874C-A086-775411124DD5}"/>
                </c:ext>
              </c:extLst>
            </c:dLbl>
            <c:dLbl>
              <c:idx val="1"/>
              <c:layout>
                <c:manualLayout>
                  <c:x val="3.1044444444444444E-2"/>
                  <c:y val="-1.76388888888888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64444444444446"/>
                      <c:h val="0.25135416666666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21B-874C-A086-775411124DD5}"/>
                </c:ext>
              </c:extLst>
            </c:dLbl>
            <c:dLbl>
              <c:idx val="2"/>
              <c:layout>
                <c:manualLayout>
                  <c:x val="-9.0624444444444441E-3"/>
                  <c:y val="-4.430555555555555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0277777777778"/>
                      <c:h val="0.24593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21B-874C-A086-775411124DD5}"/>
                </c:ext>
              </c:extLst>
            </c:dLbl>
            <c:dLbl>
              <c:idx val="3"/>
              <c:layout>
                <c:manualLayout>
                  <c:x val="-3.386666666666667E-2"/>
                  <c:y val="-1.44694444444444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6111111111111"/>
                      <c:h val="0.304270833333333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21B-874C-A086-775411124DD5}"/>
                </c:ext>
              </c:extLst>
            </c:dLbl>
            <c:dLbl>
              <c:idx val="4"/>
              <c:layout>
                <c:manualLayout>
                  <c:x val="-1.9755555555555544E-2"/>
                  <c:y val="2.20486111111111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2777777777778"/>
                      <c:h val="0.304270833333333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21B-874C-A086-775411124DD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4'!$A$14:$A$18</c:f>
              <c:strCache>
                <c:ptCount val="5"/>
                <c:pt idx="0">
                  <c:v>wieś</c:v>
                </c:pt>
                <c:pt idx="1">
                  <c:v>miasto do 20 tys. mieszkańców</c:v>
                </c:pt>
                <c:pt idx="2">
                  <c:v>miasto 20-50 tys. mieszkańców</c:v>
                </c:pt>
                <c:pt idx="3">
                  <c:v>miasto 50-100 tys. mieszkańców</c:v>
                </c:pt>
                <c:pt idx="4">
                  <c:v>miasto pow. 100 tys. mieszkańców</c:v>
                </c:pt>
              </c:strCache>
            </c:strRef>
          </c:cat>
          <c:val>
            <c:numRef>
              <c:f>'rozdział 4'!$B$14:$B$18</c:f>
              <c:numCache>
                <c:formatCode>General</c:formatCode>
                <c:ptCount val="5"/>
                <c:pt idx="0">
                  <c:v>74</c:v>
                </c:pt>
                <c:pt idx="1">
                  <c:v>101</c:v>
                </c:pt>
                <c:pt idx="2">
                  <c:v>35</c:v>
                </c:pt>
                <c:pt idx="3">
                  <c:v>20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1B-874C-A086-775411124DD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1C-154B-AD29-F86676A130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1C-154B-AD29-F86676A130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81C-154B-AD29-F86676A13019}"/>
              </c:ext>
            </c:extLst>
          </c:dPt>
          <c:dLbls>
            <c:dLbl>
              <c:idx val="0"/>
              <c:layout>
                <c:manualLayout>
                  <c:x val="0.27398311111111112"/>
                  <c:y val="1.95717592592592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51133333333335"/>
                      <c:h val="0.43950231481481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81C-154B-AD29-F86676A13019}"/>
                </c:ext>
              </c:extLst>
            </c:dLbl>
            <c:dLbl>
              <c:idx val="1"/>
              <c:layout>
                <c:manualLayout>
                  <c:x val="2.9787777777777778E-2"/>
                  <c:y val="0.113481944444444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1C-154B-AD29-F86676A13019}"/>
                </c:ext>
              </c:extLst>
            </c:dLbl>
            <c:dLbl>
              <c:idx val="2"/>
              <c:layout>
                <c:manualLayout>
                  <c:x val="-4.4515111111111109E-2"/>
                  <c:y val="-1.1203703703703704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1C-154B-AD29-F86676A130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4'!$E$48:$E$50</c:f>
              <c:strCache>
                <c:ptCount val="3"/>
                <c:pt idx="0">
                  <c:v>Centrum Informacji i Planowania Kariery Zawodowej w Olsztynie oraz w Elblągu </c:v>
                </c:pt>
                <c:pt idx="1">
                  <c:v>instytucje edukacyjne</c:v>
                </c:pt>
                <c:pt idx="2">
                  <c:v>instytucje niebędące instytucjami edukacyjnymi</c:v>
                </c:pt>
              </c:strCache>
            </c:strRef>
          </c:cat>
          <c:val>
            <c:numRef>
              <c:f>'rozdział 4'!$F$48:$F$50</c:f>
              <c:numCache>
                <c:formatCode>General</c:formatCode>
                <c:ptCount val="3"/>
                <c:pt idx="0">
                  <c:v>11</c:v>
                </c:pt>
                <c:pt idx="1">
                  <c:v>141</c:v>
                </c:pt>
                <c:pt idx="2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1C-154B-AD29-F86676A1301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5'!$A$78:$A$82</c:f>
              <c:strCache>
                <c:ptCount val="5"/>
                <c:pt idx="0">
                  <c:v>w trakcie zdobywania wykształcenia</c:v>
                </c:pt>
                <c:pt idx="1">
                  <c:v>brak takiego wykształcenia</c:v>
                </c:pt>
                <c:pt idx="2">
                  <c:v>szkolenia nadające uprawnienia związane z doradztwem zawodowym lub poradnictwem zawodowym, poradnictwem edukacyjnym, orientacją zawodową dla osób dorosłych lub dzieci i młodzieży uczącej się  </c:v>
                </c:pt>
                <c:pt idx="3">
                  <c:v>studia licencjackie/magisterskie</c:v>
                </c:pt>
                <c:pt idx="4">
                  <c:v>studia podyplomowe</c:v>
                </c:pt>
              </c:strCache>
            </c:strRef>
          </c:cat>
          <c:val>
            <c:numRef>
              <c:f>'rozdział 5'!$B$78:$B$82</c:f>
              <c:numCache>
                <c:formatCode>0.0%</c:formatCode>
                <c:ptCount val="5"/>
                <c:pt idx="0">
                  <c:v>1.9801980198019802E-2</c:v>
                </c:pt>
                <c:pt idx="1">
                  <c:v>0.12211221122112212</c:v>
                </c:pt>
                <c:pt idx="2">
                  <c:v>0.14851485148514851</c:v>
                </c:pt>
                <c:pt idx="3">
                  <c:v>0.16501650165016502</c:v>
                </c:pt>
                <c:pt idx="4">
                  <c:v>0.65676567656765672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3-334D-B0D5-7EB22E91B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682544"/>
        <c:axId val="44700496"/>
      </c:barChart>
      <c:catAx>
        <c:axId val="44682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700496"/>
        <c:crosses val="autoZero"/>
        <c:auto val="1"/>
        <c:lblAlgn val="ctr"/>
        <c:lblOffset val="100"/>
        <c:noMultiLvlLbl val="0"/>
      </c:catAx>
      <c:valAx>
        <c:axId val="44700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68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86828603425676E-2"/>
          <c:y val="0"/>
          <c:w val="0.9409573830834541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5'!$A$106</c:f>
              <c:strCache>
                <c:ptCount val="1"/>
                <c:pt idx="0">
                  <c:v>mniej niż 1 rok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5'!$D$106</c:f>
              <c:numCache>
                <c:formatCode>0.0%</c:formatCode>
                <c:ptCount val="1"/>
                <c:pt idx="0">
                  <c:v>2.6402640264026403E-2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0-D149-8E84-220E18D29FDE}"/>
            </c:ext>
          </c:extLst>
        </c:ser>
        <c:ser>
          <c:idx val="1"/>
          <c:order val="1"/>
          <c:tx>
            <c:strRef>
              <c:f>'rozdział 5'!$A$107</c:f>
              <c:strCache>
                <c:ptCount val="1"/>
                <c:pt idx="0">
                  <c:v>1-5 lat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5'!$D$107</c:f>
              <c:numCache>
                <c:formatCode>0.0%</c:formatCode>
                <c:ptCount val="1"/>
                <c:pt idx="0">
                  <c:v>0.10561056105610561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0-D149-8E84-220E18D29FDE}"/>
            </c:ext>
          </c:extLst>
        </c:ser>
        <c:ser>
          <c:idx val="2"/>
          <c:order val="2"/>
          <c:tx>
            <c:strRef>
              <c:f>'rozdział 5'!$A$108</c:f>
              <c:strCache>
                <c:ptCount val="1"/>
                <c:pt idx="0">
                  <c:v>6-10 lat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5'!$D$108</c:f>
              <c:numCache>
                <c:formatCode>0.0%</c:formatCode>
                <c:ptCount val="1"/>
                <c:pt idx="0">
                  <c:v>6.6006600660066E-2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0-D149-8E84-220E18D29FDE}"/>
            </c:ext>
          </c:extLst>
        </c:ser>
        <c:ser>
          <c:idx val="3"/>
          <c:order val="3"/>
          <c:tx>
            <c:strRef>
              <c:f>'rozdział 5'!$A$109</c:f>
              <c:strCache>
                <c:ptCount val="1"/>
                <c:pt idx="0">
                  <c:v>11-15 lat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5'!$D$109</c:f>
              <c:numCache>
                <c:formatCode>0.0%</c:formatCode>
                <c:ptCount val="1"/>
                <c:pt idx="0">
                  <c:v>0.16501650165016502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0-D149-8E84-220E18D29FDE}"/>
            </c:ext>
          </c:extLst>
        </c:ser>
        <c:ser>
          <c:idx val="4"/>
          <c:order val="4"/>
          <c:tx>
            <c:strRef>
              <c:f>'rozdział 5'!$A$110</c:f>
              <c:strCache>
                <c:ptCount val="1"/>
                <c:pt idx="0">
                  <c:v>16-20 lat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5'!$D$110</c:f>
              <c:numCache>
                <c:formatCode>0.0%</c:formatCode>
                <c:ptCount val="1"/>
                <c:pt idx="0">
                  <c:v>0.20792079207920791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0-D149-8E84-220E18D29FDE}"/>
            </c:ext>
          </c:extLst>
        </c:ser>
        <c:ser>
          <c:idx val="5"/>
          <c:order val="5"/>
          <c:tx>
            <c:strRef>
              <c:f>'rozdział 5'!$A$111</c:f>
              <c:strCache>
                <c:ptCount val="1"/>
                <c:pt idx="0">
                  <c:v>21-25 lat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5'!$D$111</c:f>
              <c:numCache>
                <c:formatCode>0.0%</c:formatCode>
                <c:ptCount val="1"/>
                <c:pt idx="0">
                  <c:v>0.15181518151815182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0-D149-8E84-220E18D29FDE}"/>
            </c:ext>
          </c:extLst>
        </c:ser>
        <c:ser>
          <c:idx val="6"/>
          <c:order val="6"/>
          <c:tx>
            <c:strRef>
              <c:f>'rozdział 5'!$A$112</c:f>
              <c:strCache>
                <c:ptCount val="1"/>
                <c:pt idx="0">
                  <c:v>26-30 lat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5'!$D$112</c:f>
              <c:numCache>
                <c:formatCode>0.0%</c:formatCode>
                <c:ptCount val="1"/>
                <c:pt idx="0">
                  <c:v>9.5709570957095716E-2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90-D149-8E84-220E18D29FDE}"/>
            </c:ext>
          </c:extLst>
        </c:ser>
        <c:ser>
          <c:idx val="7"/>
          <c:order val="7"/>
          <c:tx>
            <c:strRef>
              <c:f>'rozdział 5'!$A$113</c:f>
              <c:strCache>
                <c:ptCount val="1"/>
                <c:pt idx="0">
                  <c:v>powyżej 30 lat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5'!$D$113</c:f>
              <c:numCache>
                <c:formatCode>0.0%</c:formatCode>
                <c:ptCount val="1"/>
                <c:pt idx="0">
                  <c:v>0.18151815181518152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90-D149-8E84-220E18D29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87182608"/>
        <c:axId val="687180880"/>
      </c:barChart>
      <c:valAx>
        <c:axId val="687180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87182608"/>
        <c:crosses val="autoZero"/>
        <c:crossBetween val="between"/>
      </c:valAx>
      <c:catAx>
        <c:axId val="687182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687180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86828603425676E-2"/>
          <c:y val="0"/>
          <c:w val="0.9409573830834541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5'!$A$106</c:f>
              <c:strCache>
                <c:ptCount val="1"/>
                <c:pt idx="0">
                  <c:v>mniej niż 1 rok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312-8342-B842-F083FBC245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5'!$E$106</c:f>
              <c:numCache>
                <c:formatCode>0.0%</c:formatCode>
                <c:ptCount val="1"/>
                <c:pt idx="0">
                  <c:v>9.5709570957095716E-2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12-8342-B842-F083FBC24596}"/>
            </c:ext>
          </c:extLst>
        </c:ser>
        <c:ser>
          <c:idx val="1"/>
          <c:order val="1"/>
          <c:tx>
            <c:strRef>
              <c:f>'rozdział 5'!$A$107</c:f>
              <c:strCache>
                <c:ptCount val="1"/>
                <c:pt idx="0">
                  <c:v>1-5 lat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5'!$E$107</c:f>
              <c:numCache>
                <c:formatCode>0.0%</c:formatCode>
                <c:ptCount val="1"/>
                <c:pt idx="0">
                  <c:v>0.26072607260726072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12-8342-B842-F083FBC24596}"/>
            </c:ext>
          </c:extLst>
        </c:ser>
        <c:ser>
          <c:idx val="2"/>
          <c:order val="2"/>
          <c:tx>
            <c:strRef>
              <c:f>'rozdział 5'!$A$108</c:f>
              <c:strCache>
                <c:ptCount val="1"/>
                <c:pt idx="0">
                  <c:v>6-10 lat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5'!$E$108</c:f>
              <c:numCache>
                <c:formatCode>0.0%</c:formatCode>
                <c:ptCount val="1"/>
                <c:pt idx="0">
                  <c:v>0.20132013201320131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12-8342-B842-F083FBC24596}"/>
            </c:ext>
          </c:extLst>
        </c:ser>
        <c:ser>
          <c:idx val="3"/>
          <c:order val="3"/>
          <c:tx>
            <c:strRef>
              <c:f>'rozdział 5'!$A$109</c:f>
              <c:strCache>
                <c:ptCount val="1"/>
                <c:pt idx="0">
                  <c:v>11-15 lat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5'!$E$109</c:f>
              <c:numCache>
                <c:formatCode>0.0%</c:formatCode>
                <c:ptCount val="1"/>
                <c:pt idx="0">
                  <c:v>0.17491749174917492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12-8342-B842-F083FBC24596}"/>
            </c:ext>
          </c:extLst>
        </c:ser>
        <c:ser>
          <c:idx val="4"/>
          <c:order val="4"/>
          <c:tx>
            <c:strRef>
              <c:f>'rozdział 5'!$A$110</c:f>
              <c:strCache>
                <c:ptCount val="1"/>
                <c:pt idx="0">
                  <c:v>16-20 lat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5'!$E$110</c:f>
              <c:numCache>
                <c:formatCode>0.0%</c:formatCode>
                <c:ptCount val="1"/>
                <c:pt idx="0">
                  <c:v>0.16501650165016502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12-8342-B842-F083FBC24596}"/>
            </c:ext>
          </c:extLst>
        </c:ser>
        <c:ser>
          <c:idx val="5"/>
          <c:order val="5"/>
          <c:tx>
            <c:strRef>
              <c:f>'rozdział 5'!$A$111</c:f>
              <c:strCache>
                <c:ptCount val="1"/>
                <c:pt idx="0">
                  <c:v>21-25 lat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5'!$E$111</c:f>
              <c:numCache>
                <c:formatCode>0.0%</c:formatCode>
                <c:ptCount val="1"/>
                <c:pt idx="0">
                  <c:v>5.2805280528052806E-2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12-8342-B842-F083FBC24596}"/>
            </c:ext>
          </c:extLst>
        </c:ser>
        <c:ser>
          <c:idx val="6"/>
          <c:order val="6"/>
          <c:tx>
            <c:strRef>
              <c:f>'rozdział 5'!$A$112</c:f>
              <c:strCache>
                <c:ptCount val="1"/>
                <c:pt idx="0">
                  <c:v>26-30 lat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5'!$E$112</c:f>
              <c:numCache>
                <c:formatCode>0.0%</c:formatCode>
                <c:ptCount val="1"/>
                <c:pt idx="0">
                  <c:v>2.9702970297029702E-2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12-8342-B842-F083FBC24596}"/>
            </c:ext>
          </c:extLst>
        </c:ser>
        <c:ser>
          <c:idx val="7"/>
          <c:order val="7"/>
          <c:tx>
            <c:strRef>
              <c:f>'rozdział 5'!$A$113</c:f>
              <c:strCache>
                <c:ptCount val="1"/>
                <c:pt idx="0">
                  <c:v>powyżej 30 lat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5'!$E$113</c:f>
              <c:numCache>
                <c:formatCode>0.0%</c:formatCode>
                <c:ptCount val="1"/>
                <c:pt idx="0">
                  <c:v>1.9801980198019802E-2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12-8342-B842-F083FBC24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73615824"/>
        <c:axId val="373614096"/>
      </c:barChart>
      <c:valAx>
        <c:axId val="3736140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73615824"/>
        <c:crosses val="autoZero"/>
        <c:crossBetween val="between"/>
      </c:valAx>
      <c:catAx>
        <c:axId val="373615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373614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78126383595659E-2"/>
          <c:y val="1.9134213960704113E-3"/>
          <c:w val="0.91718862044118799"/>
          <c:h val="0.7269769740417448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5'!$A$197</c:f>
              <c:strCache>
                <c:ptCount val="1"/>
                <c:pt idx="0">
                  <c:v>umowa o pracę - pełen etat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5'!$N$197</c:f>
              <c:numCache>
                <c:formatCode>0.0%</c:formatCode>
                <c:ptCount val="1"/>
                <c:pt idx="0">
                  <c:v>0.45544554455445546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1-204E-9551-DCF784C78C48}"/>
            </c:ext>
          </c:extLst>
        </c:ser>
        <c:ser>
          <c:idx val="1"/>
          <c:order val="1"/>
          <c:tx>
            <c:strRef>
              <c:f>'rozdział 5'!$A$198</c:f>
              <c:strCache>
                <c:ptCount val="1"/>
                <c:pt idx="0">
                  <c:v>umowa o pracę – część etatu, ale więcej niż pół 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5'!$N$198</c:f>
              <c:numCache>
                <c:formatCode>0.0%</c:formatCode>
                <c:ptCount val="1"/>
                <c:pt idx="0">
                  <c:v>4.6204620462046202E-2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31-204E-9551-DCF784C78C48}"/>
            </c:ext>
          </c:extLst>
        </c:ser>
        <c:ser>
          <c:idx val="2"/>
          <c:order val="2"/>
          <c:tx>
            <c:strRef>
              <c:f>'rozdział 5'!$A$199</c:f>
              <c:strCache>
                <c:ptCount val="1"/>
                <c:pt idx="0">
                  <c:v>umowa o pracę - ½  etatu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5'!$N$199</c:f>
              <c:numCache>
                <c:formatCode>0.0%</c:formatCode>
                <c:ptCount val="1"/>
                <c:pt idx="0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31-204E-9551-DCF784C78C48}"/>
            </c:ext>
          </c:extLst>
        </c:ser>
        <c:ser>
          <c:idx val="3"/>
          <c:order val="3"/>
          <c:tx>
            <c:strRef>
              <c:f>'rozdział 5'!$A$200</c:f>
              <c:strCache>
                <c:ptCount val="1"/>
                <c:pt idx="0">
                  <c:v>umowa o pracę - część etatu, ale mniej niż pół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5'!$N$200</c:f>
              <c:numCache>
                <c:formatCode>0.0%</c:formatCode>
                <c:ptCount val="1"/>
                <c:pt idx="0">
                  <c:v>0.22772277227722773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31-204E-9551-DCF784C78C48}"/>
            </c:ext>
          </c:extLst>
        </c:ser>
        <c:ser>
          <c:idx val="4"/>
          <c:order val="4"/>
          <c:tx>
            <c:strRef>
              <c:f>'rozdział 5'!$A$201</c:f>
              <c:strCache>
                <c:ptCount val="1"/>
                <c:pt idx="0">
                  <c:v>umowa-zlecenie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5'!$N$201</c:f>
              <c:numCache>
                <c:formatCode>0.0%</c:formatCode>
                <c:ptCount val="1"/>
                <c:pt idx="0">
                  <c:v>4.9504950495049507E-2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31-204E-9551-DCF784C78C48}"/>
            </c:ext>
          </c:extLst>
        </c:ser>
        <c:ser>
          <c:idx val="5"/>
          <c:order val="5"/>
          <c:tx>
            <c:strRef>
              <c:f>'rozdział 5'!$A$202</c:f>
              <c:strCache>
                <c:ptCount val="1"/>
                <c:pt idx="0">
                  <c:v>umowa B2B / działalność gospodarcza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5'!$N$202</c:f>
              <c:numCache>
                <c:formatCode>0.0%</c:formatCode>
                <c:ptCount val="1"/>
                <c:pt idx="0">
                  <c:v>1.3201320132013201E-2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31-204E-9551-DCF784C78C48}"/>
            </c:ext>
          </c:extLst>
        </c:ser>
        <c:ser>
          <c:idx val="6"/>
          <c:order val="6"/>
          <c:tx>
            <c:strRef>
              <c:f>'rozdział 5'!$A$203</c:f>
              <c:strCache>
                <c:ptCount val="1"/>
                <c:pt idx="0">
                  <c:v>inne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5'!$N$203</c:f>
              <c:numCache>
                <c:formatCode>0.0%</c:formatCode>
                <c:ptCount val="1"/>
                <c:pt idx="0">
                  <c:v>0.12871287128712872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F31-204E-9551-DCF784C78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3165248"/>
        <c:axId val="1104680528"/>
      </c:barChart>
      <c:valAx>
        <c:axId val="11046805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73165248"/>
        <c:crosses val="autoZero"/>
        <c:crossBetween val="between"/>
      </c:valAx>
      <c:catAx>
        <c:axId val="973165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1046805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5065945399851899"/>
          <c:w val="0.99727265624321781"/>
          <c:h val="0.28940043582418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0A-A14E-B720-796AD97566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5'!$A$232:$A$239</c:f>
              <c:strCache>
                <c:ptCount val="8"/>
                <c:pt idx="0">
                  <c:v>nie</c:v>
                </c:pt>
                <c:pt idx="1">
                  <c:v>inne</c:v>
                </c:pt>
                <c:pt idx="2">
                  <c:v>tak, jestem pośrednikiem pracy</c:v>
                </c:pt>
                <c:pt idx="3">
                  <c:v>tak, jestem koordynatorem projektów</c:v>
                </c:pt>
                <c:pt idx="4">
                  <c:v>tak, jestem psychologiem/terapeutą</c:v>
                </c:pt>
                <c:pt idx="5">
                  <c:v>tak, jestem szkolnym pedagogiem</c:v>
                </c:pt>
                <c:pt idx="6">
                  <c:v>tak, jestem doradcą klienta</c:v>
                </c:pt>
                <c:pt idx="7">
                  <c:v>tak, jestem nauczycielem/wykładowcą</c:v>
                </c:pt>
              </c:strCache>
            </c:strRef>
          </c:cat>
          <c:val>
            <c:numRef>
              <c:f>'rozdział 5'!$C$232:$C$239</c:f>
              <c:numCache>
                <c:formatCode>0.0%</c:formatCode>
                <c:ptCount val="8"/>
                <c:pt idx="0">
                  <c:v>0.13861386138613863</c:v>
                </c:pt>
                <c:pt idx="1">
                  <c:v>0.1617161716171617</c:v>
                </c:pt>
                <c:pt idx="2">
                  <c:v>6.6006600660066E-2</c:v>
                </c:pt>
                <c:pt idx="3">
                  <c:v>7.9207920792079209E-2</c:v>
                </c:pt>
                <c:pt idx="4">
                  <c:v>8.2508250825082508E-2</c:v>
                </c:pt>
                <c:pt idx="5">
                  <c:v>0.14851485148514851</c:v>
                </c:pt>
                <c:pt idx="6">
                  <c:v>0.18481848184818481</c:v>
                </c:pt>
                <c:pt idx="7">
                  <c:v>0.32343234323432341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0A-A14E-B720-796AD9756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713008"/>
        <c:axId val="44687440"/>
      </c:barChart>
      <c:catAx>
        <c:axId val="4471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687440"/>
        <c:crosses val="autoZero"/>
        <c:auto val="1"/>
        <c:lblAlgn val="ctr"/>
        <c:lblOffset val="100"/>
        <c:noMultiLvlLbl val="0"/>
      </c:catAx>
      <c:valAx>
        <c:axId val="44687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71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3ADB5-9F2E-9B46-81E1-EE7F9759297B}" type="doc">
      <dgm:prSet loTypeId="urn:microsoft.com/office/officeart/2005/8/layout/hierarchy4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pl-PL"/>
        </a:p>
      </dgm:t>
    </dgm:pt>
    <dgm:pt modelId="{42E37B11-609B-9F4B-BAF0-D1408E881D4C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Cele badania</a:t>
          </a:r>
        </a:p>
      </dgm:t>
    </dgm:pt>
    <dgm:pt modelId="{5EB88723-CEAA-1949-AF9E-D6248893B060}" type="parTrans" cxnId="{9CB06554-D52E-4D41-AAAB-745D195D426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ABF581-559D-0748-B4F1-7A70101FAC38}" type="sibTrans" cxnId="{9CB06554-D52E-4D41-AAAB-745D195D426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D9C52C-D636-0F4F-90F8-3C7C442E6F9F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Metoda badawcza</a:t>
          </a:r>
        </a:p>
      </dgm:t>
    </dgm:pt>
    <dgm:pt modelId="{6F04490E-A9E5-684D-81DB-9D534874B733}" type="parTrans" cxnId="{DA9A2A30-A45F-E045-B4F9-97B45F457611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AE25B5-3AEE-BA4A-BF4B-5B93CFA50E11}" type="sibTrans" cxnId="{DA9A2A30-A45F-E045-B4F9-97B45F457611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9E6C5A-32D7-8F42-B5B7-A5119E62C85F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Charakterystyka respondentów</a:t>
          </a:r>
        </a:p>
      </dgm:t>
    </dgm:pt>
    <dgm:pt modelId="{4F7B52B3-668B-7C4E-817B-A9158D9EEA10}" type="parTrans" cxnId="{60955DCB-11D8-3546-A37C-21F6833EBF26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04A6CD7-FAC2-1B47-8F78-0A483A5EFB63}" type="sibTrans" cxnId="{60955DCB-11D8-3546-A37C-21F6833EBF26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A66F62-C25B-AD4B-945E-C07412EDFCDD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Kwalifikacje i kompetencje doradców zawodowych i innych specjalistów zajmujących się doradztwem zawodowym</a:t>
          </a:r>
        </a:p>
      </dgm:t>
    </dgm:pt>
    <dgm:pt modelId="{2CAE6536-A224-5A47-8CFD-03E8424A85DD}" type="parTrans" cxnId="{ECC6FD04-754A-AE40-AA1E-6BB4118EF3F5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621885-9D7A-9147-832E-D9EE62DE2219}" type="sibTrans" cxnId="{ECC6FD04-754A-AE40-AA1E-6BB4118EF3F5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44F239-8F2E-7548-87CF-09183FD7215C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Potrzeby doradców zawodowych i innych specjalistów zajmujących się doradztwem zawodowym w zakresie kwalifikacji zawodowych i internetowej platformy doradczej</a:t>
          </a:r>
        </a:p>
      </dgm:t>
    </dgm:pt>
    <dgm:pt modelId="{D01DEC62-B526-8A4F-AD1B-6D204499BB0B}" type="parTrans" cxnId="{1477014F-2CBF-F04D-9E02-32C96B09D88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A52159-B573-0042-994F-9D7AC1E42DAB}" type="sibTrans" cxnId="{1477014F-2CBF-F04D-9E02-32C96B09D88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9E3E60-FD5E-E448-ABF6-4C705EA37A1C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Wybrane wnioski i rekomendacje</a:t>
          </a:r>
        </a:p>
      </dgm:t>
    </dgm:pt>
    <dgm:pt modelId="{DBADE39A-469C-0B43-82F4-B3DA80D2DEC2}" type="parTrans" cxnId="{A9947510-F85F-4748-8D51-B48ECDEC10D4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D67308-EB62-874B-96DF-7904F2D63E8E}" type="sibTrans" cxnId="{A9947510-F85F-4748-8D51-B48ECDEC10D4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62B746-DA66-4A4A-8FB3-E605045B8257}" type="pres">
      <dgm:prSet presAssocID="{1903ADB5-9F2E-9B46-81E1-EE7F9759297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E51B08E-0373-5640-A4F1-7ABDAB986306}" type="pres">
      <dgm:prSet presAssocID="{42E37B11-609B-9F4B-BAF0-D1408E881D4C}" presName="vertOne" presStyleCnt="0"/>
      <dgm:spPr/>
    </dgm:pt>
    <dgm:pt modelId="{E75C7617-02E6-B745-BBF1-49A0D744BEF3}" type="pres">
      <dgm:prSet presAssocID="{42E37B11-609B-9F4B-BAF0-D1408E881D4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5676E3-27E0-C84E-9E54-C7B046303B7F}" type="pres">
      <dgm:prSet presAssocID="{42E37B11-609B-9F4B-BAF0-D1408E881D4C}" presName="parTransOne" presStyleCnt="0"/>
      <dgm:spPr/>
    </dgm:pt>
    <dgm:pt modelId="{801CF25A-BAB1-7E4C-8CBC-E9FCF2E888A4}" type="pres">
      <dgm:prSet presAssocID="{42E37B11-609B-9F4B-BAF0-D1408E881D4C}" presName="horzOne" presStyleCnt="0"/>
      <dgm:spPr/>
    </dgm:pt>
    <dgm:pt modelId="{5FAECDDC-9A20-E844-8EB6-ED9A62942498}" type="pres">
      <dgm:prSet presAssocID="{45D9C52C-D636-0F4F-90F8-3C7C442E6F9F}" presName="vertTwo" presStyleCnt="0"/>
      <dgm:spPr/>
    </dgm:pt>
    <dgm:pt modelId="{B311D928-38C2-F244-94B9-112FAF0E4D53}" type="pres">
      <dgm:prSet presAssocID="{45D9C52C-D636-0F4F-90F8-3C7C442E6F9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AA72EE8-6586-3844-A909-3F30D8718979}" type="pres">
      <dgm:prSet presAssocID="{45D9C52C-D636-0F4F-90F8-3C7C442E6F9F}" presName="parTransTwo" presStyleCnt="0"/>
      <dgm:spPr/>
    </dgm:pt>
    <dgm:pt modelId="{2549DB4F-6C27-0349-A052-92587CD8E3EA}" type="pres">
      <dgm:prSet presAssocID="{45D9C52C-D636-0F4F-90F8-3C7C442E6F9F}" presName="horzTwo" presStyleCnt="0"/>
      <dgm:spPr/>
    </dgm:pt>
    <dgm:pt modelId="{2D98C0B0-2AF6-7845-9F37-49285A9360EA}" type="pres">
      <dgm:prSet presAssocID="{459E6C5A-32D7-8F42-B5B7-A5119E62C85F}" presName="vertThree" presStyleCnt="0"/>
      <dgm:spPr/>
    </dgm:pt>
    <dgm:pt modelId="{537C691B-5F03-4B42-AD95-AAA3A0CE09A6}" type="pres">
      <dgm:prSet presAssocID="{459E6C5A-32D7-8F42-B5B7-A5119E62C85F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02425C9-F9DA-B545-A299-A2A70E3C7511}" type="pres">
      <dgm:prSet presAssocID="{459E6C5A-32D7-8F42-B5B7-A5119E62C85F}" presName="parTransThree" presStyleCnt="0"/>
      <dgm:spPr/>
    </dgm:pt>
    <dgm:pt modelId="{B287AA7C-FB93-6B4B-B4C1-9D50D6AC0E79}" type="pres">
      <dgm:prSet presAssocID="{459E6C5A-32D7-8F42-B5B7-A5119E62C85F}" presName="horzThree" presStyleCnt="0"/>
      <dgm:spPr/>
    </dgm:pt>
    <dgm:pt modelId="{85EA004F-F788-DF40-AE55-A1E71B2F4A81}" type="pres">
      <dgm:prSet presAssocID="{CBA66F62-C25B-AD4B-945E-C07412EDFCDD}" presName="vertFour" presStyleCnt="0">
        <dgm:presLayoutVars>
          <dgm:chPref val="3"/>
        </dgm:presLayoutVars>
      </dgm:prSet>
      <dgm:spPr/>
    </dgm:pt>
    <dgm:pt modelId="{107E7F44-353A-CF42-8A2A-88D7AC569BD1}" type="pres">
      <dgm:prSet presAssocID="{CBA66F62-C25B-AD4B-945E-C07412EDFCDD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FE53DE2-BFF8-BB44-9953-1E852F4413F7}" type="pres">
      <dgm:prSet presAssocID="{CBA66F62-C25B-AD4B-945E-C07412EDFCDD}" presName="parTransFour" presStyleCnt="0"/>
      <dgm:spPr/>
    </dgm:pt>
    <dgm:pt modelId="{A6478914-E3C3-244B-AC52-6A9AECCDBFC9}" type="pres">
      <dgm:prSet presAssocID="{CBA66F62-C25B-AD4B-945E-C07412EDFCDD}" presName="horzFour" presStyleCnt="0"/>
      <dgm:spPr/>
    </dgm:pt>
    <dgm:pt modelId="{2EBF9ABC-E9FA-9441-B99A-ABE9406EDB0A}" type="pres">
      <dgm:prSet presAssocID="{3744F239-8F2E-7548-87CF-09183FD7215C}" presName="vertFour" presStyleCnt="0">
        <dgm:presLayoutVars>
          <dgm:chPref val="3"/>
        </dgm:presLayoutVars>
      </dgm:prSet>
      <dgm:spPr/>
    </dgm:pt>
    <dgm:pt modelId="{0D1208C1-0461-884E-8D39-AFB16C9B1257}" type="pres">
      <dgm:prSet presAssocID="{3744F239-8F2E-7548-87CF-09183FD7215C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016D8F-34B7-0D4E-9BEE-15A48FE616A3}" type="pres">
      <dgm:prSet presAssocID="{3744F239-8F2E-7548-87CF-09183FD7215C}" presName="parTransFour" presStyleCnt="0"/>
      <dgm:spPr/>
    </dgm:pt>
    <dgm:pt modelId="{8F0D7060-2A7A-B641-BB20-78C50C26F1AF}" type="pres">
      <dgm:prSet presAssocID="{3744F239-8F2E-7548-87CF-09183FD7215C}" presName="horzFour" presStyleCnt="0"/>
      <dgm:spPr/>
    </dgm:pt>
    <dgm:pt modelId="{B712DF7D-F883-724D-8025-1E7B5A07B53C}" type="pres">
      <dgm:prSet presAssocID="{779E3E60-FD5E-E448-ABF6-4C705EA37A1C}" presName="vertFour" presStyleCnt="0">
        <dgm:presLayoutVars>
          <dgm:chPref val="3"/>
        </dgm:presLayoutVars>
      </dgm:prSet>
      <dgm:spPr/>
    </dgm:pt>
    <dgm:pt modelId="{8460188B-B330-8E42-8BD8-4A0CA85172A9}" type="pres">
      <dgm:prSet presAssocID="{779E3E60-FD5E-E448-ABF6-4C705EA37A1C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4C14DD9-6B2A-AB4E-8A90-671A04ADC458}" type="pres">
      <dgm:prSet presAssocID="{779E3E60-FD5E-E448-ABF6-4C705EA37A1C}" presName="horzFour" presStyleCnt="0"/>
      <dgm:spPr/>
    </dgm:pt>
  </dgm:ptLst>
  <dgm:cxnLst>
    <dgm:cxn modelId="{9CB0BCB4-ACD8-FB4E-BCC0-73A011CF9117}" type="presOf" srcId="{CBA66F62-C25B-AD4B-945E-C07412EDFCDD}" destId="{107E7F44-353A-CF42-8A2A-88D7AC569BD1}" srcOrd="0" destOrd="0" presId="urn:microsoft.com/office/officeart/2005/8/layout/hierarchy4"/>
    <dgm:cxn modelId="{6546627E-98CB-E74F-BB49-6F05743C5D28}" type="presOf" srcId="{3744F239-8F2E-7548-87CF-09183FD7215C}" destId="{0D1208C1-0461-884E-8D39-AFB16C9B1257}" srcOrd="0" destOrd="0" presId="urn:microsoft.com/office/officeart/2005/8/layout/hierarchy4"/>
    <dgm:cxn modelId="{DFE6AC73-0D61-3A40-828D-40BB4E0AF8FD}" type="presOf" srcId="{1903ADB5-9F2E-9B46-81E1-EE7F9759297B}" destId="{B362B746-DA66-4A4A-8FB3-E605045B8257}" srcOrd="0" destOrd="0" presId="urn:microsoft.com/office/officeart/2005/8/layout/hierarchy4"/>
    <dgm:cxn modelId="{E787ED1D-BCD9-1440-8938-7370AA81468A}" type="presOf" srcId="{42E37B11-609B-9F4B-BAF0-D1408E881D4C}" destId="{E75C7617-02E6-B745-BBF1-49A0D744BEF3}" srcOrd="0" destOrd="0" presId="urn:microsoft.com/office/officeart/2005/8/layout/hierarchy4"/>
    <dgm:cxn modelId="{3620538D-DF77-B647-B7F3-29655641076F}" type="presOf" srcId="{779E3E60-FD5E-E448-ABF6-4C705EA37A1C}" destId="{8460188B-B330-8E42-8BD8-4A0CA85172A9}" srcOrd="0" destOrd="0" presId="urn:microsoft.com/office/officeart/2005/8/layout/hierarchy4"/>
    <dgm:cxn modelId="{96CA1DEF-B359-B646-86DC-DA58343109CA}" type="presOf" srcId="{45D9C52C-D636-0F4F-90F8-3C7C442E6F9F}" destId="{B311D928-38C2-F244-94B9-112FAF0E4D53}" srcOrd="0" destOrd="0" presId="urn:microsoft.com/office/officeart/2005/8/layout/hierarchy4"/>
    <dgm:cxn modelId="{D011AFCB-8F56-AD41-B074-EF2AEE3DCF96}" type="presOf" srcId="{459E6C5A-32D7-8F42-B5B7-A5119E62C85F}" destId="{537C691B-5F03-4B42-AD95-AAA3A0CE09A6}" srcOrd="0" destOrd="0" presId="urn:microsoft.com/office/officeart/2005/8/layout/hierarchy4"/>
    <dgm:cxn modelId="{1477014F-2CBF-F04D-9E02-32C96B09D889}" srcId="{CBA66F62-C25B-AD4B-945E-C07412EDFCDD}" destId="{3744F239-8F2E-7548-87CF-09183FD7215C}" srcOrd="0" destOrd="0" parTransId="{D01DEC62-B526-8A4F-AD1B-6D204499BB0B}" sibTransId="{CAA52159-B573-0042-994F-9D7AC1E42DAB}"/>
    <dgm:cxn modelId="{A9947510-F85F-4748-8D51-B48ECDEC10D4}" srcId="{3744F239-8F2E-7548-87CF-09183FD7215C}" destId="{779E3E60-FD5E-E448-ABF6-4C705EA37A1C}" srcOrd="0" destOrd="0" parTransId="{DBADE39A-469C-0B43-82F4-B3DA80D2DEC2}" sibTransId="{D0D67308-EB62-874B-96DF-7904F2D63E8E}"/>
    <dgm:cxn modelId="{60955DCB-11D8-3546-A37C-21F6833EBF26}" srcId="{45D9C52C-D636-0F4F-90F8-3C7C442E6F9F}" destId="{459E6C5A-32D7-8F42-B5B7-A5119E62C85F}" srcOrd="0" destOrd="0" parTransId="{4F7B52B3-668B-7C4E-817B-A9158D9EEA10}" sibTransId="{A04A6CD7-FAC2-1B47-8F78-0A483A5EFB63}"/>
    <dgm:cxn modelId="{DA9A2A30-A45F-E045-B4F9-97B45F457611}" srcId="{42E37B11-609B-9F4B-BAF0-D1408E881D4C}" destId="{45D9C52C-D636-0F4F-90F8-3C7C442E6F9F}" srcOrd="0" destOrd="0" parTransId="{6F04490E-A9E5-684D-81DB-9D534874B733}" sibTransId="{30AE25B5-3AEE-BA4A-BF4B-5B93CFA50E11}"/>
    <dgm:cxn modelId="{ECC6FD04-754A-AE40-AA1E-6BB4118EF3F5}" srcId="{459E6C5A-32D7-8F42-B5B7-A5119E62C85F}" destId="{CBA66F62-C25B-AD4B-945E-C07412EDFCDD}" srcOrd="0" destOrd="0" parTransId="{2CAE6536-A224-5A47-8CFD-03E8424A85DD}" sibTransId="{87621885-9D7A-9147-832E-D9EE62DE2219}"/>
    <dgm:cxn modelId="{9CB06554-D52E-4D41-AAAB-745D195D4269}" srcId="{1903ADB5-9F2E-9B46-81E1-EE7F9759297B}" destId="{42E37B11-609B-9F4B-BAF0-D1408E881D4C}" srcOrd="0" destOrd="0" parTransId="{5EB88723-CEAA-1949-AF9E-D6248893B060}" sibTransId="{D7ABF581-559D-0748-B4F1-7A70101FAC38}"/>
    <dgm:cxn modelId="{AB3C0652-FC79-B940-A819-7EB63F3B5024}" type="presParOf" srcId="{B362B746-DA66-4A4A-8FB3-E605045B8257}" destId="{DE51B08E-0373-5640-A4F1-7ABDAB986306}" srcOrd="0" destOrd="0" presId="urn:microsoft.com/office/officeart/2005/8/layout/hierarchy4"/>
    <dgm:cxn modelId="{AAE11560-C1B8-9042-9F15-9393B3E43B89}" type="presParOf" srcId="{DE51B08E-0373-5640-A4F1-7ABDAB986306}" destId="{E75C7617-02E6-B745-BBF1-49A0D744BEF3}" srcOrd="0" destOrd="0" presId="urn:microsoft.com/office/officeart/2005/8/layout/hierarchy4"/>
    <dgm:cxn modelId="{E9FA20E5-C597-934B-AC22-78A18EFF4C84}" type="presParOf" srcId="{DE51B08E-0373-5640-A4F1-7ABDAB986306}" destId="{025676E3-27E0-C84E-9E54-C7B046303B7F}" srcOrd="1" destOrd="0" presId="urn:microsoft.com/office/officeart/2005/8/layout/hierarchy4"/>
    <dgm:cxn modelId="{711522D8-4A48-0543-8949-1B4A1001FCD3}" type="presParOf" srcId="{DE51B08E-0373-5640-A4F1-7ABDAB986306}" destId="{801CF25A-BAB1-7E4C-8CBC-E9FCF2E888A4}" srcOrd="2" destOrd="0" presId="urn:microsoft.com/office/officeart/2005/8/layout/hierarchy4"/>
    <dgm:cxn modelId="{EE18F637-BB1A-5448-9E25-17A10FE8E37B}" type="presParOf" srcId="{801CF25A-BAB1-7E4C-8CBC-E9FCF2E888A4}" destId="{5FAECDDC-9A20-E844-8EB6-ED9A62942498}" srcOrd="0" destOrd="0" presId="urn:microsoft.com/office/officeart/2005/8/layout/hierarchy4"/>
    <dgm:cxn modelId="{EC965359-8DEA-AC4F-9C4D-434FAB84FDA8}" type="presParOf" srcId="{5FAECDDC-9A20-E844-8EB6-ED9A62942498}" destId="{B311D928-38C2-F244-94B9-112FAF0E4D53}" srcOrd="0" destOrd="0" presId="urn:microsoft.com/office/officeart/2005/8/layout/hierarchy4"/>
    <dgm:cxn modelId="{2FD37E89-F73B-C44C-9963-01C42DB0B8E7}" type="presParOf" srcId="{5FAECDDC-9A20-E844-8EB6-ED9A62942498}" destId="{8AA72EE8-6586-3844-A909-3F30D8718979}" srcOrd="1" destOrd="0" presId="urn:microsoft.com/office/officeart/2005/8/layout/hierarchy4"/>
    <dgm:cxn modelId="{2504B565-8A81-DD4B-9177-0DFB860A3C88}" type="presParOf" srcId="{5FAECDDC-9A20-E844-8EB6-ED9A62942498}" destId="{2549DB4F-6C27-0349-A052-92587CD8E3EA}" srcOrd="2" destOrd="0" presId="urn:microsoft.com/office/officeart/2005/8/layout/hierarchy4"/>
    <dgm:cxn modelId="{27735611-A327-0F4E-9F8D-21008F9361FE}" type="presParOf" srcId="{2549DB4F-6C27-0349-A052-92587CD8E3EA}" destId="{2D98C0B0-2AF6-7845-9F37-49285A9360EA}" srcOrd="0" destOrd="0" presId="urn:microsoft.com/office/officeart/2005/8/layout/hierarchy4"/>
    <dgm:cxn modelId="{013C1E34-71D6-9E4A-97B1-8E01A6059B01}" type="presParOf" srcId="{2D98C0B0-2AF6-7845-9F37-49285A9360EA}" destId="{537C691B-5F03-4B42-AD95-AAA3A0CE09A6}" srcOrd="0" destOrd="0" presId="urn:microsoft.com/office/officeart/2005/8/layout/hierarchy4"/>
    <dgm:cxn modelId="{6C71FC68-E6A2-AB41-A9C5-594B87B7C915}" type="presParOf" srcId="{2D98C0B0-2AF6-7845-9F37-49285A9360EA}" destId="{102425C9-F9DA-B545-A299-A2A70E3C7511}" srcOrd="1" destOrd="0" presId="urn:microsoft.com/office/officeart/2005/8/layout/hierarchy4"/>
    <dgm:cxn modelId="{42B031D6-1DEF-494C-9AD7-D983BF764F12}" type="presParOf" srcId="{2D98C0B0-2AF6-7845-9F37-49285A9360EA}" destId="{B287AA7C-FB93-6B4B-B4C1-9D50D6AC0E79}" srcOrd="2" destOrd="0" presId="urn:microsoft.com/office/officeart/2005/8/layout/hierarchy4"/>
    <dgm:cxn modelId="{9CF4A29D-A555-624F-9995-C6D84A4089FA}" type="presParOf" srcId="{B287AA7C-FB93-6B4B-B4C1-9D50D6AC0E79}" destId="{85EA004F-F788-DF40-AE55-A1E71B2F4A81}" srcOrd="0" destOrd="0" presId="urn:microsoft.com/office/officeart/2005/8/layout/hierarchy4"/>
    <dgm:cxn modelId="{9374A816-C80E-504B-B12E-8461682B68F1}" type="presParOf" srcId="{85EA004F-F788-DF40-AE55-A1E71B2F4A81}" destId="{107E7F44-353A-CF42-8A2A-88D7AC569BD1}" srcOrd="0" destOrd="0" presId="urn:microsoft.com/office/officeart/2005/8/layout/hierarchy4"/>
    <dgm:cxn modelId="{83F82759-DCEB-DF43-BA58-625E1D7A4E64}" type="presParOf" srcId="{85EA004F-F788-DF40-AE55-A1E71B2F4A81}" destId="{1FE53DE2-BFF8-BB44-9953-1E852F4413F7}" srcOrd="1" destOrd="0" presId="urn:microsoft.com/office/officeart/2005/8/layout/hierarchy4"/>
    <dgm:cxn modelId="{5725CF6F-6EE9-C64E-A832-127F3C5BC944}" type="presParOf" srcId="{85EA004F-F788-DF40-AE55-A1E71B2F4A81}" destId="{A6478914-E3C3-244B-AC52-6A9AECCDBFC9}" srcOrd="2" destOrd="0" presId="urn:microsoft.com/office/officeart/2005/8/layout/hierarchy4"/>
    <dgm:cxn modelId="{4315642B-1AB3-ED40-979D-0E702D7C6C84}" type="presParOf" srcId="{A6478914-E3C3-244B-AC52-6A9AECCDBFC9}" destId="{2EBF9ABC-E9FA-9441-B99A-ABE9406EDB0A}" srcOrd="0" destOrd="0" presId="urn:microsoft.com/office/officeart/2005/8/layout/hierarchy4"/>
    <dgm:cxn modelId="{DAE66B34-DF00-F646-8B7A-EF7AB7BA962E}" type="presParOf" srcId="{2EBF9ABC-E9FA-9441-B99A-ABE9406EDB0A}" destId="{0D1208C1-0461-884E-8D39-AFB16C9B1257}" srcOrd="0" destOrd="0" presId="urn:microsoft.com/office/officeart/2005/8/layout/hierarchy4"/>
    <dgm:cxn modelId="{1C3843FC-6137-DF45-B066-1FAA31FFFAB4}" type="presParOf" srcId="{2EBF9ABC-E9FA-9441-B99A-ABE9406EDB0A}" destId="{55016D8F-34B7-0D4E-9BEE-15A48FE616A3}" srcOrd="1" destOrd="0" presId="urn:microsoft.com/office/officeart/2005/8/layout/hierarchy4"/>
    <dgm:cxn modelId="{9D8E1BAB-6CCC-0242-AEBA-36ABBB574A55}" type="presParOf" srcId="{2EBF9ABC-E9FA-9441-B99A-ABE9406EDB0A}" destId="{8F0D7060-2A7A-B641-BB20-78C50C26F1AF}" srcOrd="2" destOrd="0" presId="urn:microsoft.com/office/officeart/2005/8/layout/hierarchy4"/>
    <dgm:cxn modelId="{18DDC50C-2884-0142-AF3B-5664C27AC420}" type="presParOf" srcId="{8F0D7060-2A7A-B641-BB20-78C50C26F1AF}" destId="{B712DF7D-F883-724D-8025-1E7B5A07B53C}" srcOrd="0" destOrd="0" presId="urn:microsoft.com/office/officeart/2005/8/layout/hierarchy4"/>
    <dgm:cxn modelId="{F9EB8560-4841-6645-B1E4-0890196FF5F6}" type="presParOf" srcId="{B712DF7D-F883-724D-8025-1E7B5A07B53C}" destId="{8460188B-B330-8E42-8BD8-4A0CA85172A9}" srcOrd="0" destOrd="0" presId="urn:microsoft.com/office/officeart/2005/8/layout/hierarchy4"/>
    <dgm:cxn modelId="{BDD1AE87-B503-434B-AF2C-DCC9EF8BFD9E}" type="presParOf" srcId="{B712DF7D-F883-724D-8025-1E7B5A07B53C}" destId="{44C14DD9-6B2A-AB4E-8A90-671A04ADC458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CE916-992D-0140-8941-48EEF1E82498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66A7FCC-EC4C-D847-AA8B-1979F85E6B98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1800" b="1" dirty="0"/>
            <a:t>CELE SZCZEGÓŁOWE:</a:t>
          </a:r>
        </a:p>
      </dgm:t>
    </dgm:pt>
    <dgm:pt modelId="{B3B0F5DD-7C49-8C45-A3D4-1529D17AA054}" type="parTrans" cxnId="{8E67178D-2A77-C248-8670-8B02D94F19ED}">
      <dgm:prSet/>
      <dgm:spPr/>
      <dgm:t>
        <a:bodyPr/>
        <a:lstStyle/>
        <a:p>
          <a:endParaRPr lang="pl-PL"/>
        </a:p>
      </dgm:t>
    </dgm:pt>
    <dgm:pt modelId="{C4A3C3E4-9C80-4648-9390-702054229C90}" type="sibTrans" cxnId="{8E67178D-2A77-C248-8670-8B02D94F19ED}">
      <dgm:prSet/>
      <dgm:spPr/>
      <dgm:t>
        <a:bodyPr/>
        <a:lstStyle/>
        <a:p>
          <a:endParaRPr lang="pl-PL"/>
        </a:p>
      </dgm:t>
    </dgm:pt>
    <dgm:pt modelId="{1C3EE0C8-AFC9-914F-9270-1D758B05486C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1400" dirty="0"/>
            <a:t>zdiagnozowanie posiadanych kompetencji zawodowych z zakresu doradztwa zawodowego, rodzaju najczęściej stosowanych metod i narzędzi doradztwa zawodowego</a:t>
          </a:r>
        </a:p>
      </dgm:t>
    </dgm:pt>
    <dgm:pt modelId="{9858076F-4CFF-184A-8591-06FE9BF5C0D2}" type="parTrans" cxnId="{C8C91C4F-1BDB-FB49-9470-4BD87638963B}">
      <dgm:prSet/>
      <dgm:spPr/>
      <dgm:t>
        <a:bodyPr/>
        <a:lstStyle/>
        <a:p>
          <a:endParaRPr lang="pl-PL"/>
        </a:p>
      </dgm:t>
    </dgm:pt>
    <dgm:pt modelId="{1B57CFEE-971F-084E-8013-AEB013D34BCF}" type="sibTrans" cxnId="{C8C91C4F-1BDB-FB49-9470-4BD87638963B}">
      <dgm:prSet/>
      <dgm:spPr/>
      <dgm:t>
        <a:bodyPr/>
        <a:lstStyle/>
        <a:p>
          <a:endParaRPr lang="pl-PL"/>
        </a:p>
      </dgm:t>
    </dgm:pt>
    <dgm:pt modelId="{C8D85CF2-F7F5-C445-BDE6-DEA7366C1C85}">
      <dgm:prSet phldrT="[Tekst]"/>
      <dgm:spPr>
        <a:solidFill>
          <a:schemeClr val="accent3"/>
        </a:solidFill>
      </dgm:spPr>
      <dgm:t>
        <a:bodyPr/>
        <a:lstStyle/>
        <a:p>
          <a:r>
            <a:rPr lang="pl-PL" dirty="0"/>
            <a:t>zdiagnozowanie potrzeb w zakresie podnoszenia kwalifikacji zawodowych z zakresu doradztwa zawodowego, nowych metod i narzędzi w doradztwie zawodowym</a:t>
          </a:r>
        </a:p>
      </dgm:t>
    </dgm:pt>
    <dgm:pt modelId="{21A732BE-B617-5149-9FF6-5ABEFB7130A0}" type="parTrans" cxnId="{454FFCFF-35F6-834C-8368-DC00BD99ACA5}">
      <dgm:prSet/>
      <dgm:spPr/>
      <dgm:t>
        <a:bodyPr/>
        <a:lstStyle/>
        <a:p>
          <a:endParaRPr lang="pl-PL"/>
        </a:p>
      </dgm:t>
    </dgm:pt>
    <dgm:pt modelId="{A095DDFD-AFD5-4C46-A84C-20F0C9DDF5FF}" type="sibTrans" cxnId="{454FFCFF-35F6-834C-8368-DC00BD99ACA5}">
      <dgm:prSet/>
      <dgm:spPr/>
      <dgm:t>
        <a:bodyPr/>
        <a:lstStyle/>
        <a:p>
          <a:endParaRPr lang="pl-PL"/>
        </a:p>
      </dgm:t>
    </dgm:pt>
    <dgm:pt modelId="{95CA1565-092C-284B-8263-603343D6B08A}">
      <dgm:prSet/>
      <dgm:spPr>
        <a:solidFill>
          <a:schemeClr val="accent3"/>
        </a:solidFill>
      </dgm:spPr>
      <dgm:t>
        <a:bodyPr/>
        <a:lstStyle/>
        <a:p>
          <a:r>
            <a:rPr lang="pl-PL" dirty="0"/>
            <a:t>określenie oczekiwań dotyczących funkcjonowania sieci doradców zawodowych</a:t>
          </a:r>
        </a:p>
      </dgm:t>
    </dgm:pt>
    <dgm:pt modelId="{AAD3E8F3-6DA8-7148-919D-F0CEA92F8536}" type="parTrans" cxnId="{08948E9E-39D7-D546-A11F-56C3155A9B05}">
      <dgm:prSet/>
      <dgm:spPr/>
      <dgm:t>
        <a:bodyPr/>
        <a:lstStyle/>
        <a:p>
          <a:endParaRPr lang="pl-PL"/>
        </a:p>
      </dgm:t>
    </dgm:pt>
    <dgm:pt modelId="{F6BC6A07-88FC-364E-91A6-6B591A43839B}" type="sibTrans" cxnId="{08948E9E-39D7-D546-A11F-56C3155A9B05}">
      <dgm:prSet/>
      <dgm:spPr/>
      <dgm:t>
        <a:bodyPr/>
        <a:lstStyle/>
        <a:p>
          <a:endParaRPr lang="pl-PL"/>
        </a:p>
      </dgm:t>
    </dgm:pt>
    <dgm:pt modelId="{0FF66E40-A68A-444B-8072-ACBBC91EE6BB}">
      <dgm:prSet/>
      <dgm:spPr>
        <a:solidFill>
          <a:schemeClr val="accent3"/>
        </a:solidFill>
      </dgm:spPr>
      <dgm:t>
        <a:bodyPr/>
        <a:lstStyle/>
        <a:p>
          <a:r>
            <a:rPr lang="pl-PL"/>
            <a:t>rozpoznanie oczekiwań potencjalnych użytkowników względem projektowanego systemu informatycznego (platformy internetowej)</a:t>
          </a:r>
          <a:endParaRPr lang="pl-PL" dirty="0"/>
        </a:p>
      </dgm:t>
    </dgm:pt>
    <dgm:pt modelId="{51E27C8A-78C0-834D-BE62-55B6AAE5147B}" type="parTrans" cxnId="{A44CB75B-CDBA-CE44-BB1B-D8000B00D5C3}">
      <dgm:prSet/>
      <dgm:spPr/>
      <dgm:t>
        <a:bodyPr/>
        <a:lstStyle/>
        <a:p>
          <a:endParaRPr lang="pl-PL"/>
        </a:p>
      </dgm:t>
    </dgm:pt>
    <dgm:pt modelId="{858D900A-ACF3-754D-9BD6-22877D3A301C}" type="sibTrans" cxnId="{A44CB75B-CDBA-CE44-BB1B-D8000B00D5C3}">
      <dgm:prSet/>
      <dgm:spPr/>
      <dgm:t>
        <a:bodyPr/>
        <a:lstStyle/>
        <a:p>
          <a:endParaRPr lang="pl-PL"/>
        </a:p>
      </dgm:t>
    </dgm:pt>
    <dgm:pt modelId="{A4CD1ABD-5266-584F-BACA-A7F1693A5BC1}" type="pres">
      <dgm:prSet presAssocID="{CCECE916-992D-0140-8941-48EEF1E8249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815E753-0E0A-E94B-A18A-46F0C32B2DD0}" type="pres">
      <dgm:prSet presAssocID="{C66A7FCC-EC4C-D847-AA8B-1979F85E6B98}" presName="vertOne" presStyleCnt="0"/>
      <dgm:spPr/>
    </dgm:pt>
    <dgm:pt modelId="{6F1E4F11-D1B9-764F-B1B1-25C4FCE11019}" type="pres">
      <dgm:prSet presAssocID="{C66A7FCC-EC4C-D847-AA8B-1979F85E6B98}" presName="txOne" presStyleLbl="node0" presStyleIdx="0" presStyleCnt="1" custScaleY="290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3EC747F-A8A0-DA4F-AC2F-BFD9EB5A3A29}" type="pres">
      <dgm:prSet presAssocID="{C66A7FCC-EC4C-D847-AA8B-1979F85E6B98}" presName="parTransOne" presStyleCnt="0"/>
      <dgm:spPr/>
    </dgm:pt>
    <dgm:pt modelId="{ECAF1DD3-4CB7-9C42-A45D-FB978BA97525}" type="pres">
      <dgm:prSet presAssocID="{C66A7FCC-EC4C-D847-AA8B-1979F85E6B98}" presName="horzOne" presStyleCnt="0"/>
      <dgm:spPr/>
    </dgm:pt>
    <dgm:pt modelId="{A5812D30-D27F-AE4A-9272-DDC748539AA6}" type="pres">
      <dgm:prSet presAssocID="{1C3EE0C8-AFC9-914F-9270-1D758B05486C}" presName="vertTwo" presStyleCnt="0"/>
      <dgm:spPr/>
    </dgm:pt>
    <dgm:pt modelId="{C6946504-45EE-FB4A-82D3-E1CD8222BD46}" type="pres">
      <dgm:prSet presAssocID="{1C3EE0C8-AFC9-914F-9270-1D758B05486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47B3F1B-F2AD-8D48-A3A6-BB81056DE6D3}" type="pres">
      <dgm:prSet presAssocID="{1C3EE0C8-AFC9-914F-9270-1D758B05486C}" presName="horzTwo" presStyleCnt="0"/>
      <dgm:spPr/>
    </dgm:pt>
    <dgm:pt modelId="{05CDC6F9-C10F-3149-97CB-9F87C0AEE49B}" type="pres">
      <dgm:prSet presAssocID="{1B57CFEE-971F-084E-8013-AEB013D34BCF}" presName="sibSpaceTwo" presStyleCnt="0"/>
      <dgm:spPr/>
    </dgm:pt>
    <dgm:pt modelId="{5635CBA4-4061-244B-B77D-04251B68444B}" type="pres">
      <dgm:prSet presAssocID="{C8D85CF2-F7F5-C445-BDE6-DEA7366C1C85}" presName="vertTwo" presStyleCnt="0"/>
      <dgm:spPr/>
    </dgm:pt>
    <dgm:pt modelId="{24D82A56-CB3F-FD4D-88F8-8C93C03A765E}" type="pres">
      <dgm:prSet presAssocID="{C8D85CF2-F7F5-C445-BDE6-DEA7366C1C8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5F722FA-F7E7-034A-A26D-47F98CC6B7D1}" type="pres">
      <dgm:prSet presAssocID="{C8D85CF2-F7F5-C445-BDE6-DEA7366C1C85}" presName="horzTwo" presStyleCnt="0"/>
      <dgm:spPr/>
    </dgm:pt>
    <dgm:pt modelId="{0CD984BC-CC6F-5B4E-9263-D446A0C4E590}" type="pres">
      <dgm:prSet presAssocID="{A095DDFD-AFD5-4C46-A84C-20F0C9DDF5FF}" presName="sibSpaceTwo" presStyleCnt="0"/>
      <dgm:spPr/>
    </dgm:pt>
    <dgm:pt modelId="{F9CEC74B-4654-0D40-A886-EF739D018524}" type="pres">
      <dgm:prSet presAssocID="{0FF66E40-A68A-444B-8072-ACBBC91EE6BB}" presName="vertTwo" presStyleCnt="0"/>
      <dgm:spPr/>
    </dgm:pt>
    <dgm:pt modelId="{AB999119-167F-714B-A24D-9A9C4A2813B5}" type="pres">
      <dgm:prSet presAssocID="{0FF66E40-A68A-444B-8072-ACBBC91EE6BB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B6F02D-80E6-CE47-81B3-3CD0009B3ABB}" type="pres">
      <dgm:prSet presAssocID="{0FF66E40-A68A-444B-8072-ACBBC91EE6BB}" presName="horzTwo" presStyleCnt="0"/>
      <dgm:spPr/>
    </dgm:pt>
    <dgm:pt modelId="{87D05DD8-A5CE-604B-A5B0-B91341B50683}" type="pres">
      <dgm:prSet presAssocID="{858D900A-ACF3-754D-9BD6-22877D3A301C}" presName="sibSpaceTwo" presStyleCnt="0"/>
      <dgm:spPr/>
    </dgm:pt>
    <dgm:pt modelId="{7EF710D9-0F22-AA48-8BCB-86E349938E65}" type="pres">
      <dgm:prSet presAssocID="{95CA1565-092C-284B-8263-603343D6B08A}" presName="vertTwo" presStyleCnt="0"/>
      <dgm:spPr/>
    </dgm:pt>
    <dgm:pt modelId="{5872C780-7B54-6A4A-B6AE-C77D4E26845F}" type="pres">
      <dgm:prSet presAssocID="{95CA1565-092C-284B-8263-603343D6B08A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E071CD0-4898-384C-9D46-A998B9E150A0}" type="pres">
      <dgm:prSet presAssocID="{95CA1565-092C-284B-8263-603343D6B08A}" presName="horzTwo" presStyleCnt="0"/>
      <dgm:spPr/>
    </dgm:pt>
  </dgm:ptLst>
  <dgm:cxnLst>
    <dgm:cxn modelId="{C8C91C4F-1BDB-FB49-9470-4BD87638963B}" srcId="{C66A7FCC-EC4C-D847-AA8B-1979F85E6B98}" destId="{1C3EE0C8-AFC9-914F-9270-1D758B05486C}" srcOrd="0" destOrd="0" parTransId="{9858076F-4CFF-184A-8591-06FE9BF5C0D2}" sibTransId="{1B57CFEE-971F-084E-8013-AEB013D34BCF}"/>
    <dgm:cxn modelId="{A44CB75B-CDBA-CE44-BB1B-D8000B00D5C3}" srcId="{C66A7FCC-EC4C-D847-AA8B-1979F85E6B98}" destId="{0FF66E40-A68A-444B-8072-ACBBC91EE6BB}" srcOrd="2" destOrd="0" parTransId="{51E27C8A-78C0-834D-BE62-55B6AAE5147B}" sibTransId="{858D900A-ACF3-754D-9BD6-22877D3A301C}"/>
    <dgm:cxn modelId="{08948E9E-39D7-D546-A11F-56C3155A9B05}" srcId="{C66A7FCC-EC4C-D847-AA8B-1979F85E6B98}" destId="{95CA1565-092C-284B-8263-603343D6B08A}" srcOrd="3" destOrd="0" parTransId="{AAD3E8F3-6DA8-7148-919D-F0CEA92F8536}" sibTransId="{F6BC6A07-88FC-364E-91A6-6B591A43839B}"/>
    <dgm:cxn modelId="{8E67178D-2A77-C248-8670-8B02D94F19ED}" srcId="{CCECE916-992D-0140-8941-48EEF1E82498}" destId="{C66A7FCC-EC4C-D847-AA8B-1979F85E6B98}" srcOrd="0" destOrd="0" parTransId="{B3B0F5DD-7C49-8C45-A3D4-1529D17AA054}" sibTransId="{C4A3C3E4-9C80-4648-9390-702054229C90}"/>
    <dgm:cxn modelId="{201369BF-0D03-6249-A52E-8562B12D9EC9}" type="presOf" srcId="{CCECE916-992D-0140-8941-48EEF1E82498}" destId="{A4CD1ABD-5266-584F-BACA-A7F1693A5BC1}" srcOrd="0" destOrd="0" presId="urn:microsoft.com/office/officeart/2005/8/layout/hierarchy4"/>
    <dgm:cxn modelId="{2369A956-1F3E-4447-A239-BB47F13AE639}" type="presOf" srcId="{0FF66E40-A68A-444B-8072-ACBBC91EE6BB}" destId="{AB999119-167F-714B-A24D-9A9C4A2813B5}" srcOrd="0" destOrd="0" presId="urn:microsoft.com/office/officeart/2005/8/layout/hierarchy4"/>
    <dgm:cxn modelId="{3870655A-5A51-9F40-82AA-CA1D299378B0}" type="presOf" srcId="{1C3EE0C8-AFC9-914F-9270-1D758B05486C}" destId="{C6946504-45EE-FB4A-82D3-E1CD8222BD46}" srcOrd="0" destOrd="0" presId="urn:microsoft.com/office/officeart/2005/8/layout/hierarchy4"/>
    <dgm:cxn modelId="{A168AB4B-67CD-E440-8A96-FBFF45AA3E77}" type="presOf" srcId="{C8D85CF2-F7F5-C445-BDE6-DEA7366C1C85}" destId="{24D82A56-CB3F-FD4D-88F8-8C93C03A765E}" srcOrd="0" destOrd="0" presId="urn:microsoft.com/office/officeart/2005/8/layout/hierarchy4"/>
    <dgm:cxn modelId="{3F10AEFC-8CCA-8B4A-BDA5-0BFC75237469}" type="presOf" srcId="{C66A7FCC-EC4C-D847-AA8B-1979F85E6B98}" destId="{6F1E4F11-D1B9-764F-B1B1-25C4FCE11019}" srcOrd="0" destOrd="0" presId="urn:microsoft.com/office/officeart/2005/8/layout/hierarchy4"/>
    <dgm:cxn modelId="{FBA66AF7-0B6C-5645-BC1E-4B08A2AF9153}" type="presOf" srcId="{95CA1565-092C-284B-8263-603343D6B08A}" destId="{5872C780-7B54-6A4A-B6AE-C77D4E26845F}" srcOrd="0" destOrd="0" presId="urn:microsoft.com/office/officeart/2005/8/layout/hierarchy4"/>
    <dgm:cxn modelId="{454FFCFF-35F6-834C-8368-DC00BD99ACA5}" srcId="{C66A7FCC-EC4C-D847-AA8B-1979F85E6B98}" destId="{C8D85CF2-F7F5-C445-BDE6-DEA7366C1C85}" srcOrd="1" destOrd="0" parTransId="{21A732BE-B617-5149-9FF6-5ABEFB7130A0}" sibTransId="{A095DDFD-AFD5-4C46-A84C-20F0C9DDF5FF}"/>
    <dgm:cxn modelId="{8D45D3F4-41C0-0C4D-9FE0-3315911BA243}" type="presParOf" srcId="{A4CD1ABD-5266-584F-BACA-A7F1693A5BC1}" destId="{9815E753-0E0A-E94B-A18A-46F0C32B2DD0}" srcOrd="0" destOrd="0" presId="urn:microsoft.com/office/officeart/2005/8/layout/hierarchy4"/>
    <dgm:cxn modelId="{EB4E72B0-5F5C-C648-8143-F09AD22EAC11}" type="presParOf" srcId="{9815E753-0E0A-E94B-A18A-46F0C32B2DD0}" destId="{6F1E4F11-D1B9-764F-B1B1-25C4FCE11019}" srcOrd="0" destOrd="0" presId="urn:microsoft.com/office/officeart/2005/8/layout/hierarchy4"/>
    <dgm:cxn modelId="{57D47D93-E3DC-3A4F-89D1-55457141E4A7}" type="presParOf" srcId="{9815E753-0E0A-E94B-A18A-46F0C32B2DD0}" destId="{13EC747F-A8A0-DA4F-AC2F-BFD9EB5A3A29}" srcOrd="1" destOrd="0" presId="urn:microsoft.com/office/officeart/2005/8/layout/hierarchy4"/>
    <dgm:cxn modelId="{E739F956-9865-5B49-BCE1-4D003D9B515A}" type="presParOf" srcId="{9815E753-0E0A-E94B-A18A-46F0C32B2DD0}" destId="{ECAF1DD3-4CB7-9C42-A45D-FB978BA97525}" srcOrd="2" destOrd="0" presId="urn:microsoft.com/office/officeart/2005/8/layout/hierarchy4"/>
    <dgm:cxn modelId="{FF9B223D-12EF-C746-8C54-0B925E9BE17E}" type="presParOf" srcId="{ECAF1DD3-4CB7-9C42-A45D-FB978BA97525}" destId="{A5812D30-D27F-AE4A-9272-DDC748539AA6}" srcOrd="0" destOrd="0" presId="urn:microsoft.com/office/officeart/2005/8/layout/hierarchy4"/>
    <dgm:cxn modelId="{C7CF8D3F-73D0-934B-8D9E-DB559FD78684}" type="presParOf" srcId="{A5812D30-D27F-AE4A-9272-DDC748539AA6}" destId="{C6946504-45EE-FB4A-82D3-E1CD8222BD46}" srcOrd="0" destOrd="0" presId="urn:microsoft.com/office/officeart/2005/8/layout/hierarchy4"/>
    <dgm:cxn modelId="{6C91A0B1-D05A-BF41-847C-39CAC65FF918}" type="presParOf" srcId="{A5812D30-D27F-AE4A-9272-DDC748539AA6}" destId="{847B3F1B-F2AD-8D48-A3A6-BB81056DE6D3}" srcOrd="1" destOrd="0" presId="urn:microsoft.com/office/officeart/2005/8/layout/hierarchy4"/>
    <dgm:cxn modelId="{534ECEA8-CB59-DE4D-832D-25F719D37C0B}" type="presParOf" srcId="{ECAF1DD3-4CB7-9C42-A45D-FB978BA97525}" destId="{05CDC6F9-C10F-3149-97CB-9F87C0AEE49B}" srcOrd="1" destOrd="0" presId="urn:microsoft.com/office/officeart/2005/8/layout/hierarchy4"/>
    <dgm:cxn modelId="{6469B8EB-0C4F-DC40-8C51-21F2E7F153A0}" type="presParOf" srcId="{ECAF1DD3-4CB7-9C42-A45D-FB978BA97525}" destId="{5635CBA4-4061-244B-B77D-04251B68444B}" srcOrd="2" destOrd="0" presId="urn:microsoft.com/office/officeart/2005/8/layout/hierarchy4"/>
    <dgm:cxn modelId="{172C13D3-1062-1141-829C-EEFBB5D8444F}" type="presParOf" srcId="{5635CBA4-4061-244B-B77D-04251B68444B}" destId="{24D82A56-CB3F-FD4D-88F8-8C93C03A765E}" srcOrd="0" destOrd="0" presId="urn:microsoft.com/office/officeart/2005/8/layout/hierarchy4"/>
    <dgm:cxn modelId="{76A89CAB-CA06-794D-A91F-1863D2E6964C}" type="presParOf" srcId="{5635CBA4-4061-244B-B77D-04251B68444B}" destId="{A5F722FA-F7E7-034A-A26D-47F98CC6B7D1}" srcOrd="1" destOrd="0" presId="urn:microsoft.com/office/officeart/2005/8/layout/hierarchy4"/>
    <dgm:cxn modelId="{EDC7A999-05C7-6A42-8A8C-8E4481AB04B5}" type="presParOf" srcId="{ECAF1DD3-4CB7-9C42-A45D-FB978BA97525}" destId="{0CD984BC-CC6F-5B4E-9263-D446A0C4E590}" srcOrd="3" destOrd="0" presId="urn:microsoft.com/office/officeart/2005/8/layout/hierarchy4"/>
    <dgm:cxn modelId="{18C9F542-C14C-0E49-AFFE-70BF660B237C}" type="presParOf" srcId="{ECAF1DD3-4CB7-9C42-A45D-FB978BA97525}" destId="{F9CEC74B-4654-0D40-A886-EF739D018524}" srcOrd="4" destOrd="0" presId="urn:microsoft.com/office/officeart/2005/8/layout/hierarchy4"/>
    <dgm:cxn modelId="{0528C6E9-0B48-2E44-A6D8-4FFD87745682}" type="presParOf" srcId="{F9CEC74B-4654-0D40-A886-EF739D018524}" destId="{AB999119-167F-714B-A24D-9A9C4A2813B5}" srcOrd="0" destOrd="0" presId="urn:microsoft.com/office/officeart/2005/8/layout/hierarchy4"/>
    <dgm:cxn modelId="{D2B0AB09-62B0-5645-8682-CA1FA41EBAAD}" type="presParOf" srcId="{F9CEC74B-4654-0D40-A886-EF739D018524}" destId="{9BB6F02D-80E6-CE47-81B3-3CD0009B3ABB}" srcOrd="1" destOrd="0" presId="urn:microsoft.com/office/officeart/2005/8/layout/hierarchy4"/>
    <dgm:cxn modelId="{502A8264-3933-274F-9C16-6C44560689B2}" type="presParOf" srcId="{ECAF1DD3-4CB7-9C42-A45D-FB978BA97525}" destId="{87D05DD8-A5CE-604B-A5B0-B91341B50683}" srcOrd="5" destOrd="0" presId="urn:microsoft.com/office/officeart/2005/8/layout/hierarchy4"/>
    <dgm:cxn modelId="{442156C0-8953-9F44-9182-E1658F5BB54E}" type="presParOf" srcId="{ECAF1DD3-4CB7-9C42-A45D-FB978BA97525}" destId="{7EF710D9-0F22-AA48-8BCB-86E349938E65}" srcOrd="6" destOrd="0" presId="urn:microsoft.com/office/officeart/2005/8/layout/hierarchy4"/>
    <dgm:cxn modelId="{8ED7E68D-7EE3-4C41-8DAB-A713AC9D79FB}" type="presParOf" srcId="{7EF710D9-0F22-AA48-8BCB-86E349938E65}" destId="{5872C780-7B54-6A4A-B6AE-C77D4E26845F}" srcOrd="0" destOrd="0" presId="urn:microsoft.com/office/officeart/2005/8/layout/hierarchy4"/>
    <dgm:cxn modelId="{AFA5B12F-916E-7447-96E7-8D2911EE600D}" type="presParOf" srcId="{7EF710D9-0F22-AA48-8BCB-86E349938E65}" destId="{6E071CD0-4898-384C-9D46-A998B9E150A0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C7617-02E6-B745-BBF1-49A0D744BEF3}">
      <dsp:nvSpPr>
        <dsp:cNvPr id="0" name=""/>
        <dsp:cNvSpPr/>
      </dsp:nvSpPr>
      <dsp:spPr>
        <a:xfrm>
          <a:off x="3904" y="1302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Cele badania</a:t>
          </a:r>
        </a:p>
      </dsp:txBody>
      <dsp:txXfrm>
        <a:off x="23298" y="20696"/>
        <a:ext cx="7948828" cy="623382"/>
      </dsp:txXfrm>
    </dsp:sp>
    <dsp:sp modelId="{B311D928-38C2-F244-94B9-112FAF0E4D53}">
      <dsp:nvSpPr>
        <dsp:cNvPr id="0" name=""/>
        <dsp:cNvSpPr/>
      </dsp:nvSpPr>
      <dsp:spPr>
        <a:xfrm>
          <a:off x="3904" y="732121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Metoda badawcza</a:t>
          </a:r>
        </a:p>
      </dsp:txBody>
      <dsp:txXfrm>
        <a:off x="23298" y="751515"/>
        <a:ext cx="7948828" cy="623382"/>
      </dsp:txXfrm>
    </dsp:sp>
    <dsp:sp modelId="{537C691B-5F03-4B42-AD95-AAA3A0CE09A6}">
      <dsp:nvSpPr>
        <dsp:cNvPr id="0" name=""/>
        <dsp:cNvSpPr/>
      </dsp:nvSpPr>
      <dsp:spPr>
        <a:xfrm>
          <a:off x="3904" y="1462939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Charakterystyka respondentów</a:t>
          </a:r>
        </a:p>
      </dsp:txBody>
      <dsp:txXfrm>
        <a:off x="23298" y="1482333"/>
        <a:ext cx="7948828" cy="623382"/>
      </dsp:txXfrm>
    </dsp:sp>
    <dsp:sp modelId="{107E7F44-353A-CF42-8A2A-88D7AC569BD1}">
      <dsp:nvSpPr>
        <dsp:cNvPr id="0" name=""/>
        <dsp:cNvSpPr/>
      </dsp:nvSpPr>
      <dsp:spPr>
        <a:xfrm>
          <a:off x="3904" y="2193757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Kwalifikacje i kompetencje doradców zawodowych i innych specjalistów zajmujących się doradztwem zawodowym</a:t>
          </a:r>
        </a:p>
      </dsp:txBody>
      <dsp:txXfrm>
        <a:off x="23298" y="2213151"/>
        <a:ext cx="7948828" cy="623382"/>
      </dsp:txXfrm>
    </dsp:sp>
    <dsp:sp modelId="{0D1208C1-0461-884E-8D39-AFB16C9B1257}">
      <dsp:nvSpPr>
        <dsp:cNvPr id="0" name=""/>
        <dsp:cNvSpPr/>
      </dsp:nvSpPr>
      <dsp:spPr>
        <a:xfrm>
          <a:off x="3904" y="2924575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Potrzeby doradców zawodowych i innych specjalistów zajmujących się doradztwem zawodowym w zakresie kwalifikacji zawodowych i internetowej platformy doradczej</a:t>
          </a:r>
        </a:p>
      </dsp:txBody>
      <dsp:txXfrm>
        <a:off x="23298" y="2943969"/>
        <a:ext cx="7948828" cy="623382"/>
      </dsp:txXfrm>
    </dsp:sp>
    <dsp:sp modelId="{8460188B-B330-8E42-8BD8-4A0CA85172A9}">
      <dsp:nvSpPr>
        <dsp:cNvPr id="0" name=""/>
        <dsp:cNvSpPr/>
      </dsp:nvSpPr>
      <dsp:spPr>
        <a:xfrm>
          <a:off x="3904" y="3655394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Wybrane wnioski i rekomendacje</a:t>
          </a:r>
        </a:p>
      </dsp:txBody>
      <dsp:txXfrm>
        <a:off x="23298" y="3674788"/>
        <a:ext cx="7948828" cy="623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E4F11-D1B9-764F-B1B1-25C4FCE11019}">
      <dsp:nvSpPr>
        <dsp:cNvPr id="0" name=""/>
        <dsp:cNvSpPr/>
      </dsp:nvSpPr>
      <dsp:spPr>
        <a:xfrm>
          <a:off x="1387" y="1829"/>
          <a:ext cx="8583662" cy="600265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CELE SZCZEGÓŁOWE:</a:t>
          </a:r>
        </a:p>
      </dsp:txBody>
      <dsp:txXfrm>
        <a:off x="18968" y="19410"/>
        <a:ext cx="8548500" cy="565103"/>
      </dsp:txXfrm>
    </dsp:sp>
    <dsp:sp modelId="{C6946504-45EE-FB4A-82D3-E1CD8222BD46}">
      <dsp:nvSpPr>
        <dsp:cNvPr id="0" name=""/>
        <dsp:cNvSpPr/>
      </dsp:nvSpPr>
      <dsp:spPr>
        <a:xfrm>
          <a:off x="1387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zdiagnozowanie posiadanych kompetencji zawodowych z zakresu doradztwa zawodowego, rodzaju najczęściej stosowanych metod i narzędzi doradztwa zawodowego</a:t>
          </a:r>
        </a:p>
      </dsp:txBody>
      <dsp:txXfrm>
        <a:off x="60514" y="992269"/>
        <a:ext cx="1900481" cy="1948063"/>
      </dsp:txXfrm>
    </dsp:sp>
    <dsp:sp modelId="{24D82A56-CB3F-FD4D-88F8-8C93C03A765E}">
      <dsp:nvSpPr>
        <dsp:cNvPr id="0" name=""/>
        <dsp:cNvSpPr/>
      </dsp:nvSpPr>
      <dsp:spPr>
        <a:xfrm>
          <a:off x="2189696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zdiagnozowanie potrzeb w zakresie podnoszenia kwalifikacji zawodowych z zakresu doradztwa zawodowego, nowych metod i narzędzi w doradztwie zawodowym</a:t>
          </a:r>
        </a:p>
      </dsp:txBody>
      <dsp:txXfrm>
        <a:off x="2248823" y="992269"/>
        <a:ext cx="1900481" cy="1948063"/>
      </dsp:txXfrm>
    </dsp:sp>
    <dsp:sp modelId="{AB999119-167F-714B-A24D-9A9C4A2813B5}">
      <dsp:nvSpPr>
        <dsp:cNvPr id="0" name=""/>
        <dsp:cNvSpPr/>
      </dsp:nvSpPr>
      <dsp:spPr>
        <a:xfrm>
          <a:off x="4378005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rozpoznanie oczekiwań potencjalnych użytkowników względem projektowanego systemu informatycznego (platformy internetowej)</a:t>
          </a:r>
          <a:endParaRPr lang="pl-PL" sz="1400" kern="1200" dirty="0"/>
        </a:p>
      </dsp:txBody>
      <dsp:txXfrm>
        <a:off x="4437132" y="992269"/>
        <a:ext cx="1900481" cy="1948063"/>
      </dsp:txXfrm>
    </dsp:sp>
    <dsp:sp modelId="{5872C780-7B54-6A4A-B6AE-C77D4E26845F}">
      <dsp:nvSpPr>
        <dsp:cNvPr id="0" name=""/>
        <dsp:cNvSpPr/>
      </dsp:nvSpPr>
      <dsp:spPr>
        <a:xfrm>
          <a:off x="6566314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określenie oczekiwań dotyczących funkcjonowania sieci doradców zawodowych</a:t>
          </a:r>
        </a:p>
      </dsp:txBody>
      <dsp:txXfrm>
        <a:off x="6625441" y="992269"/>
        <a:ext cx="1900481" cy="1948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5495C-6F6A-0A42-B82A-211D59430358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35B42-46EE-DD46-8C13-CDABC8A3AA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39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903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00159-19B5-44AC-A189-47DFC0D75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98324CB-2B15-B3FA-C3B4-6CBA400841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6A6294A-6134-2311-CF15-131B7E86DA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1B371A-7539-CD89-AE8C-4E733A9D2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381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F71F-2D51-121D-9E74-840D3EFA3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7E216BB-A28D-363E-1CCF-0ECA52CAB6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3E45251C-97BF-98FF-67C1-FB379D242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9BF874A-F676-28D4-6291-5F076AAF75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458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E2C85-08FE-A0E1-9007-984D23AB8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3112AAF-0D6D-2358-2A40-68F053F3BC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ADB67F6-F4E1-60A5-1B0B-DC0306040C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323391-6FB1-ABB3-0F56-B9D1A40A3B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282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780B3-6B5A-A036-F733-6C932BB42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92DE652-E210-FD1D-AEC8-C12BCE9A8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1A689BD-05A9-92E4-1B82-EA319976BF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0B3BCA-7F4B-3499-19A4-3C9F8F9569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6354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682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666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561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8910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551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35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129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319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30578-3CC4-B5D9-15FF-DEB05C815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976638E-94DE-9D66-2E97-A35613DD8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FC573343-3063-92D2-674A-44B754FFB3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DBBB56-DFDE-ECE3-8433-EF511B8658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8642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49A0A-438B-F0A2-E345-C7B4F4266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E464585-FAE3-8B02-0FDE-0459317C9A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1D7F5E0-DBE3-8835-20C6-3AD290D482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B4E22B-CF5F-932F-62ED-4F5E7B5EC5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934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89694-94DC-EA3A-2811-961ACD866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506E294-0AC5-203C-4724-F0C7A099F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53686E3-414B-27B0-365E-23D0F9E16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6E8E932-E93F-78D6-D6EA-39FBF8FABC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21647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1514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0357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6930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5466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134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384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86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C849A-C386-CE00-A6D5-A2DDC7BBE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FCDDF31-961D-00FB-620E-5A3BA85CE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B53E526-85AE-8550-1B2E-EFE49ED95E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D978684-DCD6-EE84-5560-B4266049B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628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9B3B4-0B67-5325-DE83-38F1AE80B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686D672-9808-25D2-E715-AA7E6DDDE5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880A16F-019D-936F-EC47-6FEE99BBAF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2CF59E-126A-C37C-3A0E-E0E9BAC946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5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484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87AB2-34DA-9A97-3C7A-3FB8220C9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11F9090-D9D6-1065-856C-27854D664E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19925FD-408B-274A-5810-C64EBBDB5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62FD7A-4448-09C9-57B3-19B6F7A9C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342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62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915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233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03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0899D1B-458F-4C4D-A11C-C17BC9B8D5DC}"/>
              </a:ext>
            </a:extLst>
          </p:cNvPr>
          <p:cNvSpPr txBox="1"/>
          <p:nvPr userDrawn="1"/>
        </p:nvSpPr>
        <p:spPr>
          <a:xfrm>
            <a:off x="2493169" y="3614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70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49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08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92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2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89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67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E2D1DA-F890-4A44-BAEC-2918CF2CA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 anchor="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B17F600E-5E0F-6641-804A-CC27E5EBF45F}"/>
              </a:ext>
            </a:extLst>
          </p:cNvPr>
          <p:cNvSpPr/>
          <p:nvPr userDrawn="1"/>
        </p:nvSpPr>
        <p:spPr>
          <a:xfrm>
            <a:off x="0" y="848252"/>
            <a:ext cx="6636544" cy="10644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86D852-BC76-384B-A08E-6D0BAA6A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5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BA8AFD-BDCD-5E44-91F5-07629E7AA70E}" type="datetimeFigureOut">
              <a:rPr lang="pl-PL" smtClean="0"/>
              <a:t>31.03.2025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14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8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1.vml"/><Relationship Id="rId6" Type="http://schemas.openxmlformats.org/officeDocument/2006/relationships/chart" Target="../charts/chart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5.vml"/><Relationship Id="rId6" Type="http://schemas.openxmlformats.org/officeDocument/2006/relationships/chart" Target="../charts/chart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7.vml"/><Relationship Id="rId6" Type="http://schemas.openxmlformats.org/officeDocument/2006/relationships/chart" Target="../charts/chart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1.v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6.vml"/><Relationship Id="rId6" Type="http://schemas.openxmlformats.org/officeDocument/2006/relationships/chart" Target="../charts/chart2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7.vml"/><Relationship Id="rId6" Type="http://schemas.openxmlformats.org/officeDocument/2006/relationships/chart" Target="../charts/chart2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8.vml"/><Relationship Id="rId6" Type="http://schemas.openxmlformats.org/officeDocument/2006/relationships/chart" Target="../charts/chart2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1.emf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AB7E8-FE76-A44D-9493-C4EEAD24D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Ekspertyza w zakresie posiadanych kompetencji zawodowych oraz potrzeb doradców zawodowych i innych specjalistów zajmujących się doradztwem zawodowym w zakresie podnoszenia kwalifikacji, stosowania nowych metod i narzędzi w poradnictwie zawodowym na terenie województwa warmińsko-mazurskiego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C5C174-4F94-7A4D-B81E-4C4086677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Prezentacja wyników z badania</a:t>
            </a:r>
          </a:p>
        </p:txBody>
      </p:sp>
      <p:sp>
        <p:nvSpPr>
          <p:cNvPr id="6" name="Pole tekstowe 7">
            <a:extLst>
              <a:ext uri="{FF2B5EF4-FFF2-40B4-BE49-F238E27FC236}">
                <a16:creationId xmlns:a16="http://schemas.microsoft.com/office/drawing/2014/main" id="{E82A7AB5-B460-F14A-B405-0A01A0061A95}"/>
              </a:ext>
            </a:extLst>
          </p:cNvPr>
          <p:cNvSpPr txBox="1"/>
          <p:nvPr/>
        </p:nvSpPr>
        <p:spPr>
          <a:xfrm>
            <a:off x="307584" y="6169025"/>
            <a:ext cx="8395018" cy="53403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pl-PL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Usługa finansowana ze środków Unii Europejskiej w ramach Krajowego Planu Odbudowy i Zwiększania Odporności (projekt w ramach naboru pt. „Zbudowanie systemu koordynacji i monitorowania regionalnych działań na rzecz kształcenia zawodowego, szkolnictwa wyższego oraz uczenia się przez całe życie, w tym uczenia się dorosłych”).</a:t>
            </a:r>
            <a:endParaRPr lang="pl-PL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8519B8-34BC-09EA-2992-9FBC268C8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84" y="-855780"/>
            <a:ext cx="89539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99565464-2006-4F26-14F3-E6DEA6D128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4369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995FD-3D7F-A343-DC32-EBE893B36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4E70561E-47CB-0B24-3E64-F77102191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 instytucjach niebędących instytucjami edukacyjnymi prawie 60% badanych realizuje zadania z zakresu doradztwa zawodowego na podstawie umowy o pracę na pełen etat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przedstawicieli podmiotów edukacyjnych dotyczy to jedynie 26,2% z nich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FD4F391B-559C-5299-4011-3B6784ACF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692B9478-BFE2-4A5F-F796-B277DB81B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5B1A8752-D12D-7050-53DC-AF556F55D73D}"/>
              </a:ext>
            </a:extLst>
          </p:cNvPr>
          <p:cNvSpPr txBox="1"/>
          <p:nvPr/>
        </p:nvSpPr>
        <p:spPr>
          <a:xfrm>
            <a:off x="0" y="291832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 zatrudnienia jako doradca zawodowy lub specjalista zajmujący się doradztwem zawodowym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D040050-53D9-D579-0472-9FCF1E30B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56017"/>
              </p:ext>
            </p:extLst>
          </p:nvPr>
        </p:nvGraphicFramePr>
        <p:xfrm>
          <a:off x="437536" y="3261126"/>
          <a:ext cx="8268927" cy="291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1821">
                  <a:extLst>
                    <a:ext uri="{9D8B030D-6E8A-4147-A177-3AD203B41FA5}">
                      <a16:colId xmlns:a16="http://schemas.microsoft.com/office/drawing/2014/main" val="3079549908"/>
                    </a:ext>
                  </a:extLst>
                </a:gridCol>
                <a:gridCol w="1941655">
                  <a:extLst>
                    <a:ext uri="{9D8B030D-6E8A-4147-A177-3AD203B41FA5}">
                      <a16:colId xmlns:a16="http://schemas.microsoft.com/office/drawing/2014/main" val="141677004"/>
                    </a:ext>
                  </a:extLst>
                </a:gridCol>
                <a:gridCol w="1548026">
                  <a:extLst>
                    <a:ext uri="{9D8B030D-6E8A-4147-A177-3AD203B41FA5}">
                      <a16:colId xmlns:a16="http://schemas.microsoft.com/office/drawing/2014/main" val="11946520"/>
                    </a:ext>
                  </a:extLst>
                </a:gridCol>
                <a:gridCol w="1417425">
                  <a:extLst>
                    <a:ext uri="{9D8B030D-6E8A-4147-A177-3AD203B41FA5}">
                      <a16:colId xmlns:a16="http://schemas.microsoft.com/office/drawing/2014/main" val="3551141329"/>
                    </a:ext>
                  </a:extLst>
                </a:gridCol>
              </a:tblGrid>
              <a:tr h="5210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Centrum Informacji i Planowania Kariery Zawodowej w Olsztynie oraz w Elblągu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instytucje edukacyjne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instytucje niebędące instytucjami edukacyjnymi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47946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pełen etat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100,0%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26,2%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59,6%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75679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– część etatu, ale więcej niż pół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3,5%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6,0%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57117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½  etatu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785732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część etatu, ale mniej niż pół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40,4%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7,9%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853308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umowa-zlecenie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54575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B2B / działalność gospodarcza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925227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88924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5FD43F7E-0FBE-1379-1005-2AC01737F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215062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5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DB5E7-8D6F-C9ED-301F-79A002AEC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1A60C5CB-728D-E5B0-2BA0-B2F3E184D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Jedynie 13,9% respondentów badania nie pełni innych funkcji poza pracą w obszarze doradztwa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Pozostałe osoby wykonują dodatkowo pracę nauczyciela/wykładowcy (32,3%), doradcy klienta (18,5%) czy szkolnego pedagoga (14,9%) 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Jedynie 9,2% przedstawicieli instytucji edukacyjnych nie łączy pracy w ramach doradztwa zawodowego z pracą w innym charakterze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instytucjach niebędących instytucjami edukacyjnymi to 36,4%, a w Centrum Informacji i Planowania Kariery Zawodowej w Olsztynie oraz w Elblągu – 81,8%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9AA57CF-E3BD-C7AC-D13D-216B47E6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504D05F-5768-DA6F-0411-2A985D611705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Inne realizowane funkcje poza pracą w obszarze doradztwa zawodowego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BA02F078-6312-F07A-27DF-CA21E805AF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5DFDECC9-179E-25E6-022A-5B9C15AF3A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Wykres 3" descr="Wykres kolumnowy przedstawiający inne realizowane funkcje poza pracą w obszarze doradztwa zawodowego uczestników badania. 32,3% respondentów zaznaczyło odpowiedź „jestem nauczycielem/wykładowcą”, 18,5% - „jestem doradcą klienta”, a 16,2% - „inne”">
            <a:extLst>
              <a:ext uri="{FF2B5EF4-FFF2-40B4-BE49-F238E27FC236}">
                <a16:creationId xmlns:a16="http://schemas.microsoft.com/office/drawing/2014/main" id="{6FDE3374-457D-CE1C-705D-F7223FEF7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995351"/>
              </p:ext>
            </p:extLst>
          </p:nvPr>
        </p:nvGraphicFramePr>
        <p:xfrm>
          <a:off x="1" y="2523475"/>
          <a:ext cx="5274526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0972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0" y="1901728"/>
            <a:ext cx="457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stosowane formy pracy w codziennej pracy zawodowej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ACB5C0F-D8C3-6B78-A038-3863B8003882}"/>
              </a:ext>
            </a:extLst>
          </p:cNvPr>
          <p:cNvSpPr txBox="1"/>
          <p:nvPr/>
        </p:nvSpPr>
        <p:spPr>
          <a:xfrm>
            <a:off x="4572001" y="199093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Narzędzia wykorzystywane w codziennej pracy zawodowej 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008F0709-04C6-A98F-75BC-A65AA14E9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779059"/>
              </p:ext>
            </p:extLst>
          </p:nvPr>
        </p:nvGraphicFramePr>
        <p:xfrm>
          <a:off x="0" y="2424949"/>
          <a:ext cx="4571999" cy="443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47C6AE28-686E-2264-16F2-65A22F182F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498902"/>
              </p:ext>
            </p:extLst>
          </p:nvPr>
        </p:nvGraphicFramePr>
        <p:xfrm>
          <a:off x="4571999" y="2424947"/>
          <a:ext cx="4572000" cy="4433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3B9B6F6-5CA7-D864-5EE9-B1BA567C8A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87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2C277-FC19-8849-2647-07E92070C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7646D4F-B75F-6F56-4FC7-E7F46064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323DDB4A-44A5-D777-3A32-BC089ADFF4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692B9478-BFE2-4A5F-F796-B277DB81BC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C9D37FE6-0DB6-D270-E840-8A2B5317375E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stosowane formy pracy w codziennej pracy zawodowej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E33E483-FEA2-C8B3-D42C-BE6B65998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7573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F93722D7-7BB8-4CF0-7E37-67EE5D22C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48772"/>
              </p:ext>
            </p:extLst>
          </p:nvPr>
        </p:nvGraphicFramePr>
        <p:xfrm>
          <a:off x="306234" y="2428724"/>
          <a:ext cx="8562462" cy="3699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7194">
                  <a:extLst>
                    <a:ext uri="{9D8B030D-6E8A-4147-A177-3AD203B41FA5}">
                      <a16:colId xmlns:a16="http://schemas.microsoft.com/office/drawing/2014/main" val="107673693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661131372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1995680327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3350960856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26896527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0990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dialog motywacyjny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9261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coaching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16,9%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0359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analiza transakcyjna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7387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elementy programu „Szukam pracy”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5902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elementy terapii skoncentrowanej na rozwiązaniach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382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metody aktywizujące problemowe (burza mózgów, dyskusja)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1918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inscenizacje i odgrywanie ról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154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wykłady, pogadanki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47304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warsztaty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496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udostępnianie informacji (o zawodach, szkołach, technice pisania CV itp.)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4315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wycieczki </a:t>
                      </a:r>
                      <a:r>
                        <a:rPr lang="pl-PL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zawodoznawcze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16,2%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5158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udział w targach pracy i edukacji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142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7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3D176-DA64-8374-879B-FF81FA620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73225130-DDC7-F911-3B42-3FC484AD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65FD7A3-30E5-13A9-5A82-AA47A8F78E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323DDB4A-44A5-D777-3A32-BC089ADFF4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0F66A79-CF91-AB41-4C69-80B59335D32D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Narzędzia wykorzystywane w codziennej pracy zawodowej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77289E9-4C60-A3CB-1C35-40527861E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2657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DF89E47-5DAF-29F1-860E-ABC2659D4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04556"/>
              </p:ext>
            </p:extLst>
          </p:nvPr>
        </p:nvGraphicFramePr>
        <p:xfrm>
          <a:off x="306234" y="2428724"/>
          <a:ext cx="8531533" cy="345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6077">
                  <a:extLst>
                    <a:ext uri="{9D8B030D-6E8A-4147-A177-3AD203B41FA5}">
                      <a16:colId xmlns:a16="http://schemas.microsoft.com/office/drawing/2014/main" val="98982863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63721687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422225785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2819181627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28892904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69152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testy diagnostyczne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23683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zajęć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55,0%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9774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charakterystyki i opisy zawodów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52,2%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68694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gier i zabaw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29,7%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84024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platformy internetowe zawierające treści z obszaru doradztwa zawodowego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39,2%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53,7%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53,2%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3182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filmy edukacyjne, prezentacje multimedialne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80,0%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61,8%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0608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autorskie programy zajęć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25,7%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5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735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63FE3-8242-5CAF-44C5-536F3D506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6602B8E5-4065-A69B-56F8-6EFD6EF75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Mając do wskazania maksymalnie 3 źródła tego typu informacji uczestnicy badania wskazywali najczęściej (65,7% z nich) na szkolenia i warsztaty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Relatywnie dużą popularnością cieszą się także platformy internetowe (52,8%) – wskazało je dwukrotnie więcej respondentów niż takie tradycyjne źródła jak publikacje (23,4%)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42,6% uczestników badania wskazało, że znajduje informacje na temat doradztwa zawodowego w ramach spotkań z innymi doradcami zawodowymi, co świadczy o dużym znaczeniu wymiany informacji poprzez sieciowanie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11E6506-552A-8CEA-5D03-D41BD331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6EE31CF-4B3A-B5F6-3B88-B1DD8F86CB86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Źródła poszukiwania informacji na temat doradztwa zawodowego w ramach inspiracji do pracy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6553F1FA-7A0B-1490-6CCD-84284E87F1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BA02F078-6312-F07A-27DF-CA21E805AF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Wykres 1" descr="Wykres kolumnowy prezentujący źródła poszukiwania informacji na temat doradztwa zawodowego w ramach inspiracji do pracy, najczęściej wykorzystywane przez uczestników badania. 65,7% respondentów zaznaczyło odpowiedź „szkolenia i warsztaty”, 52,8% - „platformy internetowe”, a 42,6% - „spotkania z innymi doradcami zawodowymi”">
            <a:extLst>
              <a:ext uri="{FF2B5EF4-FFF2-40B4-BE49-F238E27FC236}">
                <a16:creationId xmlns:a16="http://schemas.microsoft.com/office/drawing/2014/main" id="{D75D21D1-36F6-EE40-B027-E359F367A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3600340"/>
              </p:ext>
            </p:extLst>
          </p:nvPr>
        </p:nvGraphicFramePr>
        <p:xfrm>
          <a:off x="1" y="2523474"/>
          <a:ext cx="5386037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01314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F5F8F-789E-FD5B-42D9-D4954F29F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A5AF4314-9BC3-FD85-0B06-7BF68158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B20E806-D54D-F2CA-3906-633FE38851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165FD7A3-30E5-13A9-5A82-AA47A8F78E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D4EB02F-BA7D-6BAF-5A21-9F1B81445E72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Źródła poszukiwania informacji na temat doradztwa zawodowego w ramach inspiracji do pracy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EC671DB-0912-808D-4E11-EE148136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2657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B5EE658-AD95-A24E-2F16-00CC60E22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065209"/>
              </p:ext>
            </p:extLst>
          </p:nvPr>
        </p:nvGraphicFramePr>
        <p:xfrm>
          <a:off x="306234" y="2428725"/>
          <a:ext cx="8531534" cy="3577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6078">
                  <a:extLst>
                    <a:ext uri="{9D8B030D-6E8A-4147-A177-3AD203B41FA5}">
                      <a16:colId xmlns:a16="http://schemas.microsoft.com/office/drawing/2014/main" val="281156277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534424776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122883499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91564592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400013104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5781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szkolenia i warsztaty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60,8%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66,2%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80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fora i grupy dyskusyjne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80,0%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4448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spotkania w ramach stowarzyszeń działających w obszarze doradztwa zawodowego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9,8%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7022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platformy internetowe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4823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specjalistyczne blogi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8575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spotkania z innymi doradcami zawodowymi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79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publikacje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24,3%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6135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materiały dostępne w mediach społecznościowych (Facebook, Instagram itp.)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14,4%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594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współpraca z innymi instytucjami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648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nie poszukuję informacji w tym zakresie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4,4%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692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7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37773-9F5C-6400-6C7D-97FE52410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BB900559-E286-5B5E-DF27-2125D0596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4B27FC9-1AC4-4ECD-1AED-7C82450FCDBF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bariery w pełnieniu obowiązków związanych z doradztwem zawodowym </a:t>
            </a: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9387BA1D-E8AA-7C82-5D8F-68B63E5848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6553F1FA-7A0B-1490-6CCD-84284E87F1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Wykres 3" descr="Wykres kolumnowy prezentujący najważniejsze bariery w pełnieniu obowiązków związanych z doradztwem zawodowym  dostrzegane przez uczestników badania. 41,3% respondentów zaznaczyło odpowiedź „niskie zainteresowanie klientów”, 34,7% - „zbyt mała ilość czasu przeznaczona dla klienta”, a 23,1% - „brak materiałów i pomocy dydaktycznych”">
            <a:extLst>
              <a:ext uri="{FF2B5EF4-FFF2-40B4-BE49-F238E27FC236}">
                <a16:creationId xmlns:a16="http://schemas.microsoft.com/office/drawing/2014/main" id="{18D151CE-3DD6-6E43-AAB5-BE8EAA840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993708"/>
              </p:ext>
            </p:extLst>
          </p:nvPr>
        </p:nvGraphicFramePr>
        <p:xfrm>
          <a:off x="1" y="2523475"/>
          <a:ext cx="5386038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Symbol zastępczy zawartości 1">
            <a:extLst>
              <a:ext uri="{FF2B5EF4-FFF2-40B4-BE49-F238E27FC236}">
                <a16:creationId xmlns:a16="http://schemas.microsoft.com/office/drawing/2014/main" id="{D1348C4D-2DD2-6D16-287B-B20FE570BA0C}"/>
              </a:ext>
            </a:extLst>
          </p:cNvPr>
          <p:cNvSpPr txBox="1">
            <a:spLocks/>
          </p:cNvSpPr>
          <p:nvPr/>
        </p:nvSpPr>
        <p:spPr>
          <a:xfrm>
            <a:off x="5386038" y="2000255"/>
            <a:ext cx="3557239" cy="4500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19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7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17,2% respondentów badania nie odnajduje żadnych barier dla swojej pracy w obszarze doradztwa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Pozostałe osoby w dużej mierze wskazywały na niskie zainteresowanie klientów (41,3% respondentów) oraz zbyt małą ilość czasu przeznaczoną dla klienta (34,</a:t>
            </a: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7%)</a:t>
            </a: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3249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22816-4BAF-8F56-9A84-292D46E3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822553"/>
            <a:ext cx="5486400" cy="3255264"/>
          </a:xfrm>
        </p:spPr>
        <p:txBody>
          <a:bodyPr>
            <a:noAutofit/>
          </a:bodyPr>
          <a:lstStyle/>
          <a:p>
            <a:pPr lvl="0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graphicFrame>
        <p:nvGraphicFramePr>
          <p:cNvPr id="3" name="Obiekt 2">
            <a:extLst>
              <a:ext uri="{FF2B5EF4-FFF2-40B4-BE49-F238E27FC236}">
                <a16:creationId xmlns:a16="http://schemas.microsoft.com/office/drawing/2014/main" id="{332E41FF-53D6-E45D-4E45-8D3C7A90A3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155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0576" y="2000255"/>
            <a:ext cx="3222701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78,5% przebadanych doradców zawodowych i specjalistów zajmujących się doradztwem zawodowym odczuwa potrzebę rozwoju wiedzy/umiejętności w zakresie doradztwa zawodowego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Osoby te stawiają raczej na mniej formalne formy podnoszenia kwalifikacji i umiejętności – przede wszystkim szkolenia (wskazane przez 84,0% z nich) i warsztaty (66,8%)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Duże znaczenie ma także wymiana doświadczeń w sieciach zrzeszających doradców zawodowych (41,6%)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Preferowane formy podnoszenia kwalifikacji i umiejętności w zakresie doradztwa zawodowego uczestników badania, wykazujących potrzebę rozwoju wiedzy/umiejętności w tym zakresie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F9C284BC-3A61-3041-B59C-E323D0F7C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272401"/>
              </p:ext>
            </p:extLst>
          </p:nvPr>
        </p:nvGraphicFramePr>
        <p:xfrm>
          <a:off x="1" y="2738919"/>
          <a:ext cx="5720576" cy="4119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E8E6607F-6858-B4F9-E3B3-88BBD7DED7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795033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29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639D542-9BEA-2340-ACFD-5A9F77759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65274"/>
              </p:ext>
            </p:extLst>
          </p:nvPr>
        </p:nvGraphicFramePr>
        <p:xfrm>
          <a:off x="568711" y="2148840"/>
          <a:ext cx="7995425" cy="431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ytuł 1">
            <a:extLst>
              <a:ext uri="{FF2B5EF4-FFF2-40B4-BE49-F238E27FC236}">
                <a16:creationId xmlns:a16="http://schemas.microsoft.com/office/drawing/2014/main" id="{18D13C0A-146F-B14D-96AC-C51131E77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Agenda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D9F30655-DAFF-11BE-C820-FEF82B1F9C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8" imgW="10833100" imgH="1397000" progId="AcroExch.Document.DC">
                  <p:embed/>
                </p:oleObj>
              </mc:Choice>
              <mc:Fallback>
                <p:oleObj r:id="rId8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1895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0" y="1901728"/>
            <a:ext cx="457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Obszary, w których chcieliby się kształcić uczestnicy badania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ACB5C0F-D8C3-6B78-A038-3863B8003882}"/>
              </a:ext>
            </a:extLst>
          </p:cNvPr>
          <p:cNvSpPr txBox="1"/>
          <p:nvPr/>
        </p:nvSpPr>
        <p:spPr>
          <a:xfrm>
            <a:off x="4572001" y="1901728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wskazywane nowe metody i narzędzia, z których chcieliby skorzystać uczestnicy badania 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CBA8E653-CEF9-4B45-9632-02D9E9874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619277"/>
              </p:ext>
            </p:extLst>
          </p:nvPr>
        </p:nvGraphicFramePr>
        <p:xfrm>
          <a:off x="0" y="2424946"/>
          <a:ext cx="4571999" cy="443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9752C32C-3CD3-4C49-979B-BFD07443B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807367"/>
              </p:ext>
            </p:extLst>
          </p:nvPr>
        </p:nvGraphicFramePr>
        <p:xfrm>
          <a:off x="4571998" y="2424946"/>
          <a:ext cx="4572001" cy="443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91430F41-BCB5-D6CE-2D2F-DC4977D21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068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0" y="2000255"/>
            <a:ext cx="3003277" cy="468664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Największa część respondentów (54,2%) chce podnosić swoje kwalifikacje i umiejętności w zakresie doradztwa zawodowego hybrydowo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Ponad połowa respondentów (55,0%) chce podnosić swoje kwalifikacje zawodowe w godzinach pracy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83,6% badanych chce, aby koszty związane z podnoszeniem przez nich kwalifikacji były ponoszone przez pracodawców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Optymalny czas trwania szkolenia to według 13,4% respondentów 6 godzin, a według 11,8% - 4 godziny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Preferowany tryb, czas i źródła finansowania podnoszenia kwalifikacji i umiejętności w zakresie doradztwa zawodowego 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F9DDFEBB-8B72-605D-B679-D14C8AE89F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288770"/>
              </p:ext>
            </p:extLst>
          </p:nvPr>
        </p:nvGraphicFramePr>
        <p:xfrm>
          <a:off x="0" y="2565626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E5585696-E593-5944-B687-99F2A47D5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9222481"/>
              </p:ext>
            </p:extLst>
          </p:nvPr>
        </p:nvGraphicFramePr>
        <p:xfrm>
          <a:off x="-33453" y="3896858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62929D1B-E179-3E4B-9E93-771A92055A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562498"/>
              </p:ext>
            </p:extLst>
          </p:nvPr>
        </p:nvGraphicFramePr>
        <p:xfrm>
          <a:off x="-78057" y="5426900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0BA48250-3499-0F43-CD0C-E1799BC1EE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r:id="rId7" imgW="10833100" imgH="1397000" progId="AcroExch.Document.DC">
                  <p:embed/>
                </p:oleObj>
              </mc:Choice>
              <mc:Fallback>
                <p:oleObj r:id="rId7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3513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Motywacją respondentów odczuwających potrzebę rozwoju w zakresie doradztwa zawodowego jest przede wszystkim chęć jak najlepszego wspierania swoich klientów (79,4% 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odpowiedzi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Relatywnie duże znaczenie ma też ogólne zainteresowanie tematyką i chęć rozwoju w tym zakresie (61,3%), a także potrzeba uzupełnienia braków w wiedzy (46,6%)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Najważniejsze motywacje do rozwoju w zakresie doradztwa zawodowego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627C2F2D-EB0A-964E-9907-35DD08DED4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8303421"/>
              </p:ext>
            </p:extLst>
          </p:nvPr>
        </p:nvGraphicFramePr>
        <p:xfrm>
          <a:off x="1" y="2523475"/>
          <a:ext cx="5386038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5A0BC5E-D4C9-12B0-4484-B9E237DC18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904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Największe przeszkody dla rozwoju w zakresie doradztwa zawodowego to niewystarczająca ilość czasu (według 77,7% uczestników badania) i funduszy (64,3%)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Trzecie miejsce w zestawieniu najważniejszych przeszkód zajmują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ograniczone możliwości rozwoju blisko miejsca zamieszkania (30,3%)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Najważniejsze przeszkody dla rozwoju w zakresie doradztwa zawodowego 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7FDCD4EA-7D12-6E4C-A6B8-4264E8794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698796"/>
              </p:ext>
            </p:extLst>
          </p:nvPr>
        </p:nvGraphicFramePr>
        <p:xfrm>
          <a:off x="1" y="2523475"/>
          <a:ext cx="5386038" cy="433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7E30BC28-74E7-817E-BC97-6E66976F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963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 descr="Wykres słupkowy prezentujący strukturę uczestników badania w zależności od poziomu zainteresowania korzystaniem z platformy dla doradców zawodowych. 43,9% respondentów zaznaczyło odpowiedź „zdecydowanie tak”, 40,9% - „tak”,  12,5% - „trudno powiedzieć”, 2,3% - „nie”, a 0,3% - „zdecydowanie nie”">
            <a:extLst>
              <a:ext uri="{FF2B5EF4-FFF2-40B4-BE49-F238E27FC236}">
                <a16:creationId xmlns:a16="http://schemas.microsoft.com/office/drawing/2014/main" id="{85627104-73C7-4000-D4FF-63C5A26407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3945234"/>
              </p:ext>
            </p:extLst>
          </p:nvPr>
        </p:nvGraphicFramePr>
        <p:xfrm>
          <a:off x="401444" y="4244523"/>
          <a:ext cx="8363415" cy="243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projektu z Krajowego Planu Odbudowy zostanie stworzona platforma internetowa, która będzie służyła m.in. koordynacji i rozwojowi sieci doradców zawodowych oraz sieci instytucji zajmujących się doradztwem zawodowym</a:t>
            </a:r>
            <a:r>
              <a:rPr lang="pl-PL" sz="1400" dirty="0">
                <a:effectLst/>
              </a:rPr>
              <a:t> 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badania w większości (84,8%) są zainteresowani korzystaniem z tego typu platformy - 43,9% ogółu badanych wskazało nawet, że jest zdecydowanie zainteresowana takim rozwiązaniem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Jednoznaczny brak chęci do korzystania z takiego narzędzia wyraziło zaledwie 2,6% respondentów</a:t>
            </a:r>
            <a:r>
              <a:rPr lang="pl-PL" sz="1400" dirty="0">
                <a:effectLst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DAA93E5-6870-3397-DA32-6EE38488B3B9}"/>
              </a:ext>
            </a:extLst>
          </p:cNvPr>
          <p:cNvSpPr txBox="1"/>
          <p:nvPr/>
        </p:nvSpPr>
        <p:spPr>
          <a:xfrm>
            <a:off x="0" y="4282430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Zainteresowanie uczestników badania korzystaniem z platformy internetowej dla doradców zawodowych</a:t>
            </a:r>
          </a:p>
        </p:txBody>
      </p:sp>
    </p:spTree>
    <p:extLst>
      <p:ext uri="{BB962C8B-B14F-4D97-AF65-F5344CB8AC3E}">
        <p14:creationId xmlns:p14="http://schemas.microsoft.com/office/powerpoint/2010/main" val="2409263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85CAC42-AEC1-7730-362F-9018483FE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023040"/>
              </p:ext>
            </p:extLst>
          </p:nvPr>
        </p:nvGraphicFramePr>
        <p:xfrm>
          <a:off x="189630" y="1959482"/>
          <a:ext cx="8742438" cy="48463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27998">
                  <a:extLst>
                    <a:ext uri="{9D8B030D-6E8A-4147-A177-3AD203B41FA5}">
                      <a16:colId xmlns:a16="http://schemas.microsoft.com/office/drawing/2014/main" val="312835125"/>
                    </a:ext>
                  </a:extLst>
                </a:gridCol>
                <a:gridCol w="2007220">
                  <a:extLst>
                    <a:ext uri="{9D8B030D-6E8A-4147-A177-3AD203B41FA5}">
                      <a16:colId xmlns:a16="http://schemas.microsoft.com/office/drawing/2014/main" val="2216462957"/>
                    </a:ext>
                  </a:extLst>
                </a:gridCol>
                <a:gridCol w="2007220">
                  <a:extLst>
                    <a:ext uri="{9D8B030D-6E8A-4147-A177-3AD203B41FA5}">
                      <a16:colId xmlns:a16="http://schemas.microsoft.com/office/drawing/2014/main" val="650827465"/>
                    </a:ext>
                  </a:extLst>
                </a:gridCol>
              </a:tblGrid>
              <a:tr h="298548">
                <a:tc>
                  <a:txBody>
                    <a:bodyPr/>
                    <a:lstStyle/>
                    <a:p>
                      <a:pPr algn="ctr" fontAlgn="b"/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Informacje, które powinny być uwzględnione w ogólnodostępnej części platformy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Informacje do uwzględnienia w platformie internetowej w jej części zamkniętej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330446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kursy i szkolenia do realizacji on-line na platformie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72,6%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45,9%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34939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aktualności i wiadomości z zakresu doradztwa zawodowego (np. zmiany prawne)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57,8%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15,8%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92425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lekcji, filmy edukacyjne, inne narzędzia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53,5%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721121"/>
                  </a:ext>
                </a:extLst>
              </a:tr>
              <a:tr h="13655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kalendarz szkoleń i warsztatów w różnych instytucjach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50,5%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15,2%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37730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forum dyskusyjne dla doradców zawodowych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43,6%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61,7%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9926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opisy metod pracy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29,7%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23,1%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558620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przykłady dobrych praktyk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25,7%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17,8%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510185"/>
                  </a:ext>
                </a:extLst>
              </a:tr>
              <a:tr h="2985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dane teleadresowe do instytucji i organizacji współpracujących z doradcami zawodowymi (np. WUP, stowarzyszenia itp.)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25,4%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809117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kontakty do przedsiębiorstw otwartych na współpracę z doradcami zawodowymi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20,5%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76543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informacje o pracodawcach, u których  można odbyć praktyki zawodowe w danym zawodzie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191683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informacje o studiach z zakresu doradztwa zawodowego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346220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kalendarz otwartych dni szkół/uczelni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120076"/>
                  </a:ext>
                </a:extLst>
              </a:tr>
            </a:tbl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2700D84-998C-686F-031E-B90920A1D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6903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E50C1-AD96-996C-AF92-C36D1C542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9310EDCA-A891-6A46-AA5F-462E455F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opinii uczestników badania z planowanej platformy poza doradcami zawodowymi skorzystać mogą w szczególności dzieci i młodzież ucząca się (według 46,5% respondentów) oraz nauczyciele (45,5%)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CFA9B2C-83E9-5949-4633-F675FC1EB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87D548A-9FAE-CAB2-A9AA-945FE4FF4326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Opinie co do potencjalnych innych odbiorców planowanej platformy internetowej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86F3D297-7850-B793-B33E-B5168D1C47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7E30BC28-74E7-817E-BC97-6E66976F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Wykres 5" descr="Wykres kolumnowy prezentujący opinie co do potencjalnych innych odbiorców planowanej platformy internetowej uczestników badania. 46,5% respondentów zaznaczyło odpowiedź „dzieci i młodzież ucząca się”, 45,5% - „nauczyciele”,  a 38,6% - „rodzice”">
            <a:extLst>
              <a:ext uri="{FF2B5EF4-FFF2-40B4-BE49-F238E27FC236}">
                <a16:creationId xmlns:a16="http://schemas.microsoft.com/office/drawing/2014/main" id="{BBD24FEB-B0D1-4542-B90D-ED1D47571A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5644153"/>
              </p:ext>
            </p:extLst>
          </p:nvPr>
        </p:nvGraphicFramePr>
        <p:xfrm>
          <a:off x="1" y="2523476"/>
          <a:ext cx="5191474" cy="433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17509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10815-F603-E4FE-106A-A2105A480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236EE6C1-3CC8-08D2-CB50-F0FC74356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za największą barierę dla rozwoju doradztwa zawodowego w regionie uznali małe zrozumienie problematyki doradztwa wśród uczniów, rodziców, nauczycieli i/lub władz lokalnych (37,3% z nich)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Według ponad 30% z nich w regionie jest także niewystarczająca liczba specjalistów dzielących się wiedzą w tym temacie (31,7%), a także brakuje funduszy na odpowiednią organizację warsztatu pracy doradcy (31,0%)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BF05146-768E-D86B-A282-AA2C1B145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5DE71FC-7671-77DD-0739-F2CA70CFC345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bariery dla rozwoju doradztwa zawodowego w regionie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C09B0A91-1AF8-F94B-6286-23725A6ADB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86F3D297-7850-B793-B33E-B5168D1C47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Wykres 1" descr="Wykres kolumnowy prezentujący najważniejsze bariery dla rozwoju doradztwa zawodowego w regionie w opinii uczestników badania. 37,3% respondentów zaznaczyło odpowiedź „małe zrozumienie problematyki doradztwa wśród uczniów, rodziców, nauczycieli i/lub władz lokalnych”, 31,7% - „niewystarczająca liczba specjalistów dzielących się wiedzą w tym temacie”,  a 31,0% - „niedostatczne dofinansowanie warsztatu pracy doradcy (np. narzędzia, pomieszczenia”">
            <a:extLst>
              <a:ext uri="{FF2B5EF4-FFF2-40B4-BE49-F238E27FC236}">
                <a16:creationId xmlns:a16="http://schemas.microsoft.com/office/drawing/2014/main" id="{130372D8-96EE-7925-C19E-22A2BA88B8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7134833"/>
              </p:ext>
            </p:extLst>
          </p:nvPr>
        </p:nvGraphicFramePr>
        <p:xfrm>
          <a:off x="1" y="2523474"/>
          <a:ext cx="5506064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93577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8A072-F965-927D-2A2E-0EF63A631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EFF1FDDA-7B57-F319-D3AE-7BB361A35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Ponad połowa uczestników badania (51,5%) postuluje, by w ramach działań sprzyjających rozwojowi doradztwa zawodowego w regionie, oferować pomoc w uzupełnieniu warsztatu pracy doradcy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wskazali, że korzystne byłoby także udostępnianie materiałów do wykorzystania w pracy doradcy (49,5% uczestników badania), szkolenia kadry (44,2%) oraz promocja doradztwa zawodowego (42,2%)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13CEEF3-6EE9-2424-86D7-A0E953C3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EC553C9-8D9A-C9BC-3025-41ED36A2A9B4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działania, jakie należy podjąć dla rozwoju doradztwa zawodowego w regionie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FD550DFC-3ED5-CFF7-7230-A29B7BC4EF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C09B0A91-1AF8-F94B-6286-23725A6ADB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Wykres 5" descr="Wykres kolumnowy prezentujący najważniejsze działania, jakie należy podjąć dla rozwoju doradztwa zawodowego w regionie według uczestników badania. 51,5% respondentów zaznaczyło odpowiedź „pomoc w uzupełnieniu wyposażenia warsztatu doradcy (materiały, narzędzia)”, 49,5% - „udostępnianie darmowych materiałów szkoleniowych lub metodycznych”,  a 44,2% - „szkolenia kadry”">
            <a:extLst>
              <a:ext uri="{FF2B5EF4-FFF2-40B4-BE49-F238E27FC236}">
                <a16:creationId xmlns:a16="http://schemas.microsoft.com/office/drawing/2014/main" id="{45E8874C-37E4-1043-8080-A6E1564F07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6534945"/>
              </p:ext>
            </p:extLst>
          </p:nvPr>
        </p:nvGraphicFramePr>
        <p:xfrm>
          <a:off x="1" y="2523475"/>
          <a:ext cx="5386038" cy="418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13212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Badani doradcy zawodowi i inni specjaliści zajmujący się doradztwem zawodowym są zainteresowani rozwojem wiedzy/umiejętności w omawianej dziedzinie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Zainteresowania doradców zawodowych w zakresie rozwoju wiedzy/umiejętności nie koncentrują się jedynie na obszarach związanych z przekazywaniem wiedzy klientom, ale także na samorozwoju i dobrym przygotowaniu własnym do realizacji pracy w obszarze doradztwa zawodowego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Uczestnicy badania z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ainteresowani są przede wszystkim szkoleniami, warsztatami i wymianą doświadczeń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Respondenci wyrazili chęć korzystania z planowanej platformy internetowej dla doradców zawodowych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58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badania</a:t>
            </a:r>
          </a:p>
        </p:txBody>
      </p:sp>
      <p:sp>
        <p:nvSpPr>
          <p:cNvPr id="5" name="Prostokąt zaokrąglony 4">
            <a:extLst>
              <a:ext uri="{FF2B5EF4-FFF2-40B4-BE49-F238E27FC236}">
                <a16:creationId xmlns:a16="http://schemas.microsoft.com/office/drawing/2014/main" id="{300BE604-958E-F9B0-E588-364088837072}"/>
              </a:ext>
            </a:extLst>
          </p:cNvPr>
          <p:cNvSpPr/>
          <p:nvPr/>
        </p:nvSpPr>
        <p:spPr>
          <a:xfrm>
            <a:off x="312234" y="2090853"/>
            <a:ext cx="8586439" cy="14775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 GŁÓWNY:</a:t>
            </a:r>
          </a:p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Określenie poziomu kompetencji zawodowych posiadanych przez doradców zawodowych i innych specjalistów zajmujących się doradztwem zawodowym na terenie województwa warmińsko-mazurskiego oraz ich potrzeb w zakresie rozwoju kompetencji zawodowych</a:t>
            </a:r>
            <a:r>
              <a:rPr lang="pl-PL" sz="2000" dirty="0">
                <a:effectLst/>
              </a:rPr>
              <a:t> </a:t>
            </a:r>
            <a:endParaRPr lang="pl-PL" sz="20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78FAC82-6970-EE87-450C-D0AC5C9099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693246"/>
              </p:ext>
            </p:extLst>
          </p:nvPr>
        </p:nvGraphicFramePr>
        <p:xfrm>
          <a:off x="312234" y="3711745"/>
          <a:ext cx="8586438" cy="3001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AEBCB291-B908-7E17-38D5-C9843AC526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9" imgW="10833100" imgH="1397000" progId="AcroExch.Document.DC">
                  <p:embed/>
                </p:oleObj>
              </mc:Choice>
              <mc:Fallback>
                <p:oleObj r:id="rId9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2337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4"/>
            <a:ext cx="7531101" cy="4567814"/>
          </a:xfrm>
        </p:spPr>
        <p:txBody>
          <a:bodyPr>
            <a:normAutofit/>
          </a:bodyPr>
          <a:lstStyle/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Na podstawie wyników badania 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ekomenduje się: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Rozbudowywanie oferty szkoleń i warsztatów dla doradców zawodowych i specjalistów zajmujących się doradztwem zawodowym w województwie warmińsko-mazurskim</a:t>
            </a:r>
            <a:r>
              <a:rPr lang="pl-PL" sz="1600" dirty="0">
                <a:effectLst/>
              </a:rPr>
              <a:t> </a:t>
            </a:r>
            <a:endParaRPr lang="pl-PL" sz="1600" dirty="0">
              <a:cs typeface="Times New Roman" panose="02020603050405020304" pitchFamily="18" charset="0"/>
            </a:endParaRP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Uwzględnienie w ofercie rozwojowej dla doradców zawodowych i innych specjalistów zajmujących się doradztwem zawodowym takiej tematyki jak: motywowanie do zmiany, rozwój osobisty doradcy zawodowego, świat zawodów i rynek pracy, psychologiczne aspekty relacji z klientem, coaching, elementy terapii skoncentrowanej na rozwiązaniach, dialog motywacyjny, analiza transakcyjna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Opracowanie platformy internetowej uwzględniającej: kursy i szkolenia dostępne online, aktualności i wiadomości z zakresu doradztwa zawodowego, narzędzia do pracy dla doradców zawodowych, kalendarz szkoleń i warsztatów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0BC7966-3911-CF2C-0C17-1C44A802C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349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4"/>
            <a:ext cx="7531101" cy="4567814"/>
          </a:xfrm>
        </p:spPr>
        <p:txBody>
          <a:bodyPr>
            <a:normAutofit/>
          </a:bodyPr>
          <a:lstStyle/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Na podstawie wyników badania 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ekomenduje się: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Stwarzanie okazji do wymiany doświadczeń doradców zawodowych, nie tylko w formie internetowej, ale i w sferze realnej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Wspieranie doradców zawodowych, łączących obowiązki z obszaru doradztwa zawodowego z innymi obowiązkami (np. nauczyciela, pośrednika pracy, koordynatora projektów)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Popularyzację wiedzy na temat możliwości podnoszenia kwalifikacji zawodowych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Realizację promocji doradztwa zawodowego</a:t>
            </a:r>
            <a:r>
              <a:rPr lang="pl-PL" sz="2000" dirty="0">
                <a:effectLst/>
              </a:rPr>
              <a:t> </a:t>
            </a:r>
            <a:endParaRPr lang="pl-PL" sz="1800" dirty="0">
              <a:cs typeface="Times New Roman" panose="02020603050405020304" pitchFamily="18" charset="0"/>
            </a:endParaRP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Kontynuację i rozwój działalności PAKT-u, w szczególności w zakresie budowania współpracy i tworzenia forum wymiany doświadczeń dla doradców zawodowych i innych specjalistów zajmujących się doradztwem zawodowym w województwie warmińsko-mazurskim</a:t>
            </a:r>
            <a:r>
              <a:rPr lang="pl-PL" sz="2000" dirty="0">
                <a:effectLst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11F55B4-806F-0B46-2173-3A8261393F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196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9">
            <a:extLst>
              <a:ext uri="{FF2B5EF4-FFF2-40B4-BE49-F238E27FC236}">
                <a16:creationId xmlns:a16="http://schemas.microsoft.com/office/drawing/2014/main" id="{30C6EC4B-4FD3-7F45-B01D-465E0825E55D}"/>
              </a:ext>
            </a:extLst>
          </p:cNvPr>
          <p:cNvGraphicFramePr>
            <a:graphicFrameLocks noGrp="1"/>
          </p:cNvGraphicFramePr>
          <p:nvPr/>
        </p:nvGraphicFramePr>
        <p:xfrm>
          <a:off x="4351564" y="3550260"/>
          <a:ext cx="3108416" cy="206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387">
                  <a:extLst>
                    <a:ext uri="{9D8B030D-6E8A-4147-A177-3AD203B41FA5}">
                      <a16:colId xmlns:a16="http://schemas.microsoft.com/office/drawing/2014/main" val="678233022"/>
                    </a:ext>
                  </a:extLst>
                </a:gridCol>
                <a:gridCol w="2412029">
                  <a:extLst>
                    <a:ext uri="{9D8B030D-6E8A-4147-A177-3AD203B41FA5}">
                      <a16:colId xmlns:a16="http://schemas.microsoft.com/office/drawing/2014/main" val="2763990040"/>
                    </a:ext>
                  </a:extLst>
                </a:gridCol>
              </a:tblGrid>
              <a:tr h="969366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Słopnice 861</a:t>
                      </a:r>
                    </a:p>
                    <a:p>
                      <a:pPr algn="l"/>
                      <a:r>
                        <a:rPr lang="pl-P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34-615 Słopnice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78362"/>
                  </a:ext>
                </a:extLst>
              </a:tr>
              <a:tr h="553923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biuro@izabelawikar.pl</a:t>
                      </a:r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46947"/>
                  </a:ext>
                </a:extLst>
              </a:tr>
              <a:tr h="542391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www.izabelawikar.pl</a:t>
                      </a:r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646531"/>
                  </a:ext>
                </a:extLst>
              </a:tr>
            </a:tbl>
          </a:graphicData>
        </a:graphic>
      </p:graphicFrame>
      <p:sp>
        <p:nvSpPr>
          <p:cNvPr id="4" name="Tytuł 3">
            <a:extLst>
              <a:ext uri="{FF2B5EF4-FFF2-40B4-BE49-F238E27FC236}">
                <a16:creationId xmlns:a16="http://schemas.microsoft.com/office/drawing/2014/main" id="{E5A2AB54-F8B2-6A40-AE61-F1398CC7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0EC9B1F-7A2F-7A46-9C45-B7E9066A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a 6" descr="Skrzynka pocztowa z wypełnieniem pełnym">
            <a:extLst>
              <a:ext uri="{FF2B5EF4-FFF2-40B4-BE49-F238E27FC236}">
                <a16:creationId xmlns:a16="http://schemas.microsoft.com/office/drawing/2014/main" id="{F6C53F17-B5B6-684E-92C6-44F6D3406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97284" y="3765697"/>
            <a:ext cx="612000" cy="612000"/>
          </a:xfrm>
          <a:prstGeom prst="rect">
            <a:avLst/>
          </a:prstGeom>
        </p:spPr>
      </p:pic>
      <p:pic>
        <p:nvPicPr>
          <p:cNvPr id="9" name="Grafika 8" descr="Otwarta koperta z wypełnieniem pełnym">
            <a:extLst>
              <a:ext uri="{FF2B5EF4-FFF2-40B4-BE49-F238E27FC236}">
                <a16:creationId xmlns:a16="http://schemas.microsoft.com/office/drawing/2014/main" id="{DA57E3FC-59F0-EB45-8218-CF34846232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07786" y="4491599"/>
            <a:ext cx="576000" cy="576000"/>
          </a:xfrm>
          <a:prstGeom prst="rect">
            <a:avLst/>
          </a:prstGeom>
        </p:spPr>
      </p:pic>
      <p:pic>
        <p:nvPicPr>
          <p:cNvPr id="3" name="Grafika 2" descr="Internet z wypełnieniem pełnym">
            <a:extLst>
              <a:ext uri="{FF2B5EF4-FFF2-40B4-BE49-F238E27FC236}">
                <a16:creationId xmlns:a16="http://schemas.microsoft.com/office/drawing/2014/main" id="{963DF0CC-6F2B-C741-8AFF-F015AFBD75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43284" y="5005536"/>
            <a:ext cx="720000" cy="7200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E3C70F0-4020-B54E-A515-A02A4A34CC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81500" y="1734312"/>
            <a:ext cx="257556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6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Metoda badawcza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8B3AE36-61C8-5B47-6BA0-7702279F0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10498"/>
              </p:ext>
            </p:extLst>
          </p:nvPr>
        </p:nvGraphicFramePr>
        <p:xfrm>
          <a:off x="386575" y="2256815"/>
          <a:ext cx="8344830" cy="406592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199567">
                  <a:extLst>
                    <a:ext uri="{9D8B030D-6E8A-4147-A177-3AD203B41FA5}">
                      <a16:colId xmlns:a16="http://schemas.microsoft.com/office/drawing/2014/main" val="3655734102"/>
                    </a:ext>
                  </a:extLst>
                </a:gridCol>
                <a:gridCol w="6145263">
                  <a:extLst>
                    <a:ext uri="{9D8B030D-6E8A-4147-A177-3AD203B41FA5}">
                      <a16:colId xmlns:a16="http://schemas.microsoft.com/office/drawing/2014/main" val="1368501890"/>
                    </a:ext>
                  </a:extLst>
                </a:gridCol>
              </a:tblGrid>
              <a:tr h="411368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Metoda badawcza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badanie ilościowe – ankieta realizowana techniką CAWI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7713893"/>
                  </a:ext>
                </a:extLst>
              </a:tr>
              <a:tr h="266297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Uczestnicy badania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buFont typeface="Calibri" panose="020F0502020204030204" pitchFamily="34" charset="0"/>
                        <a:buChar char="•"/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doradcy zawodowi i inni specjaliści zajmujący się doradztwem zawodowym z instytucji zrzeszonych w PAKCIE dla Rozwoju Poradnictwa Zawodowego z terenu województwa warmińsko-mazurskiego (w tym pracownicy Centrum Informacji i Planowania Kariery Zawodowej w Olsztynie oraz w Elblągu)</a:t>
                      </a: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•"/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doradcy zawodowi i inni specjaliści zajmujący się doradztwem zawodowym z instytucji współpracujących z instytucjami zrzeszonymi w PAKCIE z terenu województwa warmińsko-mazurskiego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8028695"/>
                  </a:ext>
                </a:extLst>
              </a:tr>
              <a:tr h="580213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respondentów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 doradców zawodowych i specjalistów zajmujących się doradztwem zawodowym, reprezentujących 184 podmioty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693952"/>
                  </a:ext>
                </a:extLst>
              </a:tr>
              <a:tr h="411368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Okres realizacji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93370" algn="l"/>
                        </a:tabLst>
                        <a:defRPr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25.06-25.07.2024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76893"/>
                  </a:ext>
                </a:extLst>
              </a:tr>
            </a:tbl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4EC4F673-6778-4048-EA0D-48FC9BD202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06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Charakterystyka respondentów</a:t>
            </a:r>
          </a:p>
        </p:txBody>
      </p:sp>
      <p:sp>
        <p:nvSpPr>
          <p:cNvPr id="2" name="Prostokąt zaokrąglony 1">
            <a:extLst>
              <a:ext uri="{FF2B5EF4-FFF2-40B4-BE49-F238E27FC236}">
                <a16:creationId xmlns:a16="http://schemas.microsoft.com/office/drawing/2014/main" id="{2FEB88F5-F9A4-B732-A02C-9A57B19447BA}"/>
              </a:ext>
            </a:extLst>
          </p:cNvPr>
          <p:cNvSpPr/>
          <p:nvPr/>
        </p:nvSpPr>
        <p:spPr>
          <a:xfrm>
            <a:off x="936700" y="1996071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płci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AC0E2F87-1F68-1972-2CB6-22C086239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427191"/>
              </p:ext>
            </p:extLst>
          </p:nvPr>
        </p:nvGraphicFramePr>
        <p:xfrm>
          <a:off x="139388" y="2286003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rostokąt zaokrąglony 4">
            <a:extLst>
              <a:ext uri="{FF2B5EF4-FFF2-40B4-BE49-F238E27FC236}">
                <a16:creationId xmlns:a16="http://schemas.microsoft.com/office/drawing/2014/main" id="{F594C49C-A74D-1D5B-1C59-E9A1B4B03E44}"/>
              </a:ext>
            </a:extLst>
          </p:cNvPr>
          <p:cNvSpPr/>
          <p:nvPr/>
        </p:nvSpPr>
        <p:spPr>
          <a:xfrm>
            <a:off x="5090534" y="1996071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wieku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BF588324-D19D-2643-9857-4390C5FFA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109993"/>
              </p:ext>
            </p:extLst>
          </p:nvPr>
        </p:nvGraphicFramePr>
        <p:xfrm>
          <a:off x="4293222" y="2286003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Prostokąt zaokrąglony 8">
            <a:extLst>
              <a:ext uri="{FF2B5EF4-FFF2-40B4-BE49-F238E27FC236}">
                <a16:creationId xmlns:a16="http://schemas.microsoft.com/office/drawing/2014/main" id="{667DE4FB-4F5E-9EF5-7767-1314A2B50881}"/>
              </a:ext>
            </a:extLst>
          </p:cNvPr>
          <p:cNvSpPr/>
          <p:nvPr/>
        </p:nvSpPr>
        <p:spPr>
          <a:xfrm>
            <a:off x="936700" y="4408068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miejsca zamieszkania</a:t>
            </a:r>
          </a:p>
        </p:txBody>
      </p:sp>
      <p:sp>
        <p:nvSpPr>
          <p:cNvPr id="11" name="Prostokąt zaokrąglony 10">
            <a:extLst>
              <a:ext uri="{FF2B5EF4-FFF2-40B4-BE49-F238E27FC236}">
                <a16:creationId xmlns:a16="http://schemas.microsoft.com/office/drawing/2014/main" id="{D73D1858-C002-E84E-9EAA-5FA1355825F3}"/>
              </a:ext>
            </a:extLst>
          </p:cNvPr>
          <p:cNvSpPr/>
          <p:nvPr/>
        </p:nvSpPr>
        <p:spPr>
          <a:xfrm>
            <a:off x="5090534" y="4408068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reprezentowanych podmiotów</a:t>
            </a:r>
          </a:p>
        </p:txBody>
      </p:sp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32B1762E-8F92-144B-90B5-BA1C36701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240166"/>
              </p:ext>
            </p:extLst>
          </p:nvPr>
        </p:nvGraphicFramePr>
        <p:xfrm>
          <a:off x="139388" y="4698000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E5B3F37B-8085-0B2F-136B-8D429DA28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321884"/>
              </p:ext>
            </p:extLst>
          </p:nvPr>
        </p:nvGraphicFramePr>
        <p:xfrm>
          <a:off x="4293222" y="4698000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8EC48FA9-66EE-8D03-6CB2-4B56525604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r:id="rId8" imgW="10833100" imgH="1397000" progId="AcroExch.Document.DC">
                  <p:embed/>
                </p:oleObj>
              </mc:Choice>
              <mc:Fallback>
                <p:oleObj r:id="rId8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98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22816-4BAF-8F56-9A84-292D46E3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677589"/>
            <a:ext cx="5486400" cy="3255264"/>
          </a:xfrm>
        </p:spPr>
        <p:txBody>
          <a:bodyPr>
            <a:noAutofit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3600" dirty="0"/>
          </a:p>
        </p:txBody>
      </p:sp>
      <p:graphicFrame>
        <p:nvGraphicFramePr>
          <p:cNvPr id="3" name="Obiekt 2">
            <a:extLst>
              <a:ext uri="{FF2B5EF4-FFF2-40B4-BE49-F238E27FC236}">
                <a16:creationId xmlns:a16="http://schemas.microsoft.com/office/drawing/2014/main" id="{7EBAF066-2C83-EA24-BB07-B52D516D63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671504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B7DCFCCA-F0A7-4FA5-6A00-4046047370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40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Znakomita większość respondentów badania legitymowała się wykształceniem wyższym (98,7%)</a:t>
            </a:r>
            <a:endParaRPr lang="pl-PL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Największa część z nich – 60,5% –  ukończyła studia pedagogiczne i psychologiczne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podyplomowe były najczęstszą formą zdobywania wykształcenia w zakresie doradztwa zawodowego respondentów - z tej formy skorzystało ok. 2/3 z nich (65,7%)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93439916-18C6-79ED-F931-062E10F9A2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587470"/>
              </p:ext>
            </p:extLst>
          </p:nvPr>
        </p:nvGraphicFramePr>
        <p:xfrm>
          <a:off x="94206" y="2308032"/>
          <a:ext cx="5180321" cy="4549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Wykształcenie zdobyte w zakresie doradztwa zawodowego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5DFDECC9-179E-25E6-022A-5B9C15AF3A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745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 descr="Wykres słupkowy przedstawiający strukturę uczestników badania według stażu pracy. 20,8% respondentów zaznaczyło odpowiedź „16-20 lat”, 18,2% - „powyżej 30 lat”, a 16,5% - „11-15 lat”">
            <a:extLst>
              <a:ext uri="{FF2B5EF4-FFF2-40B4-BE49-F238E27FC236}">
                <a16:creationId xmlns:a16="http://schemas.microsoft.com/office/drawing/2014/main" id="{59C13E8B-99B0-CAB1-BDF3-E8932FA3D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196355"/>
              </p:ext>
            </p:extLst>
          </p:nvPr>
        </p:nvGraphicFramePr>
        <p:xfrm>
          <a:off x="0" y="2121653"/>
          <a:ext cx="575945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Wykres 10" descr="Wykres słupkowy przedstawiający strukturę uczestników badania według stażu pracy jako doradca zawodowy lub specjalista zajmujący się doradztwem zawodowym. 26,1% respondentów zaznaczyło odpowiedź „1-5 lat”, 20,1% - „6-10 lat”, a 17,5% - „11-15 lat”">
            <a:extLst>
              <a:ext uri="{FF2B5EF4-FFF2-40B4-BE49-F238E27FC236}">
                <a16:creationId xmlns:a16="http://schemas.microsoft.com/office/drawing/2014/main" id="{93DCABDB-D527-524D-86AB-DDBE1690E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4288852"/>
              </p:ext>
            </p:extLst>
          </p:nvPr>
        </p:nvGraphicFramePr>
        <p:xfrm>
          <a:off x="0" y="4588141"/>
          <a:ext cx="5759450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0" y="2000255"/>
            <a:ext cx="3003277" cy="46866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Badanych doradców zawodowych i innych specjalistów zajmujących się doradztwem zawodowym cechuje najczęściej długi, kilkudziesięcioletni staż pracy ogółem, ale relatywnie krótki staż pracy w obszarze doradztwa zawodowego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Staż pracy ogółem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0BA48250-3499-0F43-CD0C-E1799BC1E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0BA48250-3499-0F43-CD0C-E1799BC1EE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369C8535-0B6C-A5B7-10FF-74E0CC715391}"/>
              </a:ext>
            </a:extLst>
          </p:cNvPr>
          <p:cNvSpPr txBox="1"/>
          <p:nvPr/>
        </p:nvSpPr>
        <p:spPr>
          <a:xfrm>
            <a:off x="593725" y="435906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Staż pracy jako doradca zawodowy lub specjalista zajmujący się doradztwem zawodowym </a:t>
            </a:r>
          </a:p>
        </p:txBody>
      </p:sp>
    </p:spTree>
    <p:extLst>
      <p:ext uri="{BB962C8B-B14F-4D97-AF65-F5344CB8AC3E}">
        <p14:creationId xmlns:p14="http://schemas.microsoft.com/office/powerpoint/2010/main" val="86353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 descr="Wykres słupkowy przedstawiający strukturę respondentów badania według formy zatrudnienia jako doradztwa zawodowy lub specjalista zajmujący się doradztwem zawodowym. 45,5% respondentów zaznaczyło odpowiedź „umowa o pracę - pełen etat”, 22,8% - „umowa o pracę - część etatu, ale mniej niż pół”, a 12,9% - „inne”">
            <a:extLst>
              <a:ext uri="{FF2B5EF4-FFF2-40B4-BE49-F238E27FC236}">
                <a16:creationId xmlns:a16="http://schemas.microsoft.com/office/drawing/2014/main" id="{70266F2B-7AE5-1D0B-BAE4-42D26E7C93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1164525"/>
              </p:ext>
            </p:extLst>
          </p:nvPr>
        </p:nvGraphicFramePr>
        <p:xfrm>
          <a:off x="379141" y="3554228"/>
          <a:ext cx="8363416" cy="255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Prawie połowa (45,5%) badanych doradców zawodowych i specjalistów zajmujących się doradztwem zawodowym zatrudniona jest na umowę o pracę na pełen etat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Kolejne 22,8% badanych jest zatrudnionych na umowę o pracę, ale na mniej niż pół etatu</a:t>
            </a:r>
            <a:r>
              <a:rPr lang="pl-PL" sz="1400" dirty="0">
                <a:effectLst/>
              </a:rPr>
              <a:t>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DAA93E5-6870-3397-DA32-6EE38488B3B9}"/>
              </a:ext>
            </a:extLst>
          </p:cNvPr>
          <p:cNvSpPr txBox="1"/>
          <p:nvPr/>
        </p:nvSpPr>
        <p:spPr>
          <a:xfrm>
            <a:off x="0" y="340256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 zatrudnienia jako doradca zawodowy lub specjalista zajmujący się doradztwem zawodowym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336432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{8405BC0F-3962-284D-9E38-4797B1203D77}tf10001124</Template>
  <TotalTime>1498</TotalTime>
  <Words>2872</Words>
  <Application>Microsoft Office PowerPoint</Application>
  <PresentationFormat>Pokaz na ekranie (4:3)</PresentationFormat>
  <Paragraphs>409</Paragraphs>
  <Slides>32</Slides>
  <Notes>27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Times New Roman</vt:lpstr>
      <vt:lpstr>Wingdings 2</vt:lpstr>
      <vt:lpstr>Ramka</vt:lpstr>
      <vt:lpstr>Adobe Acrobat Document</vt:lpstr>
      <vt:lpstr>Ekspertyza w zakresie posiadanych kompetencji zawodowych oraz potrzeb doradców zawodowych i innych specjalistów zajmujących się doradztwem zawodowym w zakresie podnoszenia kwalifikacji, stosowania nowych metod i narzędzi w poradnictwie zawodowym na terenie województwa warmińsko-mazurskiego</vt:lpstr>
      <vt:lpstr>Agenda</vt:lpstr>
      <vt:lpstr>Cele badania</vt:lpstr>
      <vt:lpstr>Metoda badawcza</vt:lpstr>
      <vt:lpstr>Charakterystyka respondentów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Wybrane wnioski i rekomendacje</vt:lpstr>
      <vt:lpstr>Wybrane wnioski i rekomendacje</vt:lpstr>
      <vt:lpstr>Wybrane wnioski i rekomendacje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Izabela Wikar</dc:creator>
  <cp:lastModifiedBy>Anna ASz. Szutowicz</cp:lastModifiedBy>
  <cp:revision>35</cp:revision>
  <dcterms:created xsi:type="dcterms:W3CDTF">2022-02-25T08:53:45Z</dcterms:created>
  <dcterms:modified xsi:type="dcterms:W3CDTF">2025-03-31T08:29:06Z</dcterms:modified>
</cp:coreProperties>
</file>