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view3D>
      <c:rotX val="0"/>
      <c:rotY val="0"/>
      <c:depthPercent val="100"/>
      <c:perspective val="0"/>
    </c:view3D>
    <c:sideWall>
      <c:spPr>
        <a:noFill/>
        <a:ln w="12700">
          <a:noFill/>
          <a:prstDash val="solid"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4935056194898727E-2"/>
          <c:y val="2.3875831310559873E-2"/>
          <c:w val="0.93506493506493493"/>
          <c:h val="0.65029994866877827"/>
        </c:manualLayout>
      </c:layout>
      <c:bar3DChart>
        <c:barDir val="col"/>
        <c:grouping val="clustered"/>
        <c:ser>
          <c:idx val="0"/>
          <c:order val="0"/>
          <c:spPr>
            <a:solidFill>
              <a:schemeClr val="accent5">
                <a:lumMod val="75000"/>
              </a:schemeClr>
            </a:solidFill>
            <a:ln w="12659">
              <a:noFill/>
              <a:prstDash val="solid"/>
            </a:ln>
          </c:spPr>
          <c:dLbls>
            <c:dLbl>
              <c:idx val="0"/>
              <c:layout>
                <c:manualLayout>
                  <c:x val="4.2851087333496067E-4"/>
                  <c:y val="1.0317787199676963E-2"/>
                </c:manualLayout>
              </c:layout>
              <c:showVal val="1"/>
            </c:dLbl>
            <c:dLbl>
              <c:idx val="1"/>
              <c:layout>
                <c:manualLayout>
                  <c:x val="-2.7080791083822523E-3"/>
                  <c:y val="5.2626690894407449E-3"/>
                </c:manualLayout>
              </c:layout>
              <c:showVal val="1"/>
            </c:dLbl>
            <c:dLbl>
              <c:idx val="2"/>
              <c:layout>
                <c:manualLayout>
                  <c:x val="1.085492372181047E-3"/>
                  <c:y val="8.0472440944881901E-3"/>
                </c:manualLayout>
              </c:layout>
              <c:showVal val="1"/>
            </c:dLbl>
            <c:dLbl>
              <c:idx val="3"/>
              <c:layout>
                <c:manualLayout>
                  <c:x val="9.9728969441625708E-4"/>
                  <c:y val="-1.3361599030890373E-3"/>
                </c:manualLayout>
              </c:layout>
              <c:showVal val="1"/>
            </c:dLbl>
            <c:dLbl>
              <c:idx val="4"/>
              <c:layout>
                <c:manualLayout>
                  <c:x val="6.1447294618352157E-3"/>
                  <c:y val="3.8069856652533816E-3"/>
                </c:manualLayout>
              </c:layout>
              <c:showVal val="1"/>
            </c:dLbl>
            <c:dLbl>
              <c:idx val="5"/>
              <c:layout>
                <c:manualLayout>
                  <c:x val="2.1878995894743934E-3"/>
                  <c:y val="9.4529199475065664E-4"/>
                </c:manualLayout>
              </c:layout>
              <c:showVal val="1"/>
            </c:dLbl>
            <c:dLbl>
              <c:idx val="6"/>
              <c:layout>
                <c:manualLayout>
                  <c:x val="2.2769028871391082E-3"/>
                  <c:y val="1.5021785643131247E-2"/>
                </c:manualLayout>
              </c:layout>
              <c:showVal val="1"/>
            </c:dLbl>
            <c:dLbl>
              <c:idx val="7"/>
              <c:layout>
                <c:manualLayout>
                  <c:x val="2.9012850666393984E-3"/>
                  <c:y val="6.4986876640419963E-3"/>
                </c:manualLayout>
              </c:layout>
              <c:showVal val="1"/>
            </c:dLbl>
            <c:dLbl>
              <c:idx val="8"/>
              <c:layout>
                <c:manualLayout>
                  <c:x val="4.5229573576030272E-3"/>
                  <c:y val="4.7547389909594643E-3"/>
                </c:manualLayout>
              </c:layout>
              <c:showVal val="1"/>
            </c:dLbl>
            <c:dLbl>
              <c:idx val="9"/>
              <c:layout>
                <c:manualLayout>
                  <c:x val="1.274670211678086E-3"/>
                  <c:y val="1.0775930786429475E-2"/>
                </c:manualLayout>
              </c:layout>
              <c:showVal val="1"/>
            </c:dLbl>
            <c:dLbl>
              <c:idx val="10"/>
              <c:layout>
                <c:manualLayout>
                  <c:x val="3.4374680437672571E-3"/>
                  <c:y val="5.7672790901137387E-3"/>
                </c:manualLayout>
              </c:layout>
              <c:showVal val="1"/>
            </c:dLbl>
            <c:dLbl>
              <c:idx val="11"/>
              <c:layout>
                <c:manualLayout>
                  <c:x val="-3.522855097658248E-4"/>
                  <c:y val="4.7916788179255387E-3"/>
                </c:manualLayout>
              </c:layout>
              <c:showVal val="1"/>
            </c:dLbl>
            <c:dLbl>
              <c:idx val="12"/>
              <c:layout>
                <c:manualLayout>
                  <c:x val="3.434229812182569E-3"/>
                  <c:y val="2.1662292213473324E-3"/>
                </c:manualLayout>
              </c:layout>
              <c:showVal val="1"/>
            </c:dLbl>
            <c:dLbl>
              <c:idx val="13"/>
              <c:layout>
                <c:manualLayout>
                  <c:x val="3.9736510208951163E-3"/>
                  <c:y val="-4.3701759502284424E-3"/>
                </c:manualLayout>
              </c:layout>
              <c:showVal val="1"/>
            </c:dLbl>
            <c:dLbl>
              <c:idx val="14"/>
              <c:layout>
                <c:manualLayout>
                  <c:x val="5.5953233118587473E-3"/>
                  <c:y val="-2.4372508991931567E-3"/>
                </c:manualLayout>
              </c:layout>
              <c:showVal val="1"/>
            </c:dLbl>
            <c:dLbl>
              <c:idx val="15"/>
              <c:layout>
                <c:manualLayout>
                  <c:x val="4.5115383304359684E-3"/>
                  <c:y val="-5.439097890541463E-3"/>
                </c:manualLayout>
              </c:layout>
              <c:showVal val="1"/>
            </c:dLbl>
            <c:dLbl>
              <c:idx val="16"/>
              <c:layout>
                <c:manualLayout>
                  <c:x val="6.7061437874914925E-3"/>
                  <c:y val="1.4933171815061584E-2"/>
                </c:manualLayout>
              </c:layout>
              <c:showVal val="1"/>
            </c:dLbl>
            <c:dLbl>
              <c:idx val="17"/>
              <c:layout>
                <c:manualLayout>
                  <c:x val="-9.0312574564543066E-4"/>
                  <c:y val="4.5039370078740169E-3"/>
                </c:manualLayout>
              </c:layout>
              <c:showVal val="1"/>
            </c:dLbl>
            <c:dLbl>
              <c:idx val="18"/>
              <c:layout>
                <c:manualLayout>
                  <c:x val="7.2925631441257482E-4"/>
                  <c:y val="-1.8134463961235619E-3"/>
                </c:manualLayout>
              </c:layout>
              <c:showVal val="1"/>
            </c:dLbl>
            <c:dLbl>
              <c:idx val="19"/>
              <c:layout>
                <c:manualLayout>
                  <c:x val="7.1709633359451634E-4"/>
                  <c:y val="1.6204724409448822E-2"/>
                </c:manualLayout>
              </c:layout>
              <c:showVal val="1"/>
            </c:dLbl>
            <c:dLbl>
              <c:idx val="20"/>
              <c:layout>
                <c:manualLayout>
                  <c:x val="4.6800968060810577E-3"/>
                  <c:y val="2.9349664625255159E-3"/>
                </c:manualLayout>
              </c:layout>
              <c:showVal val="1"/>
            </c:dLbl>
            <c:spPr>
              <a:noFill/>
              <a:ln w="25318">
                <a:noFill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wykres!$C$10:$C$30</c:f>
              <c:strCache>
                <c:ptCount val="21"/>
                <c:pt idx="0">
                  <c:v>Iława</c:v>
                </c:pt>
                <c:pt idx="1">
                  <c:v>Ostróda</c:v>
                </c:pt>
                <c:pt idx="2">
                  <c:v>Nowe Miasto Lub.</c:v>
                </c:pt>
                <c:pt idx="3">
                  <c:v>Nidzica</c:v>
                </c:pt>
                <c:pt idx="4">
                  <c:v>Szczytno</c:v>
                </c:pt>
                <c:pt idx="5">
                  <c:v>Elbląg grodzki</c:v>
                </c:pt>
                <c:pt idx="6">
                  <c:v>Olsztyn grodzki</c:v>
                </c:pt>
                <c:pt idx="7">
                  <c:v>Olsztyn ziemski</c:v>
                </c:pt>
                <c:pt idx="8">
                  <c:v>Elbląg ziemski</c:v>
                </c:pt>
                <c:pt idx="9">
                  <c:v>Lidzbark </c:v>
                </c:pt>
                <c:pt idx="10">
                  <c:v>Ełk</c:v>
                </c:pt>
                <c:pt idx="11">
                  <c:v>Braniewo</c:v>
                </c:pt>
                <c:pt idx="12">
                  <c:v>Działdowo</c:v>
                </c:pt>
                <c:pt idx="13">
                  <c:v>Mrągowo</c:v>
                </c:pt>
                <c:pt idx="14">
                  <c:v>Węgorzewo</c:v>
                </c:pt>
                <c:pt idx="15">
                  <c:v>Gołdap</c:v>
                </c:pt>
                <c:pt idx="16">
                  <c:v>Bartoszyce</c:v>
                </c:pt>
                <c:pt idx="17">
                  <c:v>Olecko</c:v>
                </c:pt>
                <c:pt idx="18">
                  <c:v>Giżycko</c:v>
                </c:pt>
                <c:pt idx="19">
                  <c:v>Kętrzyn</c:v>
                </c:pt>
                <c:pt idx="20">
                  <c:v>Pisz</c:v>
                </c:pt>
              </c:strCache>
            </c:strRef>
          </c:cat>
          <c:val>
            <c:numRef>
              <c:f>wykres!$D$10:$D$30</c:f>
              <c:numCache>
                <c:formatCode>0.0</c:formatCode>
                <c:ptCount val="21"/>
                <c:pt idx="0">
                  <c:v>-25.1</c:v>
                </c:pt>
                <c:pt idx="1">
                  <c:v>-23.6</c:v>
                </c:pt>
                <c:pt idx="2">
                  <c:v>-22.8</c:v>
                </c:pt>
                <c:pt idx="3">
                  <c:v>-20.7</c:v>
                </c:pt>
                <c:pt idx="4">
                  <c:v>-20.5</c:v>
                </c:pt>
                <c:pt idx="5">
                  <c:v>-18</c:v>
                </c:pt>
                <c:pt idx="6">
                  <c:v>-15.5</c:v>
                </c:pt>
                <c:pt idx="7">
                  <c:v>-13.9</c:v>
                </c:pt>
                <c:pt idx="8">
                  <c:v>-13.7</c:v>
                </c:pt>
                <c:pt idx="9">
                  <c:v>-13.1</c:v>
                </c:pt>
                <c:pt idx="10">
                  <c:v>-12.9</c:v>
                </c:pt>
                <c:pt idx="11">
                  <c:v>-12.8</c:v>
                </c:pt>
                <c:pt idx="12">
                  <c:v>-12.8</c:v>
                </c:pt>
                <c:pt idx="13">
                  <c:v>-12</c:v>
                </c:pt>
                <c:pt idx="14">
                  <c:v>-11.7</c:v>
                </c:pt>
                <c:pt idx="15">
                  <c:v>-11.2</c:v>
                </c:pt>
                <c:pt idx="16">
                  <c:v>-10.8</c:v>
                </c:pt>
                <c:pt idx="17">
                  <c:v>-9.4</c:v>
                </c:pt>
                <c:pt idx="18">
                  <c:v>-8.4</c:v>
                </c:pt>
                <c:pt idx="19">
                  <c:v>-7.8</c:v>
                </c:pt>
                <c:pt idx="20">
                  <c:v>-5.9</c:v>
                </c:pt>
              </c:numCache>
            </c:numRef>
          </c:val>
        </c:ser>
        <c:dLbls/>
        <c:gapWidth val="24"/>
        <c:gapDepth val="112"/>
        <c:shape val="box"/>
        <c:axId val="85741568"/>
        <c:axId val="85743104"/>
        <c:axId val="0"/>
      </c:bar3DChart>
      <c:catAx>
        <c:axId val="85741568"/>
        <c:scaling>
          <c:orientation val="minMax"/>
        </c:scaling>
        <c:axPos val="b"/>
        <c:numFmt formatCode="General" sourceLinked="1"/>
        <c:minorTickMark val="out"/>
        <c:tickLblPos val="low"/>
        <c:spPr>
          <a:ln w="316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 rtl="0">
              <a:defRPr sz="1000" b="0" i="0" u="none" strike="noStrike" baseline="0">
                <a:solidFill>
                  <a:srgbClr val="000000"/>
                </a:solidFill>
                <a:latin typeface="times"/>
                <a:ea typeface="times"/>
                <a:cs typeface="times"/>
              </a:defRPr>
            </a:pPr>
            <a:endParaRPr lang="pl-PL"/>
          </a:p>
        </c:txPr>
        <c:crossAx val="85743104"/>
        <c:crosses val="autoZero"/>
        <c:auto val="1"/>
        <c:lblAlgn val="ctr"/>
        <c:lblOffset val="100"/>
      </c:catAx>
      <c:valAx>
        <c:axId val="85743104"/>
        <c:scaling>
          <c:orientation val="minMax"/>
          <c:max val="10"/>
          <c:min val="-38"/>
        </c:scaling>
        <c:axPos val="l"/>
        <c:numFmt formatCode="0.0" sourceLinked="1"/>
        <c:tickLblPos val="nextTo"/>
        <c:spPr>
          <a:ln w="316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97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pl-PL"/>
          </a:p>
        </c:txPr>
        <c:crossAx val="85741568"/>
        <c:crosses val="autoZero"/>
        <c:crossBetween val="between"/>
        <c:majorUnit val="5"/>
      </c:valAx>
      <c:spPr>
        <a:noFill/>
        <a:ln w="25318">
          <a:noFill/>
        </a:ln>
      </c:spPr>
    </c:plotArea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072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18"/>
  <c:chart>
    <c:plotArea>
      <c:layout>
        <c:manualLayout>
          <c:layoutTarget val="inner"/>
          <c:xMode val="edge"/>
          <c:yMode val="edge"/>
          <c:x val="0.34865705421426396"/>
          <c:y val="2.5426242322281645E-3"/>
          <c:w val="0.58828068805448908"/>
          <c:h val="0.86026200873362446"/>
        </c:manualLayout>
      </c:layout>
      <c:barChart>
        <c:barDir val="bar"/>
        <c:grouping val="clustered"/>
        <c:ser>
          <c:idx val="0"/>
          <c:order val="0"/>
          <c:tx>
            <c:strRef>
              <c:f>Arkusz1!$J$9</c:f>
              <c:strCache>
                <c:ptCount val="1"/>
                <c:pt idx="0">
                  <c:v>kwiecień 2014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Arkusz1!$I$10:$I$16</c:f>
              <c:strCache>
                <c:ptCount val="7"/>
                <c:pt idx="0">
                  <c:v>Niepełnosprawni</c:v>
                </c:pt>
                <c:pt idx="1">
                  <c:v>Mieszkańcy wsi</c:v>
                </c:pt>
                <c:pt idx="2">
                  <c:v>Bezrobotni bez kwalifikacji zawodowych</c:v>
                </c:pt>
                <c:pt idx="3">
                  <c:v>Długotrwale bezrobotni</c:v>
                </c:pt>
                <c:pt idx="4">
                  <c:v>Bezrobotni do 25 roku życia</c:v>
                </c:pt>
                <c:pt idx="5">
                  <c:v>Bezrobotni powyżej 50 roku życia</c:v>
                </c:pt>
                <c:pt idx="6">
                  <c:v>Kobiety</c:v>
                </c:pt>
              </c:strCache>
            </c:strRef>
          </c:cat>
          <c:val>
            <c:numRef>
              <c:f>Arkusz1!$J$10:$J$16</c:f>
              <c:numCache>
                <c:formatCode>0.0%</c:formatCode>
                <c:ptCount val="7"/>
                <c:pt idx="0">
                  <c:v>5.8000000000000003E-2</c:v>
                </c:pt>
                <c:pt idx="1">
                  <c:v>0.49400000000000011</c:v>
                </c:pt>
                <c:pt idx="2">
                  <c:v>0.3020000000000001</c:v>
                </c:pt>
                <c:pt idx="3">
                  <c:v>0.56599999999999995</c:v>
                </c:pt>
                <c:pt idx="4">
                  <c:v>0.17300000000000001</c:v>
                </c:pt>
                <c:pt idx="5">
                  <c:v>0.24200000000000002</c:v>
                </c:pt>
                <c:pt idx="6">
                  <c:v>0.505</c:v>
                </c:pt>
              </c:numCache>
            </c:numRef>
          </c:val>
        </c:ser>
        <c:ser>
          <c:idx val="1"/>
          <c:order val="1"/>
          <c:tx>
            <c:strRef>
              <c:f>Arkusz1!$K$9</c:f>
              <c:strCache>
                <c:ptCount val="1"/>
                <c:pt idx="0">
                  <c:v>kwiecień 2015</c:v>
                </c:pt>
              </c:strCache>
            </c:strRef>
          </c:tx>
          <c:spPr>
            <a:solidFill>
              <a:srgbClr val="FFC000"/>
            </a:solidFill>
          </c:spPr>
          <c:dLbls>
            <c:showVal val="1"/>
          </c:dLbls>
          <c:cat>
            <c:strRef>
              <c:f>Arkusz1!$I$10:$I$16</c:f>
              <c:strCache>
                <c:ptCount val="7"/>
                <c:pt idx="0">
                  <c:v>Niepełnosprawni</c:v>
                </c:pt>
                <c:pt idx="1">
                  <c:v>Mieszkańcy wsi</c:v>
                </c:pt>
                <c:pt idx="2">
                  <c:v>Bezrobotni bez kwalifikacji zawodowych</c:v>
                </c:pt>
                <c:pt idx="3">
                  <c:v>Długotrwale bezrobotni</c:v>
                </c:pt>
                <c:pt idx="4">
                  <c:v>Bezrobotni do 25 roku życia</c:v>
                </c:pt>
                <c:pt idx="5">
                  <c:v>Bezrobotni powyżej 50 roku życia</c:v>
                </c:pt>
                <c:pt idx="6">
                  <c:v>Kobiety</c:v>
                </c:pt>
              </c:strCache>
            </c:strRef>
          </c:cat>
          <c:val>
            <c:numRef>
              <c:f>Arkusz1!$K$10:$K$16</c:f>
              <c:numCache>
                <c:formatCode>0.0%</c:formatCode>
                <c:ptCount val="7"/>
                <c:pt idx="0">
                  <c:v>6.1000000000000006E-2</c:v>
                </c:pt>
                <c:pt idx="1">
                  <c:v>0.49700000000000005</c:v>
                </c:pt>
                <c:pt idx="2">
                  <c:v>0.31300000000000006</c:v>
                </c:pt>
                <c:pt idx="3">
                  <c:v>0.58199999999999996</c:v>
                </c:pt>
                <c:pt idx="4">
                  <c:v>0.16600000000000001</c:v>
                </c:pt>
                <c:pt idx="5">
                  <c:v>0.25700000000000001</c:v>
                </c:pt>
                <c:pt idx="6">
                  <c:v>0.51400000000000001</c:v>
                </c:pt>
              </c:numCache>
            </c:numRef>
          </c:val>
        </c:ser>
        <c:dLbls/>
        <c:gapWidth val="40"/>
        <c:axId val="99730176"/>
        <c:axId val="99731712"/>
      </c:barChart>
      <c:catAx>
        <c:axId val="99730176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pl-PL"/>
          </a:p>
        </c:txPr>
        <c:crossAx val="99731712"/>
        <c:crosses val="autoZero"/>
        <c:auto val="1"/>
        <c:lblAlgn val="ctr"/>
        <c:lblOffset val="100"/>
        <c:tickLblSkip val="1"/>
        <c:tickMarkSkip val="1"/>
      </c:catAx>
      <c:valAx>
        <c:axId val="99731712"/>
        <c:scaling>
          <c:orientation val="minMax"/>
          <c:max val="0.60000000000000064"/>
          <c:min val="0"/>
        </c:scaling>
        <c:axPos val="b"/>
        <c:numFmt formatCode="0.0%" sourceLinked="1"/>
        <c:tickLblPos val="nextTo"/>
        <c:txPr>
          <a:bodyPr rot="0" vert="horz"/>
          <a:lstStyle/>
          <a:p>
            <a:pPr>
              <a:defRPr/>
            </a:pPr>
            <a:endParaRPr lang="pl-PL"/>
          </a:p>
        </c:txPr>
        <c:crossAx val="99730176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28302403257072412"/>
          <c:y val="0.9354250817369496"/>
          <c:w val="0.34481530361882845"/>
          <c:h val="6.4574918263050118E-2"/>
        </c:manualLayout>
      </c:layout>
      <c:txPr>
        <a:bodyPr/>
        <a:lstStyle/>
        <a:p>
          <a:pPr>
            <a:defRPr sz="1200" b="1"/>
          </a:pPr>
          <a:endParaRPr lang="pl-PL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5804569844180681E-2"/>
          <c:y val="7.0910567936127822E-2"/>
          <c:w val="0.88969819097623559"/>
          <c:h val="0.50363432393531449"/>
        </c:manualLayout>
      </c:layout>
      <c:barChart>
        <c:barDir val="col"/>
        <c:grouping val="clustered"/>
        <c:ser>
          <c:idx val="0"/>
          <c:order val="0"/>
          <c:tx>
            <c:strRef>
              <c:f>Arkusz1!$B$5</c:f>
              <c:strCache>
                <c:ptCount val="1"/>
                <c:pt idx="0">
                  <c:v>Ogółem wolne miejsca pracy i miejsca aktywizacji zawodowej</c:v>
                </c:pt>
              </c:strCache>
            </c:strRef>
          </c:tx>
          <c:spPr>
            <a:solidFill>
              <a:schemeClr val="accent5"/>
            </a:solidFill>
          </c:spPr>
          <c:dLbls>
            <c:dLbl>
              <c:idx val="0"/>
              <c:layout>
                <c:manualLayout>
                  <c:x val="-2.8456701393747424E-3"/>
                  <c:y val="1.6129032258064557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9.7715028000551853E-4"/>
                  <c:y val="9.6835406180193172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Mode val="edge"/>
                  <c:yMode val="edge"/>
                  <c:x val="0.69468267581475129"/>
                  <c:y val="0.15744680851063875"/>
                </c:manualLayout>
              </c:layout>
              <c:dLblPos val="outEnd"/>
              <c:showVal val="1"/>
            </c:dLbl>
            <c:numFmt formatCode="#,##0" sourceLinked="0"/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Val val="1"/>
          </c:dLbls>
          <c:cat>
            <c:numRef>
              <c:f>Arkusz1!$C$4:$D$4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Arkusz1!$C$5:$D$5</c:f>
              <c:numCache>
                <c:formatCode>#,##0</c:formatCode>
                <c:ptCount val="2"/>
                <c:pt idx="0">
                  <c:v>19935</c:v>
                </c:pt>
                <c:pt idx="1">
                  <c:v>18549</c:v>
                </c:pt>
              </c:numCache>
            </c:numRef>
          </c:val>
        </c:ser>
        <c:ser>
          <c:idx val="1"/>
          <c:order val="1"/>
          <c:tx>
            <c:strRef>
              <c:f>Arkusz1!$B$6</c:f>
              <c:strCache>
                <c:ptCount val="1"/>
                <c:pt idx="0">
                  <c:v>Oferty zatrudnienia niesubsydiowanego</c:v>
                </c:pt>
              </c:strCache>
            </c:strRef>
          </c:tx>
          <c:spPr>
            <a:solidFill>
              <a:schemeClr val="accent6"/>
            </a:solidFill>
          </c:spPr>
          <c:dLbls>
            <c:dLbl>
              <c:idx val="0"/>
              <c:layout>
                <c:manualLayout>
                  <c:x val="-6.1963725020168503E-3"/>
                  <c:y val="1.032108486439195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8.9752074301178736E-4"/>
                  <c:y val="1.8506729212040034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Mode val="edge"/>
                  <c:yMode val="edge"/>
                  <c:x val="0.76843910806174953"/>
                  <c:y val="0.45957446808510638"/>
                </c:manualLayout>
              </c:layout>
              <c:dLblPos val="outEnd"/>
              <c:showVal val="1"/>
            </c:dLbl>
            <c:numFmt formatCode="#,##0" sourceLinked="0"/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Val val="1"/>
          </c:dLbls>
          <c:cat>
            <c:numRef>
              <c:f>Arkusz1!$C$4:$D$4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Arkusz1!$C$6:$D$6</c:f>
              <c:numCache>
                <c:formatCode>#,##0</c:formatCode>
                <c:ptCount val="2"/>
                <c:pt idx="0">
                  <c:v>7329</c:v>
                </c:pt>
                <c:pt idx="1">
                  <c:v>9057</c:v>
                </c:pt>
              </c:numCache>
            </c:numRef>
          </c:val>
        </c:ser>
        <c:ser>
          <c:idx val="2"/>
          <c:order val="2"/>
          <c:tx>
            <c:strRef>
              <c:f>Arkusz1!$B$7</c:f>
              <c:strCache>
                <c:ptCount val="1"/>
                <c:pt idx="0">
                  <c:v>Oferty zatrudnienia subsydiowanego 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3.8992810289794886E-3"/>
                  <c:y val="-5.175316915172842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4.7570040022870495E-3"/>
                  <c:y val="7.2936840341765834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Mode val="edge"/>
                  <c:yMode val="edge"/>
                  <c:x val="0.83704974271012123"/>
                  <c:y val="0.51063829787234039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Val val="1"/>
          </c:dLbls>
          <c:cat>
            <c:numRef>
              <c:f>Arkusz1!$C$4:$D$4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Arkusz1!$C$7:$D$7</c:f>
              <c:numCache>
                <c:formatCode>#,##0</c:formatCode>
                <c:ptCount val="2"/>
                <c:pt idx="0">
                  <c:v>3451</c:v>
                </c:pt>
                <c:pt idx="1">
                  <c:v>3465</c:v>
                </c:pt>
              </c:numCache>
            </c:numRef>
          </c:val>
        </c:ser>
        <c:ser>
          <c:idx val="3"/>
          <c:order val="3"/>
          <c:tx>
            <c:strRef>
              <c:f>Arkusz1!$B$8</c:f>
              <c:strCache>
                <c:ptCount val="1"/>
                <c:pt idx="0">
                  <c:v>Miejsca aktywizacji zawodowej</c:v>
                </c:pt>
              </c:strCache>
            </c:strRef>
          </c:tx>
          <c:spPr>
            <a:solidFill>
              <a:schemeClr val="accent4"/>
            </a:solidFill>
          </c:spPr>
          <c:dLbls>
            <c:dLbl>
              <c:idx val="0"/>
              <c:layout>
                <c:manualLayout>
                  <c:x val="-2.1773590329189842E-3"/>
                  <c:y val="4.6412948381454867E-4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6.5520454883105919E-3"/>
                  <c:y val="-4.7802535321382823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Val val="1"/>
          </c:dLbls>
          <c:cat>
            <c:numRef>
              <c:f>Arkusz1!$C$4:$D$4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Arkusz1!$C$8:$D$8</c:f>
              <c:numCache>
                <c:formatCode>#,##0</c:formatCode>
                <c:ptCount val="2"/>
                <c:pt idx="0">
                  <c:v>9155</c:v>
                </c:pt>
                <c:pt idx="1">
                  <c:v>6027</c:v>
                </c:pt>
              </c:numCache>
            </c:numRef>
          </c:val>
        </c:ser>
        <c:dLbls/>
        <c:gapWidth val="30"/>
        <c:axId val="101012992"/>
        <c:axId val="101014528"/>
      </c:barChart>
      <c:catAx>
        <c:axId val="10101299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01014528"/>
        <c:crosses val="autoZero"/>
        <c:auto val="1"/>
        <c:lblAlgn val="ctr"/>
        <c:lblOffset val="100"/>
        <c:tickLblSkip val="1"/>
        <c:tickMarkSkip val="1"/>
      </c:catAx>
      <c:valAx>
        <c:axId val="101014528"/>
        <c:scaling>
          <c:orientation val="minMax"/>
          <c:max val="20000"/>
          <c:min val="0"/>
        </c:scaling>
        <c:axPos val="l"/>
        <c:numFmt formatCode="#,##0" sourceLinked="0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01012992"/>
        <c:crosses val="autoZero"/>
        <c:crossBetween val="between"/>
        <c:majorUnit val="3000"/>
        <c:minorUnit val="3000"/>
      </c:valAx>
    </c:plotArea>
    <c:legend>
      <c:legendPos val="r"/>
      <c:layout>
        <c:manualLayout>
          <c:xMode val="edge"/>
          <c:yMode val="edge"/>
          <c:x val="8.8821856750977025E-3"/>
          <c:y val="0.67381604166754849"/>
          <c:w val="0.98844916885389322"/>
          <c:h val="0.32618404341104701"/>
        </c:manualLayout>
      </c:layout>
      <c:txPr>
        <a:bodyPr/>
        <a:lstStyle/>
        <a:p>
          <a:pPr>
            <a:defRPr sz="10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18"/>
  <c:clrMapOvr bg1="lt1" tx1="dk1" bg2="lt2" tx2="dk2" accent1="accent1" accent2="accent2" accent3="accent3" accent4="accent4" accent5="accent5" accent6="accent6" hlink="hlink" folHlink="folHlink"/>
  <c:chart>
    <c:view3D>
      <c:perspective val="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47886378849006184"/>
        </c:manualLayout>
      </c:layout>
      <c:pie3DChart>
        <c:varyColors val="1"/>
        <c:ser>
          <c:idx val="0"/>
          <c:order val="0"/>
          <c:explosion val="16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31B6FD">
                  <a:lumMod val="60000"/>
                  <a:lumOff val="40000"/>
                </a:srgbClr>
              </a:solidFill>
            </c:spPr>
          </c:dPt>
          <c:dPt>
            <c:idx val="4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11977190327835251"/>
                  <c:y val="-7.3576950840595498E-2"/>
                </c:manualLayout>
              </c:layout>
              <c:dLblPos val="bestFit"/>
              <c:showPercent val="1"/>
            </c:dLbl>
            <c:dLbl>
              <c:idx val="1"/>
              <c:layout>
                <c:manualLayout>
                  <c:x val="4.5751567509713327E-2"/>
                  <c:y val="1.3658190491860345E-2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2.7312888552289187E-2"/>
                  <c:y val="2.8927161706723784E-2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1.738852177614068E-2"/>
                  <c:y val="-3.1563186448264967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-1.0403578006199649E-2"/>
                  <c:y val="0"/>
                </c:manualLayout>
              </c:layout>
              <c:dLblPos val="bestFit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 b="1"/>
                </a:pPr>
                <a:endParaRPr lang="pl-PL"/>
              </a:p>
            </c:txPr>
            <c:showPercent val="1"/>
            <c:showLeaderLines val="1"/>
          </c:dLbls>
          <c:cat>
            <c:strRef>
              <c:f>Arkusz1!$C$3:$C$7</c:f>
              <c:strCache>
                <c:ptCount val="5"/>
                <c:pt idx="0">
                  <c:v>Podjęcia pracy niesubsydiowanej - 19 105 osób (41,3%)</c:v>
                </c:pt>
                <c:pt idx="1">
                  <c:v>Niepotwierdzenie gotowości do pracy - 9 493 osoby (20,5%)</c:v>
                </c:pt>
                <c:pt idx="2">
                  <c:v>Udział w aktywnych formach - 6 079 osób (13,1%)</c:v>
                </c:pt>
                <c:pt idx="3">
                  <c:v>Podjęcia pracy subsydiowanej - 3 782 osoby (8,2%)</c:v>
                </c:pt>
                <c:pt idx="4">
                  <c:v>Inne* - 7 822 osoby (16,9%)</c:v>
                </c:pt>
              </c:strCache>
            </c:strRef>
          </c:cat>
          <c:val>
            <c:numRef>
              <c:f>Arkusz1!$D$3:$D$7</c:f>
              <c:numCache>
                <c:formatCode>#,##0</c:formatCode>
                <c:ptCount val="5"/>
                <c:pt idx="0">
                  <c:v>19105</c:v>
                </c:pt>
                <c:pt idx="1">
                  <c:v>9493</c:v>
                </c:pt>
                <c:pt idx="2">
                  <c:v>6079</c:v>
                </c:pt>
                <c:pt idx="3">
                  <c:v>3782</c:v>
                </c:pt>
                <c:pt idx="4">
                  <c:v>7822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"/>
          <c:y val="0.54856610081692958"/>
          <c:w val="0.99890528938120027"/>
          <c:h val="0.44685834354931625"/>
        </c:manualLayout>
      </c:layout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zero"/>
  </c:chart>
  <c:spPr>
    <a:ln>
      <a:noFill/>
    </a:ln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tx>
        <c:rich>
          <a:bodyPr/>
          <a:lstStyle/>
          <a:p>
            <a:pPr>
              <a:defRPr sz="1200"/>
            </a:pPr>
            <a:r>
              <a:rPr lang="pl-PL" sz="1200" b="1" i="0" u="none" strike="noStrike" baseline="0" dirty="0" smtClean="0">
                <a:effectLst/>
              </a:rPr>
              <a:t>Udział bezrobotnych w aktywnych formach przeciwdziałania bezrobociu</a:t>
            </a:r>
            <a:endParaRPr lang="en-US" sz="1200" dirty="0"/>
          </a:p>
        </c:rich>
      </c:tx>
      <c:layout>
        <c:manualLayout>
          <c:xMode val="edge"/>
          <c:yMode val="edge"/>
          <c:x val="0.15553807428354607"/>
          <c:y val="1.1054811846231921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21575625584085431"/>
          <c:w val="1"/>
          <c:h val="0.40008081890683184"/>
        </c:manualLayout>
      </c:layout>
      <c:pie3DChart>
        <c:varyColors val="1"/>
        <c:ser>
          <c:idx val="0"/>
          <c:order val="0"/>
          <c:dPt>
            <c:idx val="3"/>
            <c:spPr>
              <a:solidFill>
                <a:srgbClr val="FF5050"/>
              </a:solidFill>
            </c:spPr>
          </c:dPt>
          <c:dLbls>
            <c:dLbl>
              <c:idx val="0"/>
              <c:layout>
                <c:manualLayout>
                  <c:x val="-6.0413838246407475E-2"/>
                  <c:y val="5.918128819047455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Arkusz1!$A$2:$A$6</c:f>
              <c:strCache>
                <c:ptCount val="5"/>
                <c:pt idx="0">
                  <c:v>rozpoczęcie szkoleń - 816 osób</c:v>
                </c:pt>
                <c:pt idx="1">
                  <c:v>podjęcie stażu - 2 776 osób</c:v>
                </c:pt>
                <c:pt idx="2">
                  <c:v>rozpoczęcie pracy społecznie użytecznej - 2 465 osób</c:v>
                </c:pt>
                <c:pt idx="3">
                  <c:v>rozpoczęcie przygotowania zawodowego dorosłych - 22 osoby</c:v>
                </c:pt>
                <c:pt idx="4">
                  <c:v>podjęcie pracy subsydiowanej - 3 782 osoby</c:v>
                </c:pt>
              </c:strCache>
            </c:strRef>
          </c:cat>
          <c:val>
            <c:numRef>
              <c:f>Arkusz1!$B$2:$B$6</c:f>
              <c:numCache>
                <c:formatCode>0.0</c:formatCode>
                <c:ptCount val="5"/>
                <c:pt idx="0">
                  <c:v>8.2750228171585025</c:v>
                </c:pt>
                <c:pt idx="1">
                  <c:v>28.151303113274523</c:v>
                </c:pt>
                <c:pt idx="2">
                  <c:v>24.997464760166313</c:v>
                </c:pt>
                <c:pt idx="3">
                  <c:v>0.22310110536456745</c:v>
                </c:pt>
                <c:pt idx="4">
                  <c:v>38.353108204036104</c:v>
                </c:pt>
              </c:numCache>
            </c:numRef>
          </c:val>
        </c:ser>
        <c:dLbls/>
      </c:pie3DChart>
    </c:plotArea>
    <c:legend>
      <c:legendPos val="b"/>
      <c:layout>
        <c:manualLayout>
          <c:xMode val="edge"/>
          <c:yMode val="edge"/>
          <c:x val="0"/>
          <c:y val="0.69175830042467579"/>
          <c:w val="0.94882682549929465"/>
          <c:h val="0.29718693650337169"/>
        </c:manualLayout>
      </c:layout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hart>
    <c:title>
      <c:layout/>
      <c:txPr>
        <a:bodyPr/>
        <a:lstStyle/>
        <a:p>
          <a:pPr>
            <a:defRPr sz="1200"/>
          </a:pPr>
          <a:endParaRPr lang="pl-PL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7564964428749133"/>
          <c:w val="1"/>
          <c:h val="0.39313522298077774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Podjęcia pracy subsydiowanej</c:v>
                </c:pt>
              </c:strCache>
            </c:strRef>
          </c:tx>
          <c:explosion val="14"/>
          <c:dPt>
            <c:idx val="0"/>
            <c:explosion val="6"/>
          </c:dPt>
          <c:dPt>
            <c:idx val="1"/>
            <c:spPr>
              <a:solidFill>
                <a:srgbClr val="FF5050"/>
              </a:solidFill>
            </c:spPr>
          </c:dPt>
          <c:dPt>
            <c:idx val="3"/>
            <c:spPr>
              <a:solidFill>
                <a:srgbClr val="CC66FF"/>
              </a:solidFill>
            </c:spPr>
          </c:dPt>
          <c:dPt>
            <c:idx val="6"/>
            <c:spPr>
              <a:solidFill>
                <a:srgbClr val="FFFF00"/>
              </a:solidFill>
            </c:spPr>
          </c:dPt>
          <c:dPt>
            <c:idx val="8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Percent val="1"/>
            <c:showLeaderLines val="1"/>
          </c:dLbls>
          <c:cat>
            <c:strRef>
              <c:f>Arkusz1!$A$2:$A$10</c:f>
              <c:strCache>
                <c:ptCount val="9"/>
                <c:pt idx="0">
                  <c:v>prace interwencyjne - 1 409 osób</c:v>
                </c:pt>
                <c:pt idx="1">
                  <c:v>roboty publiczne - 1 127 osób</c:v>
                </c:pt>
                <c:pt idx="2">
                  <c:v>podjęcia działalności gospodarczej - 315 osób</c:v>
                </c:pt>
                <c:pt idx="3">
                  <c:v>podjęcia pracy w ramach refundacji kosztów zatrudnienia bezrobotnego - 468 osób</c:v>
                </c:pt>
                <c:pt idx="4">
                  <c:v>podjęcia pracy poza miejscem zamieszkania w ramach bonu na zasiedlenie - 176 osób</c:v>
                </c:pt>
                <c:pt idx="5">
                  <c:v>podjęcia pracy w ramach bonu zatrudnieniowego - 133 osoby</c:v>
                </c:pt>
                <c:pt idx="6">
                  <c:v>podjęcia pracy w ramach refundacji składek na ubezpieczenie społeczne - 3 osoby</c:v>
                </c:pt>
                <c:pt idx="7">
                  <c:v>podjęcia pracy w ramach dofinansowania wynagrodzenia za zatrudninie skierowanego bezrobotnego powyżej 50 r.ż. - 32 osoby</c:v>
                </c:pt>
                <c:pt idx="8">
                  <c:v>inne - 119 osób</c:v>
                </c:pt>
              </c:strCache>
            </c:strRef>
          </c:cat>
          <c:val>
            <c:numRef>
              <c:f>Arkusz1!$B$2:$B$10</c:f>
              <c:numCache>
                <c:formatCode>0.0</c:formatCode>
                <c:ptCount val="9"/>
                <c:pt idx="0">
                  <c:v>37.25542041248017</c:v>
                </c:pt>
                <c:pt idx="1">
                  <c:v>29.799048122686411</c:v>
                </c:pt>
                <c:pt idx="2">
                  <c:v>8.3289264939185603</c:v>
                </c:pt>
                <c:pt idx="3">
                  <c:v>12.374405076679007</c:v>
                </c:pt>
                <c:pt idx="4">
                  <c:v>4.6536224219989419</c:v>
                </c:pt>
                <c:pt idx="5">
                  <c:v>3.5166578529878372</c:v>
                </c:pt>
                <c:pt idx="6">
                  <c:v>7.9323109465891078E-2</c:v>
                </c:pt>
                <c:pt idx="7">
                  <c:v>0.8461131676361715</c:v>
                </c:pt>
                <c:pt idx="8">
                  <c:v>3.1464833421470129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7.6841550233395589E-2"/>
          <c:y val="0.59344406134637151"/>
          <c:w val="0.9050147426300077"/>
          <c:h val="0.40655593865362832"/>
        </c:manualLayout>
      </c:layout>
    </c:legend>
    <c:plotVisOnly val="1"/>
    <c:dispBlanksAs val="zero"/>
  </c:chart>
  <c:spPr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31C9E4-BCB6-4619-A79E-EE77BFDBA024}" type="doc">
      <dgm:prSet loTypeId="urn:microsoft.com/office/officeart/2005/8/layout/chevronAccent+Icon" loCatId="process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7299A914-33A2-40BD-B249-FC05328FBF69}">
      <dgm:prSet custT="1"/>
      <dgm:spPr>
        <a:xfrm>
          <a:off x="3074243" y="1409852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-20000"/>
            </a:srgbClr>
          </a:solidFill>
          <a:prstDash val="solid"/>
        </a:ln>
        <a:effectLst/>
      </dgm:spPr>
      <dgm:t>
        <a:bodyPr/>
        <a:lstStyle/>
        <a:p>
          <a:r>
            <a:rPr lang="pl-PL" sz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grudzień 2014</a:t>
          </a:r>
          <a:endParaRPr lang="pl-PL" sz="1200" b="1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r>
            <a:rPr lang="pl-PL" sz="12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98 139</a:t>
          </a:r>
        </a:p>
      </dgm:t>
    </dgm:pt>
    <dgm:pt modelId="{76A3A9E5-9463-46F0-B2FA-56E90A2BDABC}" type="parTrans" cxnId="{ED9AE7DD-8D91-4ED4-9A33-644B07601DBC}">
      <dgm:prSet/>
      <dgm:spPr/>
      <dgm:t>
        <a:bodyPr/>
        <a:lstStyle/>
        <a:p>
          <a:endParaRPr lang="pl-PL" sz="1200"/>
        </a:p>
      </dgm:t>
    </dgm:pt>
    <dgm:pt modelId="{EDE6FA21-207A-47D4-AF63-CA146CC72AE9}" type="sibTrans" cxnId="{ED9AE7DD-8D91-4ED4-9A33-644B07601DBC}">
      <dgm:prSet/>
      <dgm:spPr/>
      <dgm:t>
        <a:bodyPr/>
        <a:lstStyle/>
        <a:p>
          <a:endParaRPr lang="pl-PL" sz="1200"/>
        </a:p>
      </dgm:t>
    </dgm:pt>
    <dgm:pt modelId="{30BFBD3A-3EFF-48FE-B9AE-A0D564D1A909}">
      <dgm:prSet custT="1"/>
      <dgm:spPr>
        <a:xfrm>
          <a:off x="582579" y="1409852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pl-PL" sz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kwiecień 2014</a:t>
          </a:r>
          <a:endParaRPr lang="pl-PL" sz="1200" b="1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r>
            <a:rPr lang="pl-PL" sz="12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108 866</a:t>
          </a:r>
          <a:endParaRPr lang="pl-PL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73C8E32-A0F6-4A2E-BC63-12357214513E}" type="parTrans" cxnId="{9DB4FDBB-DCC8-41A1-A5BE-4897FD2CF7A9}">
      <dgm:prSet/>
      <dgm:spPr/>
      <dgm:t>
        <a:bodyPr/>
        <a:lstStyle/>
        <a:p>
          <a:endParaRPr lang="pl-PL" sz="1200"/>
        </a:p>
      </dgm:t>
    </dgm:pt>
    <dgm:pt modelId="{767B727C-254F-4B14-A01C-18848E3642C2}" type="sibTrans" cxnId="{9DB4FDBB-DCC8-41A1-A5BE-4897FD2CF7A9}">
      <dgm:prSet/>
      <dgm:spPr/>
      <dgm:t>
        <a:bodyPr/>
        <a:lstStyle/>
        <a:p>
          <a:endParaRPr lang="pl-PL" sz="1200"/>
        </a:p>
      </dgm:t>
    </dgm:pt>
    <dgm:pt modelId="{EEF114BF-3FAB-4D69-8AA4-1A7533DC69EB}">
      <dgm:prSet custT="1"/>
      <dgm:spPr>
        <a:xfrm>
          <a:off x="5565907" y="1409852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-40000"/>
            </a:srgbClr>
          </a:solidFill>
          <a:prstDash val="solid"/>
        </a:ln>
        <a:effectLst/>
      </dgm:spPr>
      <dgm:t>
        <a:bodyPr/>
        <a:lstStyle/>
        <a:p>
          <a:r>
            <a:rPr lang="pl-PL" sz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kwiecień 2015</a:t>
          </a:r>
        </a:p>
        <a:p>
          <a:r>
            <a:rPr lang="pl-PL" sz="12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92 940</a:t>
          </a:r>
        </a:p>
      </dgm:t>
    </dgm:pt>
    <dgm:pt modelId="{E0A12A85-FD42-4CA8-B0C8-BE775E10DB03}" type="parTrans" cxnId="{58854322-FEF6-400A-8899-E010FE53C9FD}">
      <dgm:prSet/>
      <dgm:spPr/>
      <dgm:t>
        <a:bodyPr/>
        <a:lstStyle/>
        <a:p>
          <a:endParaRPr lang="pl-PL" sz="1200"/>
        </a:p>
      </dgm:t>
    </dgm:pt>
    <dgm:pt modelId="{D6F18F5F-5C74-4C1E-B499-2C49E2B16496}" type="sibTrans" cxnId="{58854322-FEF6-400A-8899-E010FE53C9FD}">
      <dgm:prSet/>
      <dgm:spPr/>
      <dgm:t>
        <a:bodyPr/>
        <a:lstStyle/>
        <a:p>
          <a:endParaRPr lang="pl-PL" sz="1200"/>
        </a:p>
      </dgm:t>
    </dgm:pt>
    <dgm:pt modelId="{86C23817-C556-4101-B803-CA518371BDBF}" type="pres">
      <dgm:prSet presAssocID="{6D31C9E4-BCB6-4619-A79E-EE77BFDBA0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234599C-7985-490B-81EE-DBFA2F727C98}" type="pres">
      <dgm:prSet presAssocID="{30BFBD3A-3EFF-48FE-B9AE-A0D564D1A909}" presName="composite" presStyleCnt="0"/>
      <dgm:spPr/>
    </dgm:pt>
    <dgm:pt modelId="{EA2BCEDA-01D1-48AB-A653-FBBEA58C0921}" type="pres">
      <dgm:prSet presAssocID="{30BFBD3A-3EFF-48FE-B9AE-A0D564D1A909}" presName="bgChev" presStyleLbl="node1" presStyleIdx="0" presStyleCnt="3"/>
      <dgm:spPr>
        <a:xfrm>
          <a:off x="868" y="1199345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pl-PL"/>
        </a:p>
      </dgm:t>
    </dgm:pt>
    <dgm:pt modelId="{451670B1-11EB-4149-BE24-82508A36C2C8}" type="pres">
      <dgm:prSet presAssocID="{30BFBD3A-3EFF-48FE-B9AE-A0D564D1A909}" presName="tx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4349CAF-0AE4-4A26-A06D-4401A60726F1}" type="pres">
      <dgm:prSet presAssocID="{767B727C-254F-4B14-A01C-18848E3642C2}" presName="compositeSpace" presStyleCnt="0"/>
      <dgm:spPr/>
    </dgm:pt>
    <dgm:pt modelId="{DC9CFD9F-A260-4017-AA3C-8CA951773667}" type="pres">
      <dgm:prSet presAssocID="{7299A914-33A2-40BD-B249-FC05328FBF69}" presName="composite" presStyleCnt="0"/>
      <dgm:spPr/>
    </dgm:pt>
    <dgm:pt modelId="{55EF0BF0-9BD8-4915-95CD-D80791B801CC}" type="pres">
      <dgm:prSet presAssocID="{7299A914-33A2-40BD-B249-FC05328FBF69}" presName="bgChev" presStyleLbl="node1" presStyleIdx="1" presStyleCnt="3"/>
      <dgm:spPr>
        <a:xfrm>
          <a:off x="2492532" y="1199345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-2000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pl-PL"/>
        </a:p>
      </dgm:t>
    </dgm:pt>
    <dgm:pt modelId="{0BA2709E-8AD3-4D0A-89FD-5037A4250F00}" type="pres">
      <dgm:prSet presAssocID="{7299A914-33A2-40BD-B249-FC05328FBF69}" presName="tx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15D7B81-2303-41C2-B12B-AB22B091856D}" type="pres">
      <dgm:prSet presAssocID="{EDE6FA21-207A-47D4-AF63-CA146CC72AE9}" presName="compositeSpace" presStyleCnt="0"/>
      <dgm:spPr/>
    </dgm:pt>
    <dgm:pt modelId="{BB3ADAAB-2D16-40D5-961A-68A32FF67F6C}" type="pres">
      <dgm:prSet presAssocID="{EEF114BF-3FAB-4D69-8AA4-1A7533DC69EB}" presName="composite" presStyleCnt="0"/>
      <dgm:spPr/>
    </dgm:pt>
    <dgm:pt modelId="{714BB01F-471E-4453-87C2-D6B08FC8F11D}" type="pres">
      <dgm:prSet presAssocID="{EEF114BF-3FAB-4D69-8AA4-1A7533DC69EB}" presName="bgChev" presStyleLbl="node1" presStyleIdx="2" presStyleCnt="3"/>
      <dgm:spPr>
        <a:xfrm>
          <a:off x="4984196" y="1199345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-4000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pl-PL"/>
        </a:p>
      </dgm:t>
    </dgm:pt>
    <dgm:pt modelId="{19163137-3180-4CCB-B8FF-B8181E8D278E}" type="pres">
      <dgm:prSet presAssocID="{EEF114BF-3FAB-4D69-8AA4-1A7533DC69EB}" presName="tx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8120DA6-04A6-46C7-98A4-8D0E4C0980BE}" type="presOf" srcId="{EEF114BF-3FAB-4D69-8AA4-1A7533DC69EB}" destId="{19163137-3180-4CCB-B8FF-B8181E8D278E}" srcOrd="0" destOrd="0" presId="urn:microsoft.com/office/officeart/2005/8/layout/chevronAccent+Icon"/>
    <dgm:cxn modelId="{ED9AE7DD-8D91-4ED4-9A33-644B07601DBC}" srcId="{6D31C9E4-BCB6-4619-A79E-EE77BFDBA024}" destId="{7299A914-33A2-40BD-B249-FC05328FBF69}" srcOrd="1" destOrd="0" parTransId="{76A3A9E5-9463-46F0-B2FA-56E90A2BDABC}" sibTransId="{EDE6FA21-207A-47D4-AF63-CA146CC72AE9}"/>
    <dgm:cxn modelId="{82B3D9BF-4EEA-4CE3-8CD4-18334E1A2FAB}" type="presOf" srcId="{7299A914-33A2-40BD-B249-FC05328FBF69}" destId="{0BA2709E-8AD3-4D0A-89FD-5037A4250F00}" srcOrd="0" destOrd="0" presId="urn:microsoft.com/office/officeart/2005/8/layout/chevronAccent+Icon"/>
    <dgm:cxn modelId="{58854322-FEF6-400A-8899-E010FE53C9FD}" srcId="{6D31C9E4-BCB6-4619-A79E-EE77BFDBA024}" destId="{EEF114BF-3FAB-4D69-8AA4-1A7533DC69EB}" srcOrd="2" destOrd="0" parTransId="{E0A12A85-FD42-4CA8-B0C8-BE775E10DB03}" sibTransId="{D6F18F5F-5C74-4C1E-B499-2C49E2B16496}"/>
    <dgm:cxn modelId="{4544D8B6-5210-4F76-9697-D498B4823CAF}" type="presOf" srcId="{6D31C9E4-BCB6-4619-A79E-EE77BFDBA024}" destId="{86C23817-C556-4101-B803-CA518371BDBF}" srcOrd="0" destOrd="0" presId="urn:microsoft.com/office/officeart/2005/8/layout/chevronAccent+Icon"/>
    <dgm:cxn modelId="{9DB4FDBB-DCC8-41A1-A5BE-4897FD2CF7A9}" srcId="{6D31C9E4-BCB6-4619-A79E-EE77BFDBA024}" destId="{30BFBD3A-3EFF-48FE-B9AE-A0D564D1A909}" srcOrd="0" destOrd="0" parTransId="{673C8E32-A0F6-4A2E-BC63-12357214513E}" sibTransId="{767B727C-254F-4B14-A01C-18848E3642C2}"/>
    <dgm:cxn modelId="{3E4B03A9-FF0E-4701-89DE-142178AFE9F1}" type="presOf" srcId="{30BFBD3A-3EFF-48FE-B9AE-A0D564D1A909}" destId="{451670B1-11EB-4149-BE24-82508A36C2C8}" srcOrd="0" destOrd="0" presId="urn:microsoft.com/office/officeart/2005/8/layout/chevronAccent+Icon"/>
    <dgm:cxn modelId="{1113E85E-B1C3-4CAF-92FA-917A6F81AF3A}" type="presParOf" srcId="{86C23817-C556-4101-B803-CA518371BDBF}" destId="{3234599C-7985-490B-81EE-DBFA2F727C98}" srcOrd="0" destOrd="0" presId="urn:microsoft.com/office/officeart/2005/8/layout/chevronAccent+Icon"/>
    <dgm:cxn modelId="{6BC4D3A8-1C85-439C-A884-0CE25133F031}" type="presParOf" srcId="{3234599C-7985-490B-81EE-DBFA2F727C98}" destId="{EA2BCEDA-01D1-48AB-A653-FBBEA58C0921}" srcOrd="0" destOrd="0" presId="urn:microsoft.com/office/officeart/2005/8/layout/chevronAccent+Icon"/>
    <dgm:cxn modelId="{CB77EFC7-BCC7-4A34-981B-8EC4E560FCE1}" type="presParOf" srcId="{3234599C-7985-490B-81EE-DBFA2F727C98}" destId="{451670B1-11EB-4149-BE24-82508A36C2C8}" srcOrd="1" destOrd="0" presId="urn:microsoft.com/office/officeart/2005/8/layout/chevronAccent+Icon"/>
    <dgm:cxn modelId="{3C335199-2103-4C5D-9AFB-94D68FB76D76}" type="presParOf" srcId="{86C23817-C556-4101-B803-CA518371BDBF}" destId="{34349CAF-0AE4-4A26-A06D-4401A60726F1}" srcOrd="1" destOrd="0" presId="urn:microsoft.com/office/officeart/2005/8/layout/chevronAccent+Icon"/>
    <dgm:cxn modelId="{F0A8170F-3992-4A55-997F-4D33ADBA60E5}" type="presParOf" srcId="{86C23817-C556-4101-B803-CA518371BDBF}" destId="{DC9CFD9F-A260-4017-AA3C-8CA951773667}" srcOrd="2" destOrd="0" presId="urn:microsoft.com/office/officeart/2005/8/layout/chevronAccent+Icon"/>
    <dgm:cxn modelId="{9E015E40-238E-445F-A181-0C4F0E17F1CF}" type="presParOf" srcId="{DC9CFD9F-A260-4017-AA3C-8CA951773667}" destId="{55EF0BF0-9BD8-4915-95CD-D80791B801CC}" srcOrd="0" destOrd="0" presId="urn:microsoft.com/office/officeart/2005/8/layout/chevronAccent+Icon"/>
    <dgm:cxn modelId="{98C79E7D-A159-42A1-9FF9-C94CFB2DD259}" type="presParOf" srcId="{DC9CFD9F-A260-4017-AA3C-8CA951773667}" destId="{0BA2709E-8AD3-4D0A-89FD-5037A4250F00}" srcOrd="1" destOrd="0" presId="urn:microsoft.com/office/officeart/2005/8/layout/chevronAccent+Icon"/>
    <dgm:cxn modelId="{4C32E762-5668-4D69-87C4-ED239DD08D5A}" type="presParOf" srcId="{86C23817-C556-4101-B803-CA518371BDBF}" destId="{A15D7B81-2303-41C2-B12B-AB22B091856D}" srcOrd="3" destOrd="0" presId="urn:microsoft.com/office/officeart/2005/8/layout/chevronAccent+Icon"/>
    <dgm:cxn modelId="{95368D7C-6D1C-4C11-9A32-9979BF3A58C6}" type="presParOf" srcId="{86C23817-C556-4101-B803-CA518371BDBF}" destId="{BB3ADAAB-2D16-40D5-961A-68A32FF67F6C}" srcOrd="4" destOrd="0" presId="urn:microsoft.com/office/officeart/2005/8/layout/chevronAccent+Icon"/>
    <dgm:cxn modelId="{57F678FC-15CD-4AFA-BB8F-E238C1ED1322}" type="presParOf" srcId="{BB3ADAAB-2D16-40D5-961A-68A32FF67F6C}" destId="{714BB01F-471E-4453-87C2-D6B08FC8F11D}" srcOrd="0" destOrd="0" presId="urn:microsoft.com/office/officeart/2005/8/layout/chevronAccent+Icon"/>
    <dgm:cxn modelId="{1B322810-254D-4143-A1F0-D229E5CD71A5}" type="presParOf" srcId="{BB3ADAAB-2D16-40D5-961A-68A32FF67F6C}" destId="{19163137-3180-4CCB-B8FF-B8181E8D278E}" srcOrd="1" destOrd="0" presId="urn:microsoft.com/office/officeart/2005/8/layout/chevronAccent+Icon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2BCEDA-01D1-48AB-A653-FBBEA58C0921}">
      <dsp:nvSpPr>
        <dsp:cNvPr id="0" name=""/>
        <dsp:cNvSpPr/>
      </dsp:nvSpPr>
      <dsp:spPr>
        <a:xfrm>
          <a:off x="868" y="246807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1670B1-11EB-4149-BE24-82508A36C2C8}">
      <dsp:nvSpPr>
        <dsp:cNvPr id="0" name=""/>
        <dsp:cNvSpPr/>
      </dsp:nvSpPr>
      <dsp:spPr>
        <a:xfrm>
          <a:off x="582579" y="457314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kwiecień 2014</a:t>
          </a:r>
          <a:endParaRPr lang="pl-PL" sz="1200" b="1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108 866</a:t>
          </a:r>
          <a:endParaRPr lang="pl-PL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82579" y="457314"/>
        <a:ext cx="1842086" cy="842027"/>
      </dsp:txXfrm>
    </dsp:sp>
    <dsp:sp modelId="{55EF0BF0-9BD8-4915-95CD-D80791B801CC}">
      <dsp:nvSpPr>
        <dsp:cNvPr id="0" name=""/>
        <dsp:cNvSpPr/>
      </dsp:nvSpPr>
      <dsp:spPr>
        <a:xfrm>
          <a:off x="2492532" y="246807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-2000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BA2709E-8AD3-4D0A-89FD-5037A4250F00}">
      <dsp:nvSpPr>
        <dsp:cNvPr id="0" name=""/>
        <dsp:cNvSpPr/>
      </dsp:nvSpPr>
      <dsp:spPr>
        <a:xfrm>
          <a:off x="3074243" y="457314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-2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grudzień 2014</a:t>
          </a:r>
          <a:endParaRPr lang="pl-PL" sz="1200" b="1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98 139</a:t>
          </a:r>
        </a:p>
      </dsp:txBody>
      <dsp:txXfrm>
        <a:off x="3074243" y="457314"/>
        <a:ext cx="1842086" cy="842027"/>
      </dsp:txXfrm>
    </dsp:sp>
    <dsp:sp modelId="{714BB01F-471E-4453-87C2-D6B08FC8F11D}">
      <dsp:nvSpPr>
        <dsp:cNvPr id="0" name=""/>
        <dsp:cNvSpPr/>
      </dsp:nvSpPr>
      <dsp:spPr>
        <a:xfrm>
          <a:off x="4984196" y="246807"/>
          <a:ext cx="2181417" cy="842027"/>
        </a:xfrm>
        <a:prstGeom prst="chevron">
          <a:avLst>
            <a:gd name="adj" fmla="val 40000"/>
          </a:avLst>
        </a:prstGeom>
        <a:solidFill>
          <a:srgbClr val="4F81BD">
            <a:alpha val="90000"/>
            <a:hueOff val="0"/>
            <a:satOff val="0"/>
            <a:lumOff val="0"/>
            <a:alphaOff val="-4000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9163137-3180-4CCB-B8FF-B8181E8D278E}">
      <dsp:nvSpPr>
        <dsp:cNvPr id="0" name=""/>
        <dsp:cNvSpPr/>
      </dsp:nvSpPr>
      <dsp:spPr>
        <a:xfrm>
          <a:off x="5565907" y="457314"/>
          <a:ext cx="1842086" cy="84202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alpha val="90000"/>
              <a:hueOff val="0"/>
              <a:satOff val="0"/>
              <a:lumOff val="0"/>
              <a:alphaOff val="-4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kwiecień 2015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92 940</a:t>
          </a:r>
        </a:p>
      </dsp:txBody>
      <dsp:txXfrm>
        <a:off x="5565907" y="457314"/>
        <a:ext cx="1842086" cy="842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Proces z akcentem pagonu"/>
  <dgm:desc val="Służy do przedstawiania kolejnych etapów zadania, procesu lub przepływu pracy albo do podkreślenia ruchu lub kierunku. Sprawdza się dobrze przy minimalnej ilości tekstu poziomu 1 i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0.52228</cdr:x>
      <cdr:y>0.43851</cdr:y>
    </cdr:from>
    <cdr:to>
      <cdr:x>0.9856</cdr:x>
      <cdr:y>0.54924</cdr:y>
    </cdr:to>
    <cdr:sp macro="" textlink="">
      <cdr:nvSpPr>
        <cdr:cNvPr id="410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49509" y="847886"/>
          <a:ext cx="2705245" cy="2141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pl-PL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spadek w województwie - średnio o 14,6%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6F3EB28-FA55-4D55-967D-C25AF945674D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597F335-53D1-41F9-8010-882985A5663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116832"/>
          </a:xfrm>
        </p:spPr>
        <p:txBody>
          <a:bodyPr>
            <a:normAutofit/>
          </a:bodyPr>
          <a:lstStyle/>
          <a:p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Sytuacja na rynku pracy w województwie warmińsko-mazurskim w okresie </a:t>
            </a:r>
            <a:br>
              <a:rPr lang="pl-PL" sz="3200" dirty="0" smtClean="0"/>
            </a:br>
            <a:r>
              <a:rPr lang="pl-PL" sz="3200" dirty="0" smtClean="0"/>
              <a:t>styczeń-kwiecień 2015 roku</a:t>
            </a: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35696" y="3573016"/>
            <a:ext cx="6400800" cy="1473200"/>
          </a:xfrm>
        </p:spPr>
        <p:txBody>
          <a:bodyPr/>
          <a:lstStyle/>
          <a:p>
            <a:endParaRPr lang="pl-PL" dirty="0" smtClean="0"/>
          </a:p>
          <a:p>
            <a:pPr algn="r">
              <a:lnSpc>
                <a:spcPct val="90000"/>
              </a:lnSpc>
            </a:pPr>
            <a:r>
              <a:rPr lang="pl-PL" b="1" dirty="0">
                <a:solidFill>
                  <a:schemeClr val="tx1"/>
                </a:solidFill>
                <a:latin typeface="Garamond" pitchFamily="18" charset="0"/>
              </a:rPr>
              <a:t>Wiesław R. </a:t>
            </a:r>
            <a:r>
              <a:rPr lang="pl-PL" b="1" dirty="0" err="1">
                <a:solidFill>
                  <a:schemeClr val="tx1"/>
                </a:solidFill>
                <a:latin typeface="Garamond" pitchFamily="18" charset="0"/>
              </a:rPr>
              <a:t>Drożdżyński</a:t>
            </a:r>
            <a:endParaRPr lang="pl-PL" b="1" dirty="0">
              <a:solidFill>
                <a:schemeClr val="tx1"/>
              </a:solidFill>
              <a:latin typeface="Garamond" pitchFamily="18" charset="0"/>
            </a:endParaRPr>
          </a:p>
          <a:p>
            <a:pPr algn="r">
              <a:lnSpc>
                <a:spcPct val="90000"/>
              </a:lnSpc>
            </a:pPr>
            <a:r>
              <a:rPr lang="pl-PL" b="1" dirty="0">
                <a:solidFill>
                  <a:schemeClr val="tx1"/>
                </a:solidFill>
                <a:latin typeface="Garamond" pitchFamily="18" charset="0"/>
              </a:rPr>
              <a:t>Wicedyrektor ds. Rynku Pracy</a:t>
            </a:r>
          </a:p>
          <a:p>
            <a:pPr algn="r">
              <a:lnSpc>
                <a:spcPct val="90000"/>
              </a:lnSpc>
            </a:pPr>
            <a:r>
              <a:rPr lang="pl-PL" b="1" dirty="0">
                <a:solidFill>
                  <a:schemeClr val="tx1"/>
                </a:solidFill>
                <a:latin typeface="Garamond" pitchFamily="18" charset="0"/>
              </a:rPr>
              <a:t>Wojewódzkiego Urzędu Pracy w Olsztynie </a:t>
            </a:r>
          </a:p>
          <a:p>
            <a:pPr algn="r"/>
            <a:endParaRPr lang="pl-PL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44431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Liczba bezrobotnych </a:t>
            </a:r>
            <a:br>
              <a:rPr lang="pl-PL" sz="3600" dirty="0" smtClean="0"/>
            </a:br>
            <a:r>
              <a:rPr lang="pl-PL" sz="3600" dirty="0" smtClean="0"/>
              <a:t>w kwietniu 2015 roku</a:t>
            </a:r>
            <a:endParaRPr lang="pl-PL" sz="36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28531640"/>
              </p:ext>
            </p:extLst>
          </p:nvPr>
        </p:nvGraphicFramePr>
        <p:xfrm>
          <a:off x="827584" y="2348880"/>
          <a:ext cx="7408862" cy="154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0995159"/>
              </p:ext>
            </p:extLst>
          </p:nvPr>
        </p:nvGraphicFramePr>
        <p:xfrm>
          <a:off x="936630" y="3789040"/>
          <a:ext cx="6621135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11742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Stopa bezrobocia w marcu 2015 roku </a:t>
            </a:r>
            <a:br>
              <a:rPr lang="pl-PL" sz="3200" dirty="0" smtClean="0"/>
            </a:br>
            <a:r>
              <a:rPr lang="pl-PL" sz="3200" dirty="0" smtClean="0"/>
              <a:t>w województwie warmińsko-mazurskim</a:t>
            </a:r>
            <a:endParaRPr lang="pl-PL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331640" y="1700808"/>
            <a:ext cx="6443654" cy="439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>
          <a:xfrm>
            <a:off x="251520" y="6093296"/>
            <a:ext cx="8712968" cy="764704"/>
          </a:xfrm>
        </p:spPr>
        <p:txBody>
          <a:bodyPr>
            <a:normAutofit/>
          </a:bodyPr>
          <a:lstStyle/>
          <a:p>
            <a:pPr algn="ctr"/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Według szacunkowych danych </a:t>
            </a:r>
            <a:r>
              <a:rPr lang="pl-PL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MPiPS</a:t>
            </a: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stopa bezrobocia w kwietniu 2015 roku </a:t>
            </a:r>
          </a:p>
          <a:p>
            <a:pPr marL="0" indent="0" algn="ctr"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 regionie wyniosła 18,0%, natomiast w kraju 11,3% </a:t>
            </a:r>
            <a:endParaRPr lang="pl-PL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8618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Wybrane </a:t>
            </a:r>
            <a:r>
              <a:rPr lang="pl-PL" sz="2800" b="1" dirty="0"/>
              <a:t>grupy bezrobotnych w szczególnej sytuacji na rynku pracy </a:t>
            </a:r>
            <a:r>
              <a:rPr lang="pl-PL" sz="2800" b="1" dirty="0" smtClean="0"/>
              <a:t>w</a:t>
            </a:r>
            <a:r>
              <a:rPr lang="pl-PL" sz="2800" b="1" dirty="0"/>
              <a:t> </a:t>
            </a:r>
            <a:r>
              <a:rPr lang="pl-PL" sz="2800" b="1" dirty="0" smtClean="0"/>
              <a:t>kwietniu </a:t>
            </a:r>
            <a:r>
              <a:rPr lang="pl-PL" sz="2800" b="1" dirty="0"/>
              <a:t>2014-2015</a:t>
            </a:r>
            <a:br>
              <a:rPr lang="pl-PL" sz="2800" b="1" dirty="0"/>
            </a:b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6885530"/>
              </p:ext>
            </p:extLst>
          </p:nvPr>
        </p:nvGraphicFramePr>
        <p:xfrm>
          <a:off x="899592" y="2420888"/>
          <a:ext cx="740886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0225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63272" cy="1252728"/>
          </a:xfrm>
        </p:spPr>
        <p:txBody>
          <a:bodyPr>
            <a:noAutofit/>
          </a:bodyPr>
          <a:lstStyle/>
          <a:p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Oferty </a:t>
            </a:r>
            <a:r>
              <a:rPr lang="pl-PL" sz="2400" dirty="0"/>
              <a:t>wolnych miejsc pracy i miejsc aktywizacji zawodowej w województwie </a:t>
            </a:r>
            <a:r>
              <a:rPr lang="pl-PL" sz="2400" dirty="0" smtClean="0"/>
              <a:t>warmińsko-mazurskim </a:t>
            </a:r>
            <a:r>
              <a:rPr lang="pl-PL" sz="2400" dirty="0"/>
              <a:t>pozyskane w okresie styczeń - kwiecień w latach 2014-2015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4"/>
          </p:nvPr>
        </p:nvSpPr>
        <p:spPr>
          <a:xfrm>
            <a:off x="179512" y="4725144"/>
            <a:ext cx="8287832" cy="20882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l-PL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Od stycznia do kwietnia 2015 roku, do urzędów pracy wpłynęło 18 549 ofert wolnych miejsc pracy i miejsc aktywizacji zawodowej – o 1 386 ofert tj. o 6,9% mniej niż </a:t>
            </a:r>
            <a:br>
              <a:rPr lang="pl-PL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l-PL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 tym czasie przed rokiem. </a:t>
            </a:r>
          </a:p>
          <a:p>
            <a:pPr marL="0" indent="0">
              <a:buNone/>
            </a:pP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porównaniu z okresem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styczeń-kwiecień 2015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roku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większyła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się liczba ofert pracy niesubsydiowanej – o 1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728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tj. o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23,6%;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zwiększyła się liczba ofert zatrudnienia subsydiowanego – o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14,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tj. o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0,4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%;</a:t>
            </a:r>
          </a:p>
          <a:p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zmniejszyła się liczba wolnych miejsc aktywizacji zawodowej – o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3 128, </a:t>
            </a:r>
            <a:r>
              <a:rPr lang="pl-PL" dirty="0">
                <a:solidFill>
                  <a:schemeClr val="tx1">
                    <a:lumMod val="95000"/>
                    <a:lumOff val="5000"/>
                  </a:schemeClr>
                </a:solidFill>
              </a:rPr>
              <a:t>tj. o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34,2%.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7" name="Obiekt 8"/>
          <p:cNvGraphicFramePr>
            <a:graphicFrameLocks noGrp="1" noChangeAspect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4141331084"/>
              </p:ext>
            </p:extLst>
          </p:nvPr>
        </p:nvGraphicFramePr>
        <p:xfrm>
          <a:off x="1547664" y="1844824"/>
          <a:ext cx="6552728" cy="2730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72262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3750" y="404664"/>
            <a:ext cx="8229600" cy="1252728"/>
          </a:xfrm>
        </p:spPr>
        <p:txBody>
          <a:bodyPr>
            <a:normAutofit/>
          </a:bodyPr>
          <a:lstStyle/>
          <a:p>
            <a:r>
              <a:rPr lang="pl-PL" sz="3200" dirty="0" smtClean="0"/>
              <a:t>Płynność bezrobocia od stycznia do kwietnia 2015 roku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07504" y="6021288"/>
            <a:ext cx="8856984" cy="753264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pl-PL" sz="1800" b="1" kern="0" dirty="0" smtClean="0">
                <a:solidFill>
                  <a:prstClr val="black"/>
                </a:solidFill>
              </a:rPr>
              <a:t>Napływ  </a:t>
            </a:r>
            <a:r>
              <a:rPr lang="pl-PL" sz="1800" b="1" kern="0" dirty="0">
                <a:solidFill>
                  <a:prstClr val="black"/>
                </a:solidFill>
              </a:rPr>
              <a:t>do bezrobocia -  </a:t>
            </a:r>
            <a:r>
              <a:rPr lang="pl-PL" sz="1800" b="1" kern="0" dirty="0" smtClean="0">
                <a:solidFill>
                  <a:prstClr val="black"/>
                </a:solidFill>
              </a:rPr>
              <a:t>41 082 osoby (o 0,1%, tj. o 58 osób więcej niż </a:t>
            </a:r>
            <a:r>
              <a:rPr lang="pl-PL" sz="1800" b="1" kern="0" dirty="0">
                <a:solidFill>
                  <a:prstClr val="black"/>
                </a:solidFill>
              </a:rPr>
              <a:t>analogicznym okresie roku ubiegłego)</a:t>
            </a:r>
          </a:p>
          <a:p>
            <a:pPr marL="285750" lvl="0" indent="-285750">
              <a:spcBef>
                <a:spcPts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endParaRPr lang="pl-PL" b="1" kern="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xmlns="" val="3989636231"/>
              </p:ext>
            </p:extLst>
          </p:nvPr>
        </p:nvGraphicFramePr>
        <p:xfrm>
          <a:off x="2123728" y="2708920"/>
          <a:ext cx="5112568" cy="3154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5"/>
          <p:cNvSpPr/>
          <p:nvPr/>
        </p:nvSpPr>
        <p:spPr>
          <a:xfrm>
            <a:off x="196062" y="1879957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pl-PL" b="1" kern="0" dirty="0">
                <a:solidFill>
                  <a:prstClr val="black"/>
                </a:solidFill>
              </a:rPr>
              <a:t>Odpływ bezrobocia w województwie  – 46 281 osób </a:t>
            </a:r>
            <a:r>
              <a:rPr lang="pl-PL" b="1" kern="0" dirty="0" smtClean="0">
                <a:solidFill>
                  <a:prstClr val="black"/>
                </a:solidFill>
              </a:rPr>
              <a:t>(</a:t>
            </a:r>
            <a:r>
              <a:rPr lang="pl-PL" b="1" kern="0" dirty="0">
                <a:solidFill>
                  <a:prstClr val="black"/>
                </a:solidFill>
              </a:rPr>
              <a:t>o 3,6%, tj. o 1 750 </a:t>
            </a:r>
            <a:r>
              <a:rPr lang="pl-PL" b="1" kern="0" dirty="0" smtClean="0">
                <a:solidFill>
                  <a:prstClr val="black"/>
                </a:solidFill>
              </a:rPr>
              <a:t>osób mniej </a:t>
            </a:r>
            <a:r>
              <a:rPr lang="pl-PL" b="1" kern="0" dirty="0">
                <a:solidFill>
                  <a:prstClr val="black"/>
                </a:solidFill>
              </a:rPr>
              <a:t>niż w analogicznym okresie roku ubiegłego)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4295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Od stycznia do kwietnia </a:t>
            </a:r>
            <a:r>
              <a:rPr lang="pl-PL" sz="2800" dirty="0"/>
              <a:t>2015 roku, do różnych form aktywizacji, finansowanych ze środków Funduszu Pracy, skierowano </a:t>
            </a:r>
            <a:r>
              <a:rPr lang="pl-PL" sz="2800" dirty="0" smtClean="0"/>
              <a:t>9 861 osób</a:t>
            </a:r>
            <a:endParaRPr lang="pl-PL" sz="2800" b="1" dirty="0"/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07826629"/>
              </p:ext>
            </p:extLst>
          </p:nvPr>
        </p:nvGraphicFramePr>
        <p:xfrm>
          <a:off x="323528" y="2132856"/>
          <a:ext cx="446449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Symbol zastępczy zawartości 13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xmlns="" val="2636261155"/>
              </p:ext>
            </p:extLst>
          </p:nvPr>
        </p:nvGraphicFramePr>
        <p:xfrm>
          <a:off x="4499992" y="2132856"/>
          <a:ext cx="4464496" cy="4065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10802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pl-PL" dirty="0" smtClean="0"/>
              <a:t>Fundusz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251520" y="5445224"/>
            <a:ext cx="8352928" cy="108012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ClrTx/>
              <a:buSzTx/>
              <a:buNone/>
            </a:pPr>
            <a:r>
              <a:rPr lang="pl-PL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 2015 roku środki Funduszu Pracy (z dodatkowo pozyskanymi środkami) na programy na rzecz promocji zatrudnienia środki Funduszu Pracy wynoszą </a:t>
            </a:r>
            <a:r>
              <a:rPr lang="pl-PL" sz="20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203 023,1 tys. </a:t>
            </a:r>
            <a:r>
              <a:rPr lang="pl-PL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zł </a:t>
            </a:r>
            <a:r>
              <a:rPr lang="pl-PL" alt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(w </a:t>
            </a:r>
            <a:r>
              <a:rPr lang="pl-PL" altLang="pl-PL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2014 r. -  213 540,9 tys. </a:t>
            </a:r>
            <a:r>
              <a:rPr lang="pl-PL" alt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zł). </a:t>
            </a:r>
            <a:endParaRPr lang="pl-PL" altLang="pl-PL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>
          <a:xfrm>
            <a:off x="35496" y="2132856"/>
            <a:ext cx="8928992" cy="32464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Od początku </a:t>
            </a:r>
            <a:r>
              <a:rPr lang="pl-PL" dirty="0"/>
              <a:t>2015 roku, w województwie warmińsko-mazurskim z Funduszu Pracy wydatkowano </a:t>
            </a:r>
            <a:r>
              <a:rPr lang="pl-PL" dirty="0" smtClean="0"/>
              <a:t>100 458,30 tys. zł, </a:t>
            </a:r>
            <a:r>
              <a:rPr lang="pl-PL" dirty="0"/>
              <a:t>z czego</a:t>
            </a:r>
            <a:r>
              <a:rPr lang="pl-PL" dirty="0" smtClean="0"/>
              <a:t>:</a:t>
            </a:r>
          </a:p>
          <a:p>
            <a:pPr marL="0" lvl="0" indent="0">
              <a:buNone/>
            </a:pPr>
            <a:endParaRPr lang="pl-PL" sz="2000" dirty="0"/>
          </a:p>
          <a:p>
            <a:pPr lvl="0"/>
            <a:r>
              <a:rPr lang="pl-PL" sz="2000" dirty="0" smtClean="0"/>
              <a:t>60 668,40 </a:t>
            </a:r>
            <a:r>
              <a:rPr lang="pl-PL" sz="2000" dirty="0"/>
              <a:t>tys. zł </a:t>
            </a:r>
            <a:r>
              <a:rPr lang="pl-PL" sz="2000" dirty="0" smtClean="0"/>
              <a:t>(60,4% </a:t>
            </a:r>
            <a:r>
              <a:rPr lang="pl-PL" sz="2000" dirty="0"/>
              <a:t>ogółu wydatków) wydatkowano na zasiłki dla bezrobotnych – </a:t>
            </a:r>
            <a:r>
              <a:rPr lang="pl-PL" sz="2000" dirty="0" smtClean="0"/>
              <a:t>o 9 000,9 </a:t>
            </a:r>
            <a:r>
              <a:rPr lang="pl-PL" sz="2000" dirty="0"/>
              <a:t>tys. zł (o </a:t>
            </a:r>
            <a:r>
              <a:rPr lang="pl-PL" sz="2000" dirty="0" smtClean="0"/>
              <a:t>12,9%) </a:t>
            </a:r>
            <a:r>
              <a:rPr lang="pl-PL" sz="2000" dirty="0"/>
              <a:t>mniej niż w analogicznym okresie 2014 roku;</a:t>
            </a:r>
          </a:p>
          <a:p>
            <a:pPr lvl="0"/>
            <a:r>
              <a:rPr lang="pl-PL" sz="2000" dirty="0" smtClean="0"/>
              <a:t>33 027,40 </a:t>
            </a:r>
            <a:r>
              <a:rPr lang="pl-PL" sz="2000" dirty="0"/>
              <a:t>tys. zł </a:t>
            </a:r>
            <a:r>
              <a:rPr lang="pl-PL" sz="2000" dirty="0" smtClean="0"/>
              <a:t>(32,9%) </a:t>
            </a:r>
            <a:r>
              <a:rPr lang="pl-PL" sz="2000" dirty="0"/>
              <a:t>wydatkowano na programy na rzecz promocji zatrudnienia – </a:t>
            </a:r>
            <a:r>
              <a:rPr lang="pl-PL" sz="2000" dirty="0" smtClean="0"/>
              <a:t>o 3 487,9 </a:t>
            </a:r>
            <a:r>
              <a:rPr lang="pl-PL" sz="2000" dirty="0"/>
              <a:t>tys. zł (o </a:t>
            </a:r>
            <a:r>
              <a:rPr lang="pl-PL" sz="2000" dirty="0" smtClean="0"/>
              <a:t>9,6%) </a:t>
            </a:r>
            <a:r>
              <a:rPr lang="pl-PL" sz="2000" dirty="0"/>
              <a:t>mniej niż w tym samym okresie 2014 roku.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70719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52500" y="1773238"/>
            <a:ext cx="72009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2">
                    <a:lumMod val="50000"/>
                  </a:schemeClr>
                </a:solidFill>
                <a:latin typeface="Garamond" pitchFamily="18" charset="0"/>
                <a:cs typeface="+mn-cs"/>
              </a:rPr>
              <a:t>Dziękujemy za uwagę</a:t>
            </a:r>
          </a:p>
          <a:p>
            <a:pPr marL="274320" indent="-27432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b="1" dirty="0">
              <a:solidFill>
                <a:schemeClr val="bg2">
                  <a:lumMod val="50000"/>
                </a:schemeClr>
              </a:solidFill>
              <a:latin typeface="Garamond" pitchFamily="18" charset="0"/>
              <a:cs typeface="+mn-cs"/>
            </a:endParaRPr>
          </a:p>
          <a:p>
            <a:pPr marL="274320" indent="-27432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b="1" dirty="0">
              <a:solidFill>
                <a:schemeClr val="bg2">
                  <a:lumMod val="50000"/>
                </a:schemeClr>
              </a:solidFill>
              <a:latin typeface="Garamond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2">
                    <a:lumMod val="50000"/>
                  </a:schemeClr>
                </a:solidFill>
                <a:latin typeface="Garamond" pitchFamily="18" charset="0"/>
                <a:cs typeface="+mn-cs"/>
              </a:rPr>
              <a:t>Wojewódzki Urząd Pracy w </a:t>
            </a:r>
            <a:r>
              <a:rPr lang="pl-PL" sz="2400" b="1" dirty="0" smtClean="0">
                <a:solidFill>
                  <a:schemeClr val="bg2">
                    <a:lumMod val="50000"/>
                  </a:schemeClr>
                </a:solidFill>
                <a:latin typeface="Garamond" pitchFamily="18" charset="0"/>
                <a:cs typeface="+mn-cs"/>
              </a:rPr>
              <a:t>Olsztynie</a:t>
            </a:r>
            <a:endParaRPr lang="pl-PL" sz="2400" b="1" dirty="0">
              <a:solidFill>
                <a:schemeClr val="bg2">
                  <a:lumMod val="50000"/>
                </a:schemeClr>
              </a:solidFill>
              <a:latin typeface="Garamond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2">
                    <a:lumMod val="50000"/>
                  </a:schemeClr>
                </a:solidFill>
                <a:latin typeface="Garamond" pitchFamily="18" charset="0"/>
                <a:cs typeface="+mn-cs"/>
              </a:rPr>
              <a:t>ul. Głowackiego 28 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b="1" dirty="0">
              <a:solidFill>
                <a:schemeClr val="bg2">
                  <a:lumMod val="50000"/>
                </a:schemeClr>
              </a:solidFill>
              <a:latin typeface="Garamond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2">
                    <a:lumMod val="50000"/>
                  </a:schemeClr>
                </a:solidFill>
                <a:latin typeface="Garamond" pitchFamily="18" charset="0"/>
                <a:cs typeface="+mn-cs"/>
              </a:rPr>
              <a:t>olwu@up.gov.pl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altLang="pl-PL" sz="2400" b="1" dirty="0">
                <a:solidFill>
                  <a:schemeClr val="bg2">
                    <a:lumMod val="50000"/>
                  </a:schemeClr>
                </a:solidFill>
                <a:latin typeface="Garamond" pitchFamily="18" charset="0"/>
              </a:rPr>
              <a:t>wupolsztyn.praca.gov.pl</a:t>
            </a:r>
          </a:p>
        </p:txBody>
      </p:sp>
      <p:pic>
        <p:nvPicPr>
          <p:cNvPr id="5120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0"/>
            <a:ext cx="117633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9949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erodynamiczny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Aerodynamiczny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Aerodynamiczny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666</TotalTime>
  <Words>292</Words>
  <Application>Microsoft Office PowerPoint</Application>
  <PresentationFormat>Pokaz na ekranie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Kształt fali</vt:lpstr>
      <vt:lpstr> Sytuacja na rynku pracy w województwie warmińsko-mazurskim w okresie  styczeń-kwiecień 2015 roku</vt:lpstr>
      <vt:lpstr>Liczba bezrobotnych  w kwietniu 2015 roku</vt:lpstr>
      <vt:lpstr>Stopa bezrobocia w marcu 2015 roku  w województwie warmińsko-mazurskim</vt:lpstr>
      <vt:lpstr> Wybrane grupy bezrobotnych w szczególnej sytuacji na rynku pracy w kwietniu 2014-2015 </vt:lpstr>
      <vt:lpstr> Oferty wolnych miejsc pracy i miejsc aktywizacji zawodowej w województwie warmińsko-mazurskim pozyskane w okresie styczeń - kwiecień w latach 2014-2015</vt:lpstr>
      <vt:lpstr>Płynność bezrobocia od stycznia do kwietnia 2015 roku</vt:lpstr>
      <vt:lpstr> Od stycznia do kwietnia 2015 roku, do różnych form aktywizacji, finansowanych ze środków Funduszu Pracy, skierowano 9 861 osób</vt:lpstr>
      <vt:lpstr>Fundusz Pracy</vt:lpstr>
      <vt:lpstr>Slajd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Sytuacja na rynku pracy w województwie warmińsko-mazurskim</dc:title>
  <dc:creator>Kornelia KK. Kin</dc:creator>
  <cp:lastModifiedBy>kskalska</cp:lastModifiedBy>
  <cp:revision>29</cp:revision>
  <dcterms:created xsi:type="dcterms:W3CDTF">2015-05-15T08:51:15Z</dcterms:created>
  <dcterms:modified xsi:type="dcterms:W3CDTF">2015-06-02T07:29:53Z</dcterms:modified>
</cp:coreProperties>
</file>