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33"/>
  </p:notesMasterIdLst>
  <p:handoutMasterIdLst>
    <p:handoutMasterId r:id="rId34"/>
  </p:handoutMasterIdLst>
  <p:sldIdLst>
    <p:sldId id="256" r:id="rId2"/>
    <p:sldId id="302" r:id="rId3"/>
    <p:sldId id="350" r:id="rId4"/>
    <p:sldId id="303" r:id="rId5"/>
    <p:sldId id="317" r:id="rId6"/>
    <p:sldId id="304" r:id="rId7"/>
    <p:sldId id="305" r:id="rId8"/>
    <p:sldId id="306" r:id="rId9"/>
    <p:sldId id="332" r:id="rId10"/>
    <p:sldId id="340" r:id="rId11"/>
    <p:sldId id="334" r:id="rId12"/>
    <p:sldId id="335" r:id="rId13"/>
    <p:sldId id="336" r:id="rId14"/>
    <p:sldId id="338" r:id="rId15"/>
    <p:sldId id="313" r:id="rId16"/>
    <p:sldId id="371" r:id="rId17"/>
    <p:sldId id="381" r:id="rId18"/>
    <p:sldId id="369" r:id="rId19"/>
    <p:sldId id="372" r:id="rId20"/>
    <p:sldId id="323" r:id="rId21"/>
    <p:sldId id="324" r:id="rId22"/>
    <p:sldId id="325" r:id="rId23"/>
    <p:sldId id="327" r:id="rId24"/>
    <p:sldId id="328" r:id="rId25"/>
    <p:sldId id="329" r:id="rId26"/>
    <p:sldId id="373" r:id="rId27"/>
    <p:sldId id="374" r:id="rId28"/>
    <p:sldId id="378" r:id="rId29"/>
    <p:sldId id="379" r:id="rId30"/>
    <p:sldId id="380" r:id="rId31"/>
    <p:sldId id="330" r:id="rId32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0"/>
    <a:srgbClr val="FF3300"/>
    <a:srgbClr val="F4EE00"/>
    <a:srgbClr val="63E8EB"/>
    <a:srgbClr val="6958EA"/>
    <a:srgbClr val="F18DF3"/>
    <a:srgbClr val="EE7EF1"/>
    <a:srgbClr val="311B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95" autoAdjust="0"/>
    <p:restoredTop sz="94717" autoAdjust="0"/>
  </p:normalViewPr>
  <p:slideViewPr>
    <p:cSldViewPr>
      <p:cViewPr>
        <p:scale>
          <a:sx n="85" d="100"/>
          <a:sy n="85" d="100"/>
        </p:scale>
        <p:origin x="-2364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958" cy="49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2"/>
            <a:ext cx="2944958" cy="49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014"/>
            <a:ext cx="2944958" cy="49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29014"/>
            <a:ext cx="2944958" cy="49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D3D4DD-E36B-4512-95E2-D365CF0FA6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93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958" cy="49600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098" y="2"/>
            <a:ext cx="2944958" cy="49600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 smtClean="0"/>
            </a:lvl1pPr>
          </a:lstStyle>
          <a:p>
            <a:pPr>
              <a:defRPr/>
            </a:pPr>
            <a:fld id="{46AFEE8A-895A-4BA9-9320-6EDD274A245E}" type="datetimeFigureOut">
              <a:rPr lang="pl-PL"/>
              <a:pPr>
                <a:defRPr/>
              </a:pPr>
              <a:t>2016-06-10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606" y="4714506"/>
            <a:ext cx="5438464" cy="4467311"/>
          </a:xfrm>
          <a:prstGeom prst="rect">
            <a:avLst/>
          </a:prstGeom>
        </p:spPr>
        <p:txBody>
          <a:bodyPr vert="horz" lIns="93122" tIns="46561" rIns="93122" bIns="46561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014"/>
            <a:ext cx="2944958" cy="496009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098" y="9429014"/>
            <a:ext cx="2944958" cy="496009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51FB12-BEE9-49C4-800C-01DD72C392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396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927" y="4715034"/>
            <a:ext cx="5437823" cy="4465957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927" y="4715034"/>
            <a:ext cx="5437823" cy="4465957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927" y="4715034"/>
            <a:ext cx="5437823" cy="4465957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927" y="4715034"/>
            <a:ext cx="5437823" cy="4465957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927" y="4715034"/>
            <a:ext cx="5437823" cy="4465957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2525" cy="3722687"/>
          </a:xfrm>
          <a:ln/>
        </p:spPr>
      </p:sp>
      <p:sp>
        <p:nvSpPr>
          <p:cNvPr id="15769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768" y="4715788"/>
            <a:ext cx="5438140" cy="4465083"/>
          </a:xfrm>
          <a:ln/>
        </p:spPr>
        <p:txBody>
          <a:bodyPr wrap="none" anchor="ctr"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927" y="4715034"/>
            <a:ext cx="5437823" cy="4465957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52475"/>
            <a:ext cx="4964112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6" y="4714507"/>
            <a:ext cx="5438464" cy="446569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59D9F-8427-4129-BC7F-C1B615AA2BB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DEBC-FD55-4C3C-8111-6E03C15643F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2942E-C21C-4943-A972-614EE3C846C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>
            <a:normAutofit/>
          </a:bodyPr>
          <a:lstStyle/>
          <a:p>
            <a:pPr lvl="0"/>
            <a:endParaRPr lang="pl-PL" noProof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72D81-D43C-4786-8A3D-662647A86E3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DC16C-CD53-482C-A7C4-3A641D035E0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8013" cy="137318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6613" y="3940175"/>
            <a:ext cx="4038600" cy="21891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0"/>
          </p:nvPr>
        </p:nvSpPr>
        <p:spPr>
          <a:xfrm>
            <a:off x="6553200" y="6243638"/>
            <a:ext cx="2132013" cy="455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3A2099-4ADD-42A7-838B-432DE38EF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A147-40BB-4263-A753-13201DC4A9D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5A17-7D80-49A6-8ABE-89A716C230A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FC8FE-D685-4043-92FC-336F57B82B0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FC75-FAF3-4D47-B96D-37ED6B84212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ECEEB-3643-4856-8F30-3F2E1592058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9EF8-52DD-4BA9-9F7B-875C62364F3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43933-FBB3-438A-9977-32F07292DD1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18F8C-4A95-4173-B29D-5C9CAE3E80B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6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3077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DCB97FD-4FBF-407E-83ED-72319858ADF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  <p:grpSp>
        <p:nvGrpSpPr>
          <p:cNvPr id="3081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41" r:id="rId2"/>
    <p:sldLayoutId id="2147483950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51" r:id="rId9"/>
    <p:sldLayoutId id="2147483947" r:id="rId10"/>
    <p:sldLayoutId id="2147483948" r:id="rId11"/>
    <p:sldLayoutId id="2147483952" r:id="rId12"/>
    <p:sldLayoutId id="2147483953" r:id="rId13"/>
    <p:sldLayoutId id="214748395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LOGO-WUP mał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76250"/>
            <a:ext cx="18430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619250" y="548680"/>
            <a:ext cx="66971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</a:t>
            </a: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Wojewódzki Urząd Pracy </a:t>
            </a:r>
            <a:b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                      w Olsztynie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39750" y="1720850"/>
            <a:ext cx="828072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36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defRPr/>
            </a:pPr>
            <a:r>
              <a:rPr lang="pl-P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Działalność Agencji Zatrudnienia na terenie Województwa Warmińsko – Mazurskiego 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3600" b="1" dirty="0">
              <a:latin typeface="Times New Roman" pitchFamily="18" charset="0"/>
            </a:endParaRPr>
          </a:p>
        </p:txBody>
      </p:sp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611188" y="4816475"/>
            <a:ext cx="53292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latin typeface="Garamond" pitchFamily="18" charset="0"/>
              </a:rPr>
              <a:t>Kamila Skalska</a:t>
            </a:r>
          </a:p>
          <a:p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Pośrednik </a:t>
            </a:r>
            <a:r>
              <a:rPr lang="pl-PL" dirty="0" smtClean="0">
                <a:latin typeface="Garamond" pitchFamily="18" charset="0"/>
              </a:rPr>
              <a:t>pracy</a:t>
            </a:r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Wojewódzki Urząd Pracy </a:t>
            </a:r>
          </a:p>
          <a:p>
            <a:r>
              <a:rPr lang="pl-PL" dirty="0">
                <a:latin typeface="Garamond" pitchFamily="18" charset="0"/>
              </a:rPr>
              <a:t>w Olsztynie</a:t>
            </a:r>
          </a:p>
        </p:txBody>
      </p:sp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3348038" y="61658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dirty="0">
                <a:latin typeface="Garamond" pitchFamily="18" charset="0"/>
              </a:rPr>
              <a:t>Olsztyn </a:t>
            </a:r>
            <a:r>
              <a:rPr lang="pl-PL" dirty="0" smtClean="0">
                <a:latin typeface="Garamond" pitchFamily="18" charset="0"/>
              </a:rPr>
              <a:t>2015</a:t>
            </a:r>
            <a:endParaRPr lang="pl-PL" dirty="0">
              <a:latin typeface="Garamond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36904" cy="1368152"/>
          </a:xfrm>
        </p:spPr>
        <p:txBody>
          <a:bodyPr/>
          <a:lstStyle/>
          <a:p>
            <a:pPr algn="ctr"/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Działalność warmińsko - mazurskich agencji pośrednictwa pracy za granicą </a:t>
            </a:r>
            <a:b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w roku 2015</a:t>
            </a:r>
            <a:endParaRPr lang="pl-PL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331640" y="142468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Najczęściej występujące grupy zawodów</a:t>
            </a:r>
            <a:endParaRPr lang="pl-PL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155533"/>
              </p:ext>
            </p:extLst>
          </p:nvPr>
        </p:nvGraphicFramePr>
        <p:xfrm>
          <a:off x="683568" y="1556792"/>
          <a:ext cx="7560840" cy="492601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95584"/>
                <a:gridCol w="1977932"/>
                <a:gridCol w="5087324"/>
              </a:tblGrid>
              <a:tr h="379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L.P.</a:t>
                      </a:r>
                      <a:endParaRPr lang="pl-PL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Kraj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Nazwa grup elementarnych zawodów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954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Holandia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-Robotnicy wykonujący prace proste w przemyśle, gdzie indziej </a:t>
                      </a:r>
                      <a:r>
                        <a:rPr lang="pl-PL" sz="1400" dirty="0" smtClean="0">
                          <a:effectLst/>
                        </a:rPr>
                        <a:t>niesklasyfikowani,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spawacze </a:t>
                      </a:r>
                      <a:r>
                        <a:rPr lang="pl-PL" sz="1400" dirty="0">
                          <a:effectLst/>
                        </a:rPr>
                        <a:t>i </a:t>
                      </a:r>
                      <a:r>
                        <a:rPr lang="pl-PL" sz="1400" dirty="0" smtClean="0">
                          <a:effectLst/>
                        </a:rPr>
                        <a:t>pokrewni,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hodowcy </a:t>
                      </a:r>
                      <a:r>
                        <a:rPr lang="pl-PL" sz="1400" dirty="0">
                          <a:effectLst/>
                        </a:rPr>
                        <a:t>zwierząt gospodarskich i pokrewni,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763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Niemcy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-pracownicy domowej opieki </a:t>
                      </a:r>
                      <a:r>
                        <a:rPr lang="pl-PL" sz="1400" dirty="0" smtClean="0">
                          <a:effectLst/>
                        </a:rPr>
                        <a:t>osobistej, robotnicy </a:t>
                      </a:r>
                      <a:r>
                        <a:rPr lang="pl-PL" sz="1400" dirty="0">
                          <a:effectLst/>
                        </a:rPr>
                        <a:t>pracujący przy przeładunku </a:t>
                      </a:r>
                      <a:r>
                        <a:rPr lang="pl-PL" sz="1400" dirty="0" smtClean="0">
                          <a:effectLst/>
                        </a:rPr>
                        <a:t>towaru,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robotnicy </a:t>
                      </a:r>
                      <a:r>
                        <a:rPr lang="pl-PL" sz="1400" dirty="0">
                          <a:effectLst/>
                        </a:rPr>
                        <a:t>wykonujący prace proste w budownictwie ogólnym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57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Norwegia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r>
                        <a:rPr lang="pl-PL" sz="1400" dirty="0" smtClean="0">
                          <a:effectLst/>
                        </a:rPr>
                        <a:t>ogrodnicy, magazynierzy </a:t>
                      </a:r>
                      <a:r>
                        <a:rPr lang="pl-PL" sz="1400" dirty="0">
                          <a:effectLst/>
                        </a:rPr>
                        <a:t>i </a:t>
                      </a:r>
                      <a:r>
                        <a:rPr lang="pl-PL" sz="1400" dirty="0" smtClean="0">
                          <a:effectLst/>
                        </a:rPr>
                        <a:t>pokrewni, kierowcy </a:t>
                      </a:r>
                      <a:r>
                        <a:rPr lang="pl-PL" sz="1400" dirty="0">
                          <a:effectLst/>
                        </a:rPr>
                        <a:t>samochodów osobowych i dostawczych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381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Czechy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-operatorzy maszyn i urządzeń do produkcji i przetwórstwa metali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381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Wielka Brytania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-pracownicy wsparcia rodziny, pomocy społecznej i pracy socjalnej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190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Belgia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-ręczni pakowacze i </a:t>
                      </a:r>
                      <a:r>
                        <a:rPr lang="pl-PL" sz="1400" dirty="0" err="1">
                          <a:effectLst/>
                        </a:rPr>
                        <a:t>znakowacze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57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Irlandia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 cieśle i stolarze </a:t>
                      </a:r>
                      <a:r>
                        <a:rPr lang="pl-PL" sz="1400" dirty="0" smtClean="0">
                          <a:effectLst/>
                        </a:rPr>
                        <a:t>budowlani,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mechanicy </a:t>
                      </a:r>
                      <a:r>
                        <a:rPr lang="pl-PL" sz="1400" dirty="0">
                          <a:effectLst/>
                        </a:rPr>
                        <a:t>maszyn i urządzeń rolniczych i przemysłowych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  <a:tr h="381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8.</a:t>
                      </a:r>
                      <a:endParaRPr lang="pl-PL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Malta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-operatorzy maszyn i urządzeń do produkcji wyrobów spożywczych i pokrewni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53342" marR="53342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48680"/>
            <a:ext cx="8229600" cy="1224136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doradztwa personalnego w 2015 roku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48884"/>
              </p:ext>
            </p:extLst>
          </p:nvPr>
        </p:nvGraphicFramePr>
        <p:xfrm>
          <a:off x="395536" y="2276872"/>
          <a:ext cx="8424936" cy="4104456"/>
        </p:xfrm>
        <a:graphic>
          <a:graphicData uri="http://schemas.openxmlformats.org/drawingml/2006/table">
            <a:tbl>
              <a:tblPr/>
              <a:tblGrid>
                <a:gridCol w="4248472"/>
                <a:gridCol w="883772"/>
                <a:gridCol w="770111"/>
                <a:gridCol w="1268095"/>
                <a:gridCol w="1254486"/>
              </a:tblGrid>
              <a:tr h="948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2015 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Zmiana</a:t>
                      </a:r>
                      <a:b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</a:b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>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Zmiana</a:t>
                      </a: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</a:b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>w 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55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>Liczba pracodawców korzystających z usług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agencji doradztwa personalnego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150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484</a:t>
                      </a:r>
                      <a:endParaRPr lang="pl-PL" sz="18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+334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222,0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76672"/>
            <a:ext cx="8229600" cy="1224136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poradnictwa zawodowego w 2015 roku</a:t>
            </a:r>
            <a:endParaRPr lang="pl-PL" sz="32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603426"/>
              </p:ext>
            </p:extLst>
          </p:nvPr>
        </p:nvGraphicFramePr>
        <p:xfrm>
          <a:off x="611560" y="2060848"/>
          <a:ext cx="8064896" cy="3816424"/>
        </p:xfrm>
        <a:graphic>
          <a:graphicData uri="http://schemas.openxmlformats.org/drawingml/2006/table">
            <a:tbl>
              <a:tblPr/>
              <a:tblGrid>
                <a:gridCol w="3923427"/>
                <a:gridCol w="740172"/>
                <a:gridCol w="703221"/>
                <a:gridCol w="1173139"/>
                <a:gridCol w="1524937"/>
              </a:tblGrid>
              <a:tr h="639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2014 rok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2015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rok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Zmiana w liczbach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Zmiana w %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19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 korzystających z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usług poradnictwa zawodowego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6 859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14 700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+7841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114,0%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85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pracodawców korzystających z usług poradnictwa zawodowego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354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616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+262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74,0%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Działalność warmińsko - mazurskich agencji pracy tymczasowej w latach 2014 - 2015</a:t>
            </a:r>
            <a:endParaRPr lang="pl-PL" sz="2000" b="1" dirty="0" smtClean="0">
              <a:solidFill>
                <a:srgbClr val="0070C0"/>
              </a:solidFill>
              <a:latin typeface="Garamond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189435"/>
              </p:ext>
            </p:extLst>
          </p:nvPr>
        </p:nvGraphicFramePr>
        <p:xfrm>
          <a:off x="539552" y="1772816"/>
          <a:ext cx="8280920" cy="4479418"/>
        </p:xfrm>
        <a:graphic>
          <a:graphicData uri="http://schemas.openxmlformats.org/drawingml/2006/table">
            <a:tbl>
              <a:tblPr/>
              <a:tblGrid>
                <a:gridCol w="4392488"/>
                <a:gridCol w="792088"/>
                <a:gridCol w="845208"/>
                <a:gridCol w="1015205"/>
                <a:gridCol w="1235931"/>
              </a:tblGrid>
              <a:tr h="1233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2014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</a:t>
                      </a: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</a:b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w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941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 skierowanych przez agencję zatrudnienia do wykonywania pracy tymczasowej</a:t>
                      </a:r>
                      <a:endParaRPr lang="pl-PL" sz="11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4 954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5603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+649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13,0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13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Garamond" pitchFamily="18" charset="0"/>
                          <a:ea typeface="Calibri"/>
                          <a:cs typeface="Times New Roman"/>
                        </a:rPr>
                        <a:t>z tego zatrudnionych w agencji zatrudnienia na podstawie umowy o pracę na czas określonej i umowy o prace na czas wykonywania określonej pracy</a:t>
                      </a:r>
                      <a:endParaRPr lang="pl-PL" sz="11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2 388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pl-PL" sz="1600" b="1" baseline="0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 192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+ 804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33,6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pracodawców użytkowników korzystających z usług agencji zatrudnienia</a:t>
                      </a:r>
                      <a:endParaRPr lang="pl-PL" sz="11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215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327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+112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52,0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663575" y="3998913"/>
            <a:ext cx="8012113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1979613" y="4292600"/>
            <a:ext cx="27574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455738" y="4503738"/>
            <a:ext cx="261143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67544" y="332656"/>
            <a:ext cx="8195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Działalność agencji pracy tymczasowej </a:t>
            </a:r>
            <a:b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na Warmii i Mazurach w 2015 roku</a:t>
            </a:r>
            <a:endParaRPr lang="pl-PL" sz="32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724219"/>
              </p:ext>
            </p:extLst>
          </p:nvPr>
        </p:nvGraphicFramePr>
        <p:xfrm>
          <a:off x="827585" y="1988840"/>
          <a:ext cx="7848104" cy="3816424"/>
        </p:xfrm>
        <a:graphic>
          <a:graphicData uri="http://schemas.openxmlformats.org/drawingml/2006/table">
            <a:tbl>
              <a:tblPr/>
              <a:tblGrid>
                <a:gridCol w="3827889"/>
                <a:gridCol w="2077111"/>
                <a:gridCol w="1943104"/>
              </a:tblGrid>
              <a:tr h="328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Garamond" pitchFamily="18" charset="0"/>
                          <a:ea typeface="Times New Roman"/>
                        </a:rPr>
                        <a:t>Nazwa grupy elementarnej zawodów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Garamond" pitchFamily="18" charset="0"/>
                          <a:ea typeface="Times New Roman"/>
                        </a:rPr>
                        <a:t>ogółem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Garamond" pitchFamily="18" charset="0"/>
                          <a:ea typeface="Times New Roman"/>
                        </a:rPr>
                        <a:t>%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2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Robotnicy wykonujący prace proste w przemyśle gdzie indziej niesklasyfikowani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2812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50,0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430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Monterzy gdzie indziej niesklasyfikowani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676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12,0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Pracownicy domowej opieki osobistej</a:t>
                      </a:r>
                      <a:r>
                        <a:rPr lang="pl-PL" sz="1400" b="1" baseline="0" dirty="0" smtClean="0">
                          <a:latin typeface="Garamond" pitchFamily="18" charset="0"/>
                          <a:ea typeface="Times New Roman"/>
                        </a:rPr>
                        <a:t> 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380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6,8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430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Sprzedawcy sklepowi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379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6,8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Układacze towarów na półkach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205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3,6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2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Kasjerzy bankowi i</a:t>
                      </a:r>
                      <a:r>
                        <a:rPr lang="pl-PL" sz="1400" b="1" baseline="0" dirty="0" smtClean="0">
                          <a:latin typeface="Garamond" pitchFamily="18" charset="0"/>
                          <a:ea typeface="Times New Roman"/>
                        </a:rPr>
                        <a:t> pokrewni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120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2,1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8" cy="194421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Kraje, do których warmińsko-mazurskie agencje pracy tymczasowej kierowały pracowników tymczasowych w roku 2015</a:t>
            </a:r>
            <a:endParaRPr lang="pl-PL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27717"/>
              </p:ext>
            </p:extLst>
          </p:nvPr>
        </p:nvGraphicFramePr>
        <p:xfrm>
          <a:off x="755576" y="2555657"/>
          <a:ext cx="7848871" cy="3366526"/>
        </p:xfrm>
        <a:graphic>
          <a:graphicData uri="http://schemas.openxmlformats.org/drawingml/2006/table">
            <a:tbl>
              <a:tblPr/>
              <a:tblGrid>
                <a:gridCol w="4030501"/>
                <a:gridCol w="2192027"/>
                <a:gridCol w="1626343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Kraj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Liczba skierowań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% Ogółu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7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Polska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5076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91,3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666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Garamond" pitchFamily="18" charset="0"/>
                          <a:ea typeface="Times New Roman"/>
                          <a:cs typeface="Times New Roman"/>
                        </a:rPr>
                        <a:t>Francja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53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05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Niemcy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462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7,3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56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Dania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876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Ogółem we wszystkich państwach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5603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3"/>
            <a:ext cx="8229600" cy="647849"/>
          </a:xfrm>
          <a:noFill/>
          <a:ln/>
        </p:spPr>
        <p:txBody>
          <a:bodyPr lIns="90000" tIns="46800" rIns="90000" bIns="46800"/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Działalność agencji zatrudnienia w regionie</a:t>
            </a:r>
            <a:br>
              <a:rPr lang="pl-PL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- podsumowanie</a:t>
            </a:r>
            <a:r>
              <a:rPr lang="pl-PL" sz="3200" b="1" dirty="0" smtClean="0">
                <a:latin typeface="Garamond" pitchFamily="18" charset="0"/>
              </a:rPr>
              <a:t>  2015 roku</a:t>
            </a:r>
          </a:p>
        </p:txBody>
      </p:sp>
      <p:sp>
        <p:nvSpPr>
          <p:cNvPr id="156791" name="Line 119"/>
          <p:cNvSpPr>
            <a:spLocks noChangeShapeType="1"/>
          </p:cNvSpPr>
          <p:nvPr/>
        </p:nvSpPr>
        <p:spPr bwMode="auto">
          <a:xfrm>
            <a:off x="3800475" y="24003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graphicFrame>
        <p:nvGraphicFramePr>
          <p:cNvPr id="157011" name="Group 3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442284"/>
              </p:ext>
            </p:extLst>
          </p:nvPr>
        </p:nvGraphicFramePr>
        <p:xfrm>
          <a:off x="467544" y="1628800"/>
          <a:ext cx="8352927" cy="444884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104456"/>
                <a:gridCol w="2007536"/>
                <a:gridCol w="2240935"/>
              </a:tblGrid>
              <a:tr h="67057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Działania Agencji Zatrudnienia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Liczba osób, objętych działaniem agencji zatrudnienia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3753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2014 rok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2015 rok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6879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Pośrednictwo pracy na terenie RP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osób, które podjęły zatrudnienie)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811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1484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</a:tr>
              <a:tr h="6879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Pośrednictwo do pracy za granicą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 skierowanych do pracy)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426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1826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</a:tr>
              <a:tr h="7053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Doradztwo personalne </a:t>
                      </a:r>
                      <a:b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</a:br>
                      <a:r>
                        <a:rPr kumimoji="0" lang="pl-PL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(liczba pracodawców)</a:t>
                      </a: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150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484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</a:tr>
              <a:tr h="678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Poradnictwo zawodowe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osób, które skorzystały z usług)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6 859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14 700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</a:tr>
              <a:tr h="6807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Praca tymczasowa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 skierowanych do pracy)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4 954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5 603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b="1" dirty="0" smtClean="0">
                <a:latin typeface="Garamond" panose="02020404030301010803" pitchFamily="18" charset="0"/>
              </a:rPr>
              <a:t>Działalność agencji zatrudnienia w Polsce w zakresie pośrednictwa pracy oraz pracy tymczasowej w latach 2003 - 2015</a:t>
            </a:r>
            <a:endParaRPr lang="pl-PL" sz="32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53623"/>
              </p:ext>
            </p:extLst>
          </p:nvPr>
        </p:nvGraphicFramePr>
        <p:xfrm>
          <a:off x="827586" y="2060853"/>
          <a:ext cx="7700072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0169"/>
                <a:gridCol w="1540169"/>
                <a:gridCol w="1540169"/>
                <a:gridCol w="1539396"/>
                <a:gridCol w="1540169"/>
              </a:tblGrid>
              <a:tr h="48138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anose="02020404030301010803" pitchFamily="18" charset="0"/>
                        </a:rPr>
                        <a:t>    Lata</a:t>
                      </a:r>
                      <a:endParaRPr lang="pl-PL" sz="1400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anose="02020404030301010803" pitchFamily="18" charset="0"/>
                        </a:rPr>
                        <a:t>Osoby zatrudnione za pośrednictwem agencji zatrudnienia </a:t>
                      </a:r>
                      <a:br>
                        <a:rPr lang="pl-PL" sz="1400" dirty="0">
                          <a:effectLst/>
                          <a:latin typeface="Garamond" panose="02020404030301010803" pitchFamily="18" charset="0"/>
                        </a:rPr>
                      </a:br>
                      <a:r>
                        <a:rPr lang="pl-PL" sz="1400" dirty="0">
                          <a:effectLst/>
                          <a:latin typeface="Garamond" panose="02020404030301010803" pitchFamily="18" charset="0"/>
                        </a:rPr>
                        <a:t>w zakresie:</a:t>
                      </a:r>
                      <a:endParaRPr lang="pl-PL" sz="1400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34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Garamond" panose="02020404030301010803" pitchFamily="18" charset="0"/>
                        </a:rPr>
                        <a:t>Pośrednictwa pracy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Garamond" panose="02020404030301010803" pitchFamily="18" charset="0"/>
                        </a:rPr>
                        <a:t>Pracy tymczasowej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Garamond" panose="02020404030301010803" pitchFamily="18" charset="0"/>
                        </a:rPr>
                        <a:t>ogółem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Garamond" panose="02020404030301010803" pitchFamily="18" charset="0"/>
                        </a:rPr>
                        <a:t>w tym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34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Garamond" panose="02020404030301010803" pitchFamily="18" charset="0"/>
                        </a:rPr>
                        <a:t>Na terenie RP</a:t>
                      </a:r>
                      <a:endParaRPr lang="pl-PL" sz="1400" b="1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Garamond" panose="02020404030301010803" pitchFamily="18" charset="0"/>
                        </a:rPr>
                        <a:t>Za granicą</a:t>
                      </a:r>
                      <a:endParaRPr lang="pl-PL" sz="1400" b="1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2003r.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125 127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83 961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41 166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31 628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2004r.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98 888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46 572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52 316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167 644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2005r.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162 656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81 624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81 032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206 665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2006r.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247 761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128 514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119 247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288 440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2007r.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356 163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207 140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149 023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486 591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2008r.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327 860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195 888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131 972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474 747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2009r.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275 539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178 242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97 297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379 103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2010r.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298 937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208 872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90 065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433 102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2011r.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317 952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209 146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108 806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499 024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2012r.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296 412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194 412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102 000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509 347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2013r.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373 373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162 574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110 799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559 465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2014r.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329 455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220 422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109 033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699 278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2015r.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412 361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278 062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anose="02020404030301010803" pitchFamily="18" charset="0"/>
                        </a:rPr>
                        <a:t>134 299</a:t>
                      </a:r>
                      <a:endParaRPr lang="pl-PL" sz="140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anose="02020404030301010803" pitchFamily="18" charset="0"/>
                        </a:rPr>
                        <a:t>799 727</a:t>
                      </a:r>
                      <a:endParaRPr lang="pl-PL" sz="1400" dirty="0">
                        <a:effectLst/>
                        <a:latin typeface="Garamond" panose="020204040303010108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157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LOGO-WUP mał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76250"/>
            <a:ext cx="18430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619250" y="548680"/>
            <a:ext cx="66971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</a:t>
            </a: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Wojewódzki Urząd Pracy </a:t>
            </a:r>
            <a:b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                      w Olsztynie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39750" y="1720850"/>
            <a:ext cx="828072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36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defRPr/>
            </a:pPr>
            <a:r>
              <a:rPr lang="pl-P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Działalność kontrolna Wojewódzkiego Urzędu Pracy </a:t>
            </a:r>
          </a:p>
          <a:p>
            <a:pPr algn="ctr">
              <a:defRPr/>
            </a:pPr>
            <a:r>
              <a:rPr lang="pl-P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 Olsztynie w roku 2014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3600" b="1" dirty="0">
              <a:latin typeface="Times New Roman" pitchFamily="18" charset="0"/>
            </a:endParaRPr>
          </a:p>
        </p:txBody>
      </p:sp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611188" y="4816475"/>
            <a:ext cx="53292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latin typeface="Garamond" pitchFamily="18" charset="0"/>
              </a:rPr>
              <a:t>Kamila Skalska</a:t>
            </a:r>
          </a:p>
          <a:p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Pośrednik pracy </a:t>
            </a:r>
          </a:p>
          <a:p>
            <a:r>
              <a:rPr lang="pl-PL" dirty="0">
                <a:latin typeface="Garamond" pitchFamily="18" charset="0"/>
              </a:rPr>
              <a:t>Wojewódzki Urząd Pracy </a:t>
            </a:r>
          </a:p>
          <a:p>
            <a:r>
              <a:rPr lang="pl-PL" dirty="0">
                <a:latin typeface="Garamond" pitchFamily="18" charset="0"/>
              </a:rPr>
              <a:t>w Olsztynie</a:t>
            </a:r>
          </a:p>
        </p:txBody>
      </p:sp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3348038" y="61658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dirty="0">
                <a:latin typeface="Garamond" pitchFamily="18" charset="0"/>
              </a:rPr>
              <a:t>Olsztyn </a:t>
            </a:r>
            <a:r>
              <a:rPr lang="pl-PL" dirty="0" smtClean="0">
                <a:latin typeface="Garamond" pitchFamily="18" charset="0"/>
              </a:rPr>
              <a:t>2015</a:t>
            </a:r>
            <a:endParaRPr lang="pl-PL" dirty="0">
              <a:latin typeface="Garamond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339975" y="2132856"/>
            <a:ext cx="4176713" cy="1626344"/>
          </a:xfrm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400" b="1" dirty="0" smtClean="0">
                <a:solidFill>
                  <a:srgbClr val="FF3300"/>
                </a:solidFill>
              </a:rPr>
              <a:t>     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</a:t>
            </a:r>
            <a:r>
              <a:rPr lang="pl-PL" sz="3800" b="1" dirty="0" smtClean="0">
                <a:solidFill>
                  <a:srgbClr val="339933"/>
                </a:solidFill>
                <a:latin typeface="Tahoma" pitchFamily="34" charset="0"/>
              </a:rPr>
              <a:t/>
            </a:r>
            <a:br>
              <a:rPr lang="pl-PL" sz="3800" b="1" dirty="0" smtClean="0">
                <a:solidFill>
                  <a:srgbClr val="339933"/>
                </a:solidFill>
                <a:latin typeface="Tahoma" pitchFamily="34" charset="0"/>
              </a:rPr>
            </a:br>
            <a:r>
              <a:rPr lang="pl-PL" sz="3800" b="1" dirty="0" smtClean="0">
                <a:solidFill>
                  <a:srgbClr val="339933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7544" y="332656"/>
            <a:ext cx="8369051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AGENCJE ZATRUDNIENIA </a:t>
            </a:r>
            <a:endParaRPr lang="pl-PL" sz="3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– </a:t>
            </a:r>
            <a:r>
              <a:rPr lang="pl-P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PODSTAWA  PRAWNA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700808"/>
            <a:ext cx="8597900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l-PL" sz="2400" b="1" dirty="0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Ustawa </a:t>
            </a:r>
            <a:r>
              <a:rPr lang="pl-PL" sz="24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z dnia 20 kwietnia 2004 r. o promocji zatrudnienia </a:t>
            </a: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/>
            </a:r>
            <a:b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 </a:t>
            </a:r>
            <a:r>
              <a:rPr lang="pl-PL" sz="24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instytucjach rynku pracy </a:t>
            </a: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18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/>
            </a:r>
            <a:br>
              <a:rPr lang="pl-PL" sz="18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18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 </a:t>
            </a:r>
            <a:endParaRPr lang="pl-PL" sz="1800" b="1" dirty="0">
              <a:solidFill>
                <a:srgbClr val="0808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286000" y="295194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000" b="1" dirty="0" smtClean="0">
                <a:solidFill>
                  <a:srgbClr val="FF3300"/>
                </a:solidFill>
              </a:rPr>
              <a:t> 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ROZDZIAŁ 6 (</a:t>
            </a:r>
            <a:r>
              <a:rPr lang="pl-PL" b="1" dirty="0" smtClean="0">
                <a:solidFill>
                  <a:srgbClr val="FF0000"/>
                </a:solidFill>
                <a:latin typeface="Garamond" pitchFamily="18" charset="0"/>
              </a:rPr>
              <a:t>art. 18-19 k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)</a:t>
            </a:r>
            <a:b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</a:b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            ROZDZIAŁ 16 (</a:t>
            </a:r>
            <a:r>
              <a:rPr lang="pl-PL" b="1" dirty="0" smtClean="0">
                <a:solidFill>
                  <a:srgbClr val="FF0000"/>
                </a:solidFill>
                <a:latin typeface="Garamond" pitchFamily="18" charset="0"/>
              </a:rPr>
              <a:t>art. 84-85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)</a:t>
            </a:r>
            <a:b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</a:b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               ROZDZIAŁ 20 (</a:t>
            </a:r>
            <a:r>
              <a:rPr lang="pl-PL" b="1" dirty="0" smtClean="0">
                <a:solidFill>
                  <a:srgbClr val="FF0000"/>
                </a:solidFill>
                <a:latin typeface="Garamond" pitchFamily="18" charset="0"/>
              </a:rPr>
              <a:t>art.121-121c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)</a:t>
            </a: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648"/>
            <a:ext cx="8569325" cy="136815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Działania WUP, związane z prowadzeniem rejestru agencji zatrudnienia </a:t>
            </a: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 2015 roku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8" name="Symbol zastępczy tabeli 4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80255676"/>
              </p:ext>
            </p:extLst>
          </p:nvPr>
        </p:nvGraphicFramePr>
        <p:xfrm>
          <a:off x="179512" y="1916832"/>
          <a:ext cx="8569325" cy="4206240"/>
        </p:xfrm>
        <a:graphic>
          <a:graphicData uri="http://schemas.openxmlformats.org/drawingml/2006/table">
            <a:tbl>
              <a:tblPr/>
              <a:tblGrid>
                <a:gridCol w="7416824"/>
                <a:gridCol w="1152501"/>
              </a:tblGrid>
              <a:tr h="63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wniosków o wpis do KRAZ, które wpłynęły do WUP w 2015 roku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36</a:t>
                      </a: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wydanych certyfikatów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Liczba odmów wydania certyfikatu (</a:t>
                      </a:r>
                      <a:r>
                        <a:rPr kumimoji="0" 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wniosek złożony w roku 2014)</a:t>
                      </a: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60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decyzji administracyjnych w sprawie wykreślenia z KRAZ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21</a:t>
                      </a: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kontroli agencji zatrudnienia, przeprowadzonych w 2014 roku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W tym liczba stwierdzonych przypadków nieprzestrzegania/uchybień warunków prowadzenia agencji zatrudnienia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8229600" cy="108012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Działalność kontrolna Wojewódzkiego </a:t>
            </a:r>
            <a:b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Urzędu Pracy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700808"/>
            <a:ext cx="7704212" cy="1152128"/>
          </a:xfrm>
        </p:spPr>
        <p:txBody>
          <a:bodyPr/>
          <a:lstStyle/>
          <a:p>
            <a:pPr indent="-341313" algn="ctr" eaLnBrk="1" hangingPunct="1">
              <a:lnSpc>
                <a:spcPct val="80000"/>
              </a:lnSpc>
              <a:spcBef>
                <a:spcPts val="45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l-PL" sz="2000" b="1" dirty="0" smtClean="0">
                <a:solidFill>
                  <a:srgbClr val="FF0000"/>
                </a:solidFill>
                <a:latin typeface="Garamond" pitchFamily="18" charset="0"/>
              </a:rPr>
              <a:t>Zgodnie z art. 18 o ustawy z dnia 20 kwietnia 2004r. o promocji zatrudnienia i instytucjach rynku pracy (Dz. U. 2016, poz. 645), marszałek województwa sprawuje kontrolę w zakresie prowadzenia agencji zatrudnienia , o których mowa w art.19, art.19e oraz art.19f.</a:t>
            </a:r>
          </a:p>
        </p:txBody>
      </p:sp>
      <p:graphicFrame>
        <p:nvGraphicFramePr>
          <p:cNvPr id="27668" name="Group 20"/>
          <p:cNvGraphicFramePr>
            <a:graphicFrameLocks noGrp="1"/>
          </p:cNvGraphicFramePr>
          <p:nvPr/>
        </p:nvGraphicFramePr>
        <p:xfrm>
          <a:off x="899592" y="3501008"/>
          <a:ext cx="7488832" cy="1944216"/>
        </p:xfrm>
        <a:graphic>
          <a:graphicData uri="http://schemas.openxmlformats.org/drawingml/2006/table">
            <a:tbl>
              <a:tblPr/>
              <a:tblGrid>
                <a:gridCol w="7488832"/>
              </a:tblGrid>
              <a:tr h="1944216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1)posiadanie zaległości z tytułu podatków, składek na ubezpieczenia społeczne, zdrowotne oraz na FP i Fundusz Gwarantowanych Świadczeń Pracowniczych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2)karalność za wykroczenia z art. 121 - </a:t>
                      </a:r>
                      <a:r>
                        <a:rPr kumimoji="0" lang="pl-P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121</a:t>
                      </a: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 b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3)ogłoszenie likwidacji lub upadłości</a:t>
                      </a:r>
                    </a:p>
                  </a:txBody>
                  <a:tcPr marL="90000" marR="90000" marT="5436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2771800" y="2708920"/>
            <a:ext cx="42687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971600" y="2924944"/>
            <a:ext cx="1440160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9966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6600"/>
                </a:solidFill>
                <a:latin typeface="Garamond" pitchFamily="18" charset="0"/>
              </a:rPr>
              <a:t>art.19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0"/>
            <a:ext cx="8229600" cy="1350987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Zakres kontroli prowadzanych przez WUP </a:t>
            </a:r>
            <a:b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 agencjach zatrudnienia</a:t>
            </a:r>
          </a:p>
        </p:txBody>
      </p:sp>
      <p:graphicFrame>
        <p:nvGraphicFramePr>
          <p:cNvPr id="28691" name="Group 19"/>
          <p:cNvGraphicFramePr>
            <a:graphicFrameLocks noGrp="1"/>
          </p:cNvGraphicFramePr>
          <p:nvPr/>
        </p:nvGraphicFramePr>
        <p:xfrm>
          <a:off x="899592" y="1988839"/>
          <a:ext cx="7632848" cy="2251524"/>
        </p:xfrm>
        <a:graphic>
          <a:graphicData uri="http://schemas.openxmlformats.org/drawingml/2006/table">
            <a:tbl>
              <a:tblPr/>
              <a:tblGrid>
                <a:gridCol w="7632848"/>
              </a:tblGrid>
              <a:tr h="2088232">
                <a:tc>
                  <a:txBody>
                    <a:bodyPr/>
                    <a:lstStyle/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1)dotrzymanie obowiązku informowania marszałka województwa </a:t>
                      </a:r>
                      <a:b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</a:b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o zmianach: 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- danych adresowych i innych objętych wpisem do KRAZ w terminie 14 dni od dnia ich powstania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- zaprzestaniu działalności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- zawieszeniu lub wznowieniu działalności w terminie 14 dni od dnia zawieszenia albo wznowienia wykonywania działalności gospodarczej.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90000" marR="90000" marT="5436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2484438" y="2924175"/>
            <a:ext cx="42687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827584" y="1340768"/>
            <a:ext cx="115252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9966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6600"/>
                </a:solidFill>
                <a:latin typeface="Garamond" pitchFamily="18" charset="0"/>
              </a:rPr>
              <a:t>art.19e</a:t>
            </a:r>
          </a:p>
        </p:txBody>
      </p:sp>
      <p:sp>
        <p:nvSpPr>
          <p:cNvPr id="38924" name="Text Box 11"/>
          <p:cNvSpPr txBox="1">
            <a:spLocks noChangeArrowheads="1"/>
          </p:cNvSpPr>
          <p:nvPr/>
        </p:nvSpPr>
        <p:spPr bwMode="auto">
          <a:xfrm rot="10800000" flipV="1">
            <a:off x="827584" y="4579392"/>
            <a:ext cx="1584176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9966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6600"/>
                </a:solidFill>
                <a:latin typeface="Garamond" pitchFamily="18" charset="0"/>
              </a:rPr>
              <a:t>art.19 f</a:t>
            </a:r>
          </a:p>
        </p:txBody>
      </p:sp>
      <p:graphicFrame>
        <p:nvGraphicFramePr>
          <p:cNvPr id="28692" name="Group 20"/>
          <p:cNvGraphicFramePr>
            <a:graphicFrameLocks noGrp="1"/>
          </p:cNvGraphicFramePr>
          <p:nvPr/>
        </p:nvGraphicFramePr>
        <p:xfrm>
          <a:off x="827584" y="5085184"/>
          <a:ext cx="7848872" cy="1008112"/>
        </p:xfrm>
        <a:graphic>
          <a:graphicData uri="http://schemas.openxmlformats.org/drawingml/2006/table">
            <a:tbl>
              <a:tblPr/>
              <a:tblGrid>
                <a:gridCol w="7848872"/>
              </a:tblGrid>
              <a:tr h="1008112">
                <a:tc>
                  <a:txBody>
                    <a:bodyPr/>
                    <a:lstStyle/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1)dotrzymanie obowiązku przedstawiania marszałkowi województwa sprawozdania z działalności agencji zatrudnienia do dnia 31 stycznia każdego roku, za rok poprzedni.</a:t>
                      </a:r>
                    </a:p>
                  </a:txBody>
                  <a:tcPr marL="90000" marR="90000" marT="5436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2484438" y="2924175"/>
            <a:ext cx="42687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4213" y="2276475"/>
            <a:ext cx="34559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827088" y="2060848"/>
            <a:ext cx="7561262" cy="25567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3200" b="1" dirty="0" smtClean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2015r. WUP w Olsztynie przeprowadził 27 kontroli warmińsko - mazurskich podmiotów </a:t>
            </a:r>
            <a:r>
              <a:rPr lang="pl-PL" sz="3200" b="1" dirty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prowadzących agencje </a:t>
            </a:r>
            <a:r>
              <a:rPr lang="pl-PL" sz="3200" b="1" dirty="0" smtClean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zatrudnienia.</a:t>
            </a:r>
            <a:endParaRPr lang="pl-PL" sz="3200" b="1" dirty="0">
              <a:solidFill>
                <a:srgbClr val="080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1258888" y="3716338"/>
            <a:ext cx="6408737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400" b="1" dirty="0">
                <a:solidFill>
                  <a:srgbClr val="006600"/>
                </a:solidFill>
                <a:latin typeface="Garamond" pitchFamily="18" charset="0"/>
              </a:rPr>
              <a:t> 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88641"/>
            <a:ext cx="8229600" cy="1584176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 smtClean="0"/>
          </a:p>
        </p:txBody>
      </p:sp>
      <p:sp>
        <p:nvSpPr>
          <p:cNvPr id="8" name="pole tekstowe 7"/>
          <p:cNvSpPr txBox="1"/>
          <p:nvPr/>
        </p:nvSpPr>
        <p:spPr>
          <a:xfrm>
            <a:off x="1187624" y="62068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Kontrole agencji zatrudnienia zrealizowane przez WUP</a:t>
            </a:r>
            <a:endParaRPr lang="pl-PL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548680"/>
            <a:ext cx="8229600" cy="1252537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Wyniki kontroli zrealizowanych </a:t>
            </a:r>
            <a:br>
              <a:rPr lang="pl-PL" sz="40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 roku 2015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844824"/>
            <a:ext cx="8147050" cy="1252736"/>
          </a:xfrm>
        </p:spPr>
        <p:txBody>
          <a:bodyPr/>
          <a:lstStyle/>
          <a:p>
            <a:pPr indent="-341313" algn="ctr" eaLnBrk="1" hangingPunct="1">
              <a:spcBef>
                <a:spcPts val="45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l-PL" sz="2400" b="1" dirty="0" smtClean="0">
                <a:solidFill>
                  <a:srgbClr val="080800"/>
                </a:solidFill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sz="2800" b="1" dirty="0" smtClean="0">
                <a:solidFill>
                  <a:srgbClr val="080800"/>
                </a:solidFill>
                <a:latin typeface="Garamond" pitchFamily="18" charset="0"/>
                <a:cs typeface="Times New Roman" pitchFamily="18" charset="0"/>
              </a:rPr>
              <a:t>trakcie 27 kontroli, stwierdzono naruszenia warunków prowadzenia agencji zatrudnienia przez 2 podmioty.</a:t>
            </a:r>
          </a:p>
          <a:p>
            <a:pPr indent="-341313" algn="ctr" eaLnBrk="1" hangingPunct="1">
              <a:spcBef>
                <a:spcPts val="45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l-PL" sz="1800" b="1" dirty="0" smtClean="0">
              <a:solidFill>
                <a:srgbClr val="006600"/>
              </a:solidFill>
              <a:latin typeface="Garamond" pitchFamily="18" charset="0"/>
            </a:endParaRP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611560" y="3212976"/>
            <a:ext cx="7488832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Stwierdzone naruszenia</a:t>
            </a:r>
            <a:endParaRPr lang="pl-PL" sz="32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930358"/>
              </p:ext>
            </p:extLst>
          </p:nvPr>
        </p:nvGraphicFramePr>
        <p:xfrm>
          <a:off x="683568" y="3789040"/>
          <a:ext cx="8208912" cy="2578564"/>
        </p:xfrm>
        <a:graphic>
          <a:graphicData uri="http://schemas.openxmlformats.org/drawingml/2006/table">
            <a:tbl>
              <a:tblPr/>
              <a:tblGrid>
                <a:gridCol w="3672408"/>
                <a:gridCol w="4536504"/>
              </a:tblGrid>
              <a:tr h="2578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1.naruszenie </a:t>
                      </a:r>
                      <a:r>
                        <a:rPr lang="pl-PL" sz="18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art. </a:t>
                      </a: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19 pkt.</a:t>
                      </a:r>
                      <a:r>
                        <a:rPr lang="pl-PL" sz="1800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ustawy </a:t>
                      </a:r>
                      <a:r>
                        <a:rPr lang="pl-PL" sz="18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z dnia 20 kwietnia 2004r. o promocji zatrudnienia i instytucjach rynku </a:t>
                      </a: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pracy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pl-PL" sz="1800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naruszenie art. 19 h ww. ustawy </a:t>
                      </a:r>
                      <a:endParaRPr lang="pl-PL" sz="1800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Posiadanie zaległości</a:t>
                      </a:r>
                      <a:r>
                        <a:rPr lang="pl-PL" sz="18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w płatnościach składek ZUS</a:t>
                      </a:r>
                      <a:endParaRPr lang="pl-PL" sz="1800" b="0" baseline="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pl-PL" sz="1800" b="0" baseline="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- Naruszenie obowiązku współpracy z organami zatrudnienia w zakresie realizacji polityki rynku pracy.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Konsekwencje naruszeń przepisów ustawy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24744"/>
            <a:ext cx="8229600" cy="1728191"/>
          </a:xfrm>
        </p:spPr>
        <p:txBody>
          <a:bodyPr/>
          <a:lstStyle/>
          <a:p>
            <a:pPr indent="-341313" algn="ctr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l-PL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Stwierdzenie przez WUP lub PIP w trakcie wizyty kontrolnej przynajmniej jednego z niżej wymienionych naruszeń warunków prowadzenia agencji zatrudnienia, skutkować może wykreśleniem, w drodze decyzji agencji zatrudnienia z KRAZ, bez uprzedniego wezwania do usunięcia tych naruszeń . 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251520" y="2924944"/>
            <a:ext cx="8569325" cy="4249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posiadanie zaległości z tytułu podatków, składek na ubezpieczenia społeczne, ubezpieczenia zdrowotne oraz na Fundusz Pracy i Fundusz Gwarantowanych Świadczeń Pracowniczych;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otwarcie likwidacji lub ogłoszenie upadłości;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karalność za przestępstwa lub wykroczenia, o których mowa w art.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121 - 121b 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ustawy o promocji zatrudnienia i instytucjach rynku pracy; 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przetwarzanie danych osobowych niezgodnie z przepisami o ochronie danych osobowych; 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dyskryminowanie ze względu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na płeć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, wiek, niepełnosprawność, rasę, religię,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pochodzenie etniczne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, narodowość, orientacje seksualną, przekonania polityczne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 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wyznanie, ani ze względu na przynależność związkową osób, dla których poszukuje zatrudnienia lub innej pracy zarobkowej;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b="1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b="1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48689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c.d.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3817094"/>
          </a:xfrm>
        </p:spPr>
        <p:txBody>
          <a:bodyPr/>
          <a:lstStyle/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pobieranie kwot innych niż kwoty należne agencji zatrudnienia z tytułu faktycznie poniesionych kosztów związanych ze skierowaniem do pracy za granicą tj. poniesione na dojazd i powrót osoby skierowanej, wydanie wizy, badania lekarskie, tłumaczenie dokumentów;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brak pisemnej umowy z pracodawcą zagranicznym, do którego agencja zatrudnienia zamierza kierować osoby do pracy za granicą,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brak informacji na piśmie dla osoby kierowanej do pracy za granicą </a:t>
            </a:r>
            <a:br>
              <a:rPr lang="pl-PL" sz="1800" b="1" dirty="0" smtClean="0">
                <a:latin typeface="Garamond" pitchFamily="18" charset="0"/>
                <a:cs typeface="Times New Roman" pitchFamily="18" charset="0"/>
              </a:rPr>
            </a:b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o przysługujących jej uprawnieniach, o których mowa w art. 86 ustawy </a:t>
            </a:r>
            <a:br>
              <a:rPr lang="pl-PL" sz="1800" b="1" dirty="0" smtClean="0">
                <a:latin typeface="Garamond" pitchFamily="18" charset="0"/>
                <a:cs typeface="Times New Roman" pitchFamily="18" charset="0"/>
              </a:rPr>
            </a:b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o promocji zatrudnienia i instytucjach rynku pracy;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nieprzestrzeganie międzynarodowych umów, porozumień i programów dotyczących zatrudnienia wiążących Rzeczpospolitą Polską oraz obowiązujących w państwie zatrudnienia przepisów o zatrudnieniu oraz przepisów regulujących działalność agencji zatrudnienia;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złożenie przez podmiot oświadczenia, o którym mowa w art. 18 e ust. 2 </a:t>
            </a:r>
            <a:r>
              <a:rPr lang="pl-PL" sz="1800" b="1" dirty="0" err="1" smtClean="0">
                <a:latin typeface="Garamond" pitchFamily="18" charset="0"/>
                <a:cs typeface="Times New Roman" pitchFamily="18" charset="0"/>
              </a:rPr>
              <a:t>pkt</a:t>
            </a: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 1 </a:t>
            </a:r>
            <a:br>
              <a:rPr lang="pl-PL" sz="1800" b="1" dirty="0" smtClean="0">
                <a:latin typeface="Garamond" pitchFamily="18" charset="0"/>
                <a:cs typeface="Times New Roman" pitchFamily="18" charset="0"/>
              </a:rPr>
            </a:b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i ust. 3, lub przekazania informacji, o których mowa w art. 19 e pkt. 1 i art. 19 f niezgodnych ze stanem faktycznym.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827088" y="4287838"/>
            <a:ext cx="76327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11560" y="4922280"/>
            <a:ext cx="8136904" cy="1325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1" dirty="0" smtClean="0">
                <a:solidFill>
                  <a:srgbClr val="FF3300"/>
                </a:solidFill>
                <a:latin typeface="Garamond" pitchFamily="18" charset="0"/>
                <a:cs typeface="Times New Roman" pitchFamily="18" charset="0"/>
              </a:rPr>
              <a:t>Wykreślenie z Krajowego Rejestru Agencji Zatrudnienia z powodu, któregoś z powyższych naruszeń wiąże się również z brakiem możliwości uzyskania kolejnego wpisu do rejestru agencji w okresie 3 lat od dnia wydania decyzji o zakazie działalności (art. 72 ustawy z dnia 2 lipca 2004 r.  o swobodzie działalności gospodarczej oraz art. 18 l ustawy z dnia 20 kwietnia 2004 r. o promocji zatrudnienia i instytucjach rynku pracy).</a:t>
            </a:r>
            <a:endParaRPr lang="pl-PL" sz="1600" b="1" dirty="0">
              <a:solidFill>
                <a:srgbClr val="FF3300"/>
              </a:solidFill>
              <a:latin typeface="Garamond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339975" y="2708920"/>
            <a:ext cx="4176713" cy="1050280"/>
          </a:xfrm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400" b="1" dirty="0" smtClean="0">
                <a:solidFill>
                  <a:srgbClr val="FF3300"/>
                </a:solidFill>
              </a:rPr>
              <a:t>     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   </a:t>
            </a:r>
            <a:endParaRPr lang="pl-PL" sz="3800" b="1" dirty="0" smtClean="0">
              <a:solidFill>
                <a:srgbClr val="339933"/>
              </a:solidFill>
              <a:latin typeface="Tahoma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7544" y="0"/>
            <a:ext cx="8369051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AGENCJE ZATRUDNIENIA </a:t>
            </a:r>
            <a:endParaRPr lang="pl-PL" sz="3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– Propozycje zmian w przepisach</a:t>
            </a:r>
            <a:endParaRPr lang="pl-PL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68288" y="1124744"/>
            <a:ext cx="8597900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l-PL" sz="2000" b="1" dirty="0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18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/>
            </a:r>
            <a:br>
              <a:rPr lang="pl-PL" sz="18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18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 </a:t>
            </a:r>
            <a:endParaRPr lang="pl-PL" sz="1800" b="1" dirty="0">
              <a:solidFill>
                <a:srgbClr val="0808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268288" y="1479777"/>
            <a:ext cx="8446783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400" b="1" dirty="0" smtClean="0">
                <a:solidFill>
                  <a:srgbClr val="FF0000"/>
                </a:solidFill>
                <a:latin typeface="Garamond" pitchFamily="18" charset="0"/>
              </a:rPr>
              <a:t>Departament Rynku Pracy  Ministerstwa Rodziny, Pracy </a:t>
            </a:r>
            <a:br>
              <a:rPr lang="pl-PL" sz="24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pl-PL" sz="2400" b="1" dirty="0" smtClean="0">
                <a:solidFill>
                  <a:srgbClr val="FF0000"/>
                </a:solidFill>
                <a:latin typeface="Garamond" pitchFamily="18" charset="0"/>
              </a:rPr>
              <a:t>i Polityki Społecznej przygotował projekt ustawy o zmianie ustawy o zatrudnieniu pracowników tymczasowych oraz ustawy o promocji zatrudnienie i instytucjach rynku pracy.</a:t>
            </a:r>
            <a:endParaRPr lang="pl-PL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11560" y="3360509"/>
            <a:ext cx="79928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Garamond" panose="02020404030301010803" pitchFamily="18" charset="0"/>
              </a:rPr>
              <a:t>Zmiany zaproponowane w zapisach ustawy mają na celu wzmocnienie ochrony klientów agencji pracy tymczasowej oraz zapobieganie nadużyciom i nieporozumieniom związanym z zatrudnieniem cudzoziemców. </a:t>
            </a:r>
            <a:endParaRPr lang="pl-PL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019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</a:rPr>
              <a:t>Zakres proponowanych zmian: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3255963" y="1622425"/>
            <a:ext cx="523875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539552" y="1484784"/>
            <a:ext cx="845603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pl-PL" b="1" dirty="0" smtClean="0">
                <a:latin typeface="Garamond" panose="02020404030301010803" pitchFamily="18" charset="0"/>
              </a:rPr>
              <a:t>Wprowadzono obowiązek certyfikowania usługi pośrednictwa pracy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w zakresie kierowania cudzoziemców do podmiotów działających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na terytorium RP. Przepis dotyczyłby zarówno podmiotów posiadających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siedzibę w Polsce jak również nie mających siedziby w Polsce.</a:t>
            </a:r>
          </a:p>
          <a:p>
            <a:pPr marL="342900" indent="-342900">
              <a:buAutoNum type="arabicPeriod"/>
            </a:pPr>
            <a:endParaRPr lang="pl-PL" b="1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pl-PL" b="1" dirty="0" smtClean="0">
                <a:latin typeface="Garamond" panose="02020404030301010803" pitchFamily="18" charset="0"/>
              </a:rPr>
              <a:t>Na agencje pracy tymczasowej wprowadzono obowiązek składania marszałkowi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przez okres pierwszych 12 miesięcy od rejestracji co miesiąc zaświadczeń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dotyczących płatności ZUS. Marszałek będzie dokonywał czynności sprawdzają-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err="1" smtClean="0">
                <a:latin typeface="Garamond" panose="02020404030301010803" pitchFamily="18" charset="0"/>
              </a:rPr>
              <a:t>cych</a:t>
            </a:r>
            <a:r>
              <a:rPr lang="pl-PL" b="1" dirty="0" smtClean="0">
                <a:latin typeface="Garamond" panose="02020404030301010803" pitchFamily="18" charset="0"/>
              </a:rPr>
              <a:t> co kwartał i zobowiązywał podmioty do usuwania ewentualnych zaległości,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a także wykreślał z rejestru w przypadku ich nieusunięcia.</a:t>
            </a:r>
          </a:p>
          <a:p>
            <a:pPr marL="342900" indent="-342900">
              <a:buAutoNum type="arabicPeriod"/>
            </a:pPr>
            <a:endParaRPr lang="pl-PL" b="1" dirty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pl-PL" b="1" dirty="0" smtClean="0">
                <a:latin typeface="Garamond" panose="02020404030301010803" pitchFamily="18" charset="0"/>
              </a:rPr>
              <a:t>Agencje pracy tymczasowej będą zobowiązane posiadać zabezpieczenie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zobowiązań finansowych w formie gwarancji bankowej lub ubezpieczeniowej. </a:t>
            </a:r>
          </a:p>
          <a:p>
            <a:r>
              <a:rPr lang="pl-PL" b="1" dirty="0">
                <a:latin typeface="Garamond" panose="02020404030301010803" pitchFamily="18" charset="0"/>
              </a:rPr>
              <a:t> </a:t>
            </a:r>
            <a:r>
              <a:rPr lang="pl-PL" b="1" dirty="0" smtClean="0">
                <a:latin typeface="Garamond" panose="02020404030301010803" pitchFamily="18" charset="0"/>
              </a:rPr>
              <a:t>    Zabezpieczenia zobowiązań finansowych zobowiązany będzie także posiadać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     przedsiębiorca zagraniczny, składający zawiadomienie o zamiarze prowadzenia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     działalności. 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57020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62955"/>
          </a:xfrm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</a:rPr>
              <a:t>Zakres proponowanych zmian: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3255963" y="1622425"/>
            <a:ext cx="523875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521866" y="1558669"/>
            <a:ext cx="8605882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pl-PL" b="1" dirty="0" smtClean="0">
                <a:latin typeface="Garamond" panose="02020404030301010803" pitchFamily="18" charset="0"/>
              </a:rPr>
              <a:t>Zabezpieczenie zobowiązań finansowych w przypadku niewypłacalności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agencji zatrudnienia będzie służyło zaspokojeniu roszczeń pracowniczych.</a:t>
            </a:r>
          </a:p>
          <a:p>
            <a:pPr marL="342900" indent="-342900">
              <a:buFont typeface="+mj-lt"/>
              <a:buAutoNum type="arabicPeriod" startAt="4"/>
            </a:pPr>
            <a:endParaRPr lang="pl-PL" b="1" dirty="0" smtClean="0">
              <a:latin typeface="Garamond" panose="02020404030301010803" pitchFamily="18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pl-PL" b="1" dirty="0" smtClean="0">
                <a:latin typeface="Garamond" panose="02020404030301010803" pitchFamily="18" charset="0"/>
              </a:rPr>
              <a:t>W przypadku niewypłacalności agencji  zatrudnienia marszałek województwa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rozpoczyna postepowanie wyjaśniające w sprawie wypłaty środków z </a:t>
            </a:r>
            <a:r>
              <a:rPr lang="pl-PL" b="1" dirty="0" err="1" smtClean="0">
                <a:latin typeface="Garamond" panose="02020404030301010803" pitchFamily="18" charset="0"/>
              </a:rPr>
              <a:t>zabezp</a:t>
            </a:r>
            <a:r>
              <a:rPr lang="pl-PL" b="1" dirty="0" smtClean="0">
                <a:latin typeface="Garamond" panose="02020404030301010803" pitchFamily="18" charset="0"/>
              </a:rPr>
              <a:t>.</a:t>
            </a:r>
          </a:p>
          <a:p>
            <a:r>
              <a:rPr lang="pl-PL" b="1" dirty="0">
                <a:latin typeface="Garamond" panose="02020404030301010803" pitchFamily="18" charset="0"/>
              </a:rPr>
              <a:t> </a:t>
            </a:r>
            <a:r>
              <a:rPr lang="pl-PL" b="1" dirty="0" smtClean="0">
                <a:latin typeface="Garamond" panose="02020404030301010803" pitchFamily="18" charset="0"/>
              </a:rPr>
              <a:t>    zobowiązań finansowych na wniosek osoby poszkodowanej lub na wniosek</a:t>
            </a:r>
          </a:p>
          <a:p>
            <a:r>
              <a:rPr lang="pl-PL" b="1" dirty="0">
                <a:latin typeface="Garamond" panose="02020404030301010803" pitchFamily="18" charset="0"/>
              </a:rPr>
              <a:t> </a:t>
            </a:r>
            <a:r>
              <a:rPr lang="pl-PL" b="1" dirty="0" smtClean="0">
                <a:latin typeface="Garamond" panose="02020404030301010803" pitchFamily="18" charset="0"/>
              </a:rPr>
              <a:t>    niewypłacalnej agencji zatrudnienia.</a:t>
            </a:r>
          </a:p>
          <a:p>
            <a:endParaRPr lang="pl-PL" b="1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 startAt="6"/>
            </a:pPr>
            <a:r>
              <a:rPr lang="pl-PL" b="1" dirty="0" smtClean="0">
                <a:latin typeface="Garamond" panose="02020404030301010803" pitchFamily="18" charset="0"/>
              </a:rPr>
              <a:t>Obowiązek prowadzenia przez marszałka wykazu przedsiębiorców zagranicznych,</a:t>
            </a:r>
          </a:p>
          <a:p>
            <a:r>
              <a:rPr lang="pl-PL" b="1" dirty="0">
                <a:latin typeface="Garamond" panose="02020404030301010803" pitchFamily="18" charset="0"/>
              </a:rPr>
              <a:t> </a:t>
            </a:r>
            <a:r>
              <a:rPr lang="pl-PL" b="1" dirty="0" smtClean="0">
                <a:latin typeface="Garamond" panose="02020404030301010803" pitchFamily="18" charset="0"/>
              </a:rPr>
              <a:t>    którzy złożyli zawiadomienie o zamiarze świadczenia usług.</a:t>
            </a:r>
          </a:p>
          <a:p>
            <a:endParaRPr lang="pl-PL" b="1" dirty="0" smtClean="0">
              <a:latin typeface="Garamond" panose="02020404030301010803" pitchFamily="18" charset="0"/>
            </a:endParaRPr>
          </a:p>
          <a:p>
            <a:r>
              <a:rPr lang="pl-PL" b="1" dirty="0" smtClean="0">
                <a:latin typeface="Garamond" panose="02020404030301010803" pitchFamily="18" charset="0"/>
              </a:rPr>
              <a:t>7.  Do informacji sprawozdawczych wprowadzono dodatkową informacje dotyczącą</a:t>
            </a:r>
          </a:p>
          <a:p>
            <a:r>
              <a:rPr lang="pl-PL" b="1" dirty="0">
                <a:latin typeface="Garamond" panose="02020404030301010803" pitchFamily="18" charset="0"/>
              </a:rPr>
              <a:t> </a:t>
            </a:r>
            <a:r>
              <a:rPr lang="pl-PL" b="1" dirty="0" smtClean="0">
                <a:latin typeface="Garamond" panose="02020404030301010803" pitchFamily="18" charset="0"/>
              </a:rPr>
              <a:t>    obywatelstwa zatrudnionych osób.  Dopuszczono także możliwość składania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     korekt informacji sprawozdawczej do dnia 01.03.2016r.</a:t>
            </a:r>
          </a:p>
          <a:p>
            <a:endParaRPr lang="pl-PL" b="1" dirty="0" smtClean="0">
              <a:latin typeface="Garamond" panose="02020404030301010803" pitchFamily="18" charset="0"/>
            </a:endParaRPr>
          </a:p>
          <a:p>
            <a:r>
              <a:rPr lang="pl-PL" b="1" dirty="0" smtClean="0">
                <a:latin typeface="Garamond" panose="02020404030301010803" pitchFamily="18" charset="0"/>
              </a:rPr>
              <a:t>8.  Przywrócono obowiązek posiadania lokalu na biuro agencji zatrudnienia.</a:t>
            </a:r>
          </a:p>
          <a:p>
            <a:endParaRPr lang="pl-PL" dirty="0" smtClean="0"/>
          </a:p>
          <a:p>
            <a:endParaRPr lang="pl-PL" dirty="0" smtClean="0"/>
          </a:p>
          <a:p>
            <a:pPr marL="342900" indent="-342900">
              <a:buAutoNum type="arabicPeriod" startAt="4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56426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62955"/>
          </a:xfrm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</a:rPr>
              <a:t>Zakres proponowanych zmian: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3255963" y="1622425"/>
            <a:ext cx="523875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521866" y="1558669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marL="342900" indent="-342900">
              <a:buAutoNum type="arabicPeriod" startAt="4"/>
            </a:pPr>
            <a:endParaRPr lang="pl-PL" dirty="0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787323" y="1813985"/>
            <a:ext cx="819583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pl-PL" b="1" dirty="0" smtClean="0">
                <a:latin typeface="Garamond" panose="02020404030301010803" pitchFamily="18" charset="0"/>
              </a:rPr>
              <a:t>Obowiązek prowadzenia przez agencje zatrudnienia wykazu podmiotów, </a:t>
            </a:r>
            <a:br>
              <a:rPr lang="pl-PL" b="1" dirty="0" smtClean="0">
                <a:latin typeface="Garamond" panose="02020404030301010803" pitchFamily="18" charset="0"/>
              </a:rPr>
            </a:br>
            <a:r>
              <a:rPr lang="pl-PL" b="1" dirty="0" smtClean="0">
                <a:latin typeface="Garamond" panose="02020404030301010803" pitchFamily="18" charset="0"/>
              </a:rPr>
              <a:t>do których są kierowani cudzoziemcy (oznaczenie i siedziba podmiotu) oraz obowiązek wykazu cudzoziemców.</a:t>
            </a:r>
          </a:p>
          <a:p>
            <a:pPr marL="342900" indent="-342900">
              <a:buFont typeface="+mj-lt"/>
              <a:buAutoNum type="arabicPeriod" startAt="9"/>
            </a:pPr>
            <a:endParaRPr lang="pl-PL" b="1" dirty="0" smtClean="0">
              <a:latin typeface="Garamond" panose="02020404030301010803" pitchFamily="18" charset="0"/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pl-PL" b="1" dirty="0" smtClean="0">
                <a:latin typeface="Garamond" panose="02020404030301010803" pitchFamily="18" charset="0"/>
              </a:rPr>
              <a:t>Zaostrzono sankcje i kary  w poniższych kwestiach: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Garamond" panose="02020404030301010803" pitchFamily="18" charset="0"/>
              </a:rPr>
              <a:t>Za kierowanie do pracy cudzoziemca bez wpisu do rejestru 3000 zł. zarówno dla pracodawcy użytkownika, jak i agencji pracy tymczasowej,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Garamond" panose="02020404030301010803" pitchFamily="18" charset="0"/>
              </a:rPr>
              <a:t>Od 3.000 zł.  do 10.000 zł. za działanie bez certyfikatu w ramach doradztwa personalnego, poradnictwa zawodowego i pośrednictwa pracy na terenie RP,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Garamond" panose="02020404030301010803" pitchFamily="18" charset="0"/>
              </a:rPr>
              <a:t>Od 3.000 zł. do 100.000 zł. za działanie bez certyfikatu w ramach pośrednictwa pracy za granicą i pracy tymczasowej,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Garamond" panose="02020404030301010803" pitchFamily="18" charset="0"/>
              </a:rPr>
              <a:t>Kara dla podmiotu zagranicznego za niezłożenie zawiadomienia o działalności(3.000 zł. – 100.000 zł.)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Garamond" panose="02020404030301010803" pitchFamily="18" charset="0"/>
              </a:rPr>
              <a:t>4.000 zł. za kierowanie do kolejnego pośrednika pracy za granicą.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Garamond" panose="02020404030301010803" pitchFamily="18" charset="0"/>
              </a:rPr>
              <a:t>4.000 zł. za niezawieranie z cudzoziemcem umów i za nie prowadzenie wykazów przedsiębiorców i cudzoziemców,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5519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960" cy="72008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b="1" dirty="0" smtClean="0">
                <a:latin typeface="Garamond" pitchFamily="18" charset="0"/>
              </a:rPr>
              <a:t>LICZBA AGENCJI ZATRUDNIENIA</a:t>
            </a:r>
            <a:endParaRPr lang="pl-PL" sz="3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510587" cy="4032250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dirty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dirty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pl-PL" sz="300" b="1" dirty="0">
                <a:latin typeface="Tahoma" pitchFamily="34" charset="0"/>
                <a:cs typeface="Tahoma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3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4" y="1484784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844824"/>
            <a:ext cx="7488832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dirty="0" smtClean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dirty="0" smtClean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pl-PL" sz="400" b="1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400" b="1" dirty="0" smtClean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400" b="1" dirty="0">
              <a:cs typeface="Arial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700808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Według stanu na koniec grudnia 2015r. w Polsce funkcjonowało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6.081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agencji zatrudnienia. Na terenie województwa warmińsko-mazurskiego działały w tym czasie 122 agencje zatrudnienia, z czego: 40 świadczyło usługi w zakresie pośrednictwa pracy na terenie Rzeczypospolitej Polskiej,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11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– pośrednictwa obywateli polskich do pracy za granicą u pracodawców zagranicznych,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24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– doradztwa personalnego,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20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– poradnictwa zawodowego, oraz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30 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w zakresie pracy tymczasowej. </a:t>
            </a:r>
            <a:endParaRPr lang="pl-PL" sz="2800" b="1" dirty="0" smtClean="0">
              <a:latin typeface="Garamond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62955"/>
          </a:xfrm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</a:rPr>
              <a:t>Zakres proponowanych zmian: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3255963" y="1622425"/>
            <a:ext cx="523875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521866" y="1558669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marL="342900" indent="-342900">
              <a:buAutoNum type="arabicPeriod" startAt="4"/>
            </a:pPr>
            <a:endParaRPr lang="pl-PL" dirty="0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787323" y="1813985"/>
            <a:ext cx="8195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Garamond" panose="02020404030301010803" pitchFamily="18" charset="0"/>
              </a:rPr>
              <a:t>Kara dla agencji pracy tymczasowej za nieposiadanie zabezpieczenia zobowiązań finansowych lub niedopełnienie obowiązku przekazywania marszałkowi informacji o zabezpieczeniu (do 100.000 zł.),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2538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124744"/>
            <a:ext cx="8135938" cy="792087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6600"/>
                </a:solidFill>
                <a:latin typeface="Garamond" pitchFamily="18" charset="0"/>
                <a:cs typeface="Times New Roman" pitchFamily="18" charset="0"/>
              </a:rPr>
              <a:t>Dziękuję za uwagę!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611560" y="2636912"/>
            <a:ext cx="7776864" cy="21463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0000"/>
                </a:solidFill>
                <a:latin typeface="Garamond" pitchFamily="18" charset="0"/>
              </a:rPr>
              <a:t>Kamila Skalska</a:t>
            </a: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Pośrednik </a:t>
            </a:r>
            <a:r>
              <a:rPr lang="pl-PL" sz="2000" dirty="0" smtClean="0">
                <a:solidFill>
                  <a:srgbClr val="000000"/>
                </a:solidFill>
                <a:latin typeface="Garamond" pitchFamily="18" charset="0"/>
              </a:rPr>
              <a:t>pracy</a:t>
            </a:r>
            <a:endParaRPr lang="pl-PL" sz="2000" dirty="0">
              <a:solidFill>
                <a:srgbClr val="000000"/>
              </a:solidFill>
              <a:latin typeface="Garamond" pitchFamily="18" charset="0"/>
            </a:endParaRP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Wojewódzkiego Urzędu Pracy w Olsztynie</a:t>
            </a: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Telefon:</a:t>
            </a:r>
            <a:r>
              <a:rPr lang="pl-PL" sz="2000" b="1" dirty="0">
                <a:solidFill>
                  <a:srgbClr val="000000"/>
                </a:solidFill>
                <a:latin typeface="Garamond" pitchFamily="18" charset="0"/>
              </a:rPr>
              <a:t>89/522 79 90</a:t>
            </a: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e- mail: </a:t>
            </a:r>
            <a:r>
              <a:rPr lang="pl-PL" sz="2000" b="1" dirty="0" err="1">
                <a:solidFill>
                  <a:srgbClr val="000000"/>
                </a:solidFill>
                <a:latin typeface="Garamond" pitchFamily="18" charset="0"/>
              </a:rPr>
              <a:t>k.skalska@up.gov.pl</a:t>
            </a:r>
            <a:endParaRPr lang="pl-PL" sz="2000" b="1" dirty="0">
              <a:solidFill>
                <a:srgbClr val="0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964488" cy="12684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Liczba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agencji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zatrudnienia w kraju,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/>
            </a:r>
            <a:b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według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stanu na dzień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30.12.2015r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.</a:t>
            </a:r>
            <a:r>
              <a:rPr lang="pl-PL" sz="2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pl-PL" sz="2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0" name="pole tekstowe 7"/>
          <p:cNvSpPr txBox="1">
            <a:spLocks noChangeArrowheads="1"/>
          </p:cNvSpPr>
          <p:nvPr/>
        </p:nvSpPr>
        <p:spPr bwMode="auto">
          <a:xfrm>
            <a:off x="323850" y="6453336"/>
            <a:ext cx="8516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7560840" cy="56166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pole tekstowe 7"/>
          <p:cNvSpPr txBox="1"/>
          <p:nvPr/>
        </p:nvSpPr>
        <p:spPr>
          <a:xfrm>
            <a:off x="3419872" y="177281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413</a:t>
            </a:r>
            <a:endParaRPr lang="pl-PL" sz="16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436096" y="20608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122</a:t>
            </a:r>
            <a:endParaRPr lang="pl-PL" sz="16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779912" y="2780928"/>
            <a:ext cx="569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243</a:t>
            </a:r>
            <a:endParaRPr lang="pl-PL" sz="1600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7020272" y="2708920"/>
            <a:ext cx="556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73</a:t>
            </a:r>
            <a:endParaRPr lang="pl-PL" sz="16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580112" y="3501008"/>
            <a:ext cx="1057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1201</a:t>
            </a:r>
            <a:endParaRPr lang="pl-PL" sz="1600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7164288" y="4797152"/>
            <a:ext cx="526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195</a:t>
            </a:r>
            <a:endParaRPr lang="pl-PL" sz="16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051720" y="479715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500</a:t>
            </a:r>
            <a:endParaRPr lang="pl-PL" sz="1600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1187624" y="378904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164</a:t>
            </a:r>
            <a:endParaRPr lang="pl-PL" sz="16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4355976" y="4365104"/>
            <a:ext cx="670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256</a:t>
            </a:r>
            <a:endParaRPr lang="pl-PL" sz="1600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4932040" y="602128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569</a:t>
            </a:r>
            <a:endParaRPr lang="pl-PL" sz="1600" b="1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3131840" y="530120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249</a:t>
            </a:r>
            <a:endParaRPr lang="pl-PL" sz="1600" b="1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6588224" y="594928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252</a:t>
            </a:r>
            <a:endParaRPr lang="pl-PL" sz="1600" b="1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3923928" y="5589240"/>
            <a:ext cx="526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646</a:t>
            </a:r>
            <a:endParaRPr lang="pl-PL" sz="1600" b="1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5580112" y="50851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105</a:t>
            </a:r>
            <a:endParaRPr lang="pl-PL" sz="1600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699792" y="3717032"/>
            <a:ext cx="720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782</a:t>
            </a:r>
            <a:endParaRPr lang="pl-PL" sz="1600" b="1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1351414" y="2348880"/>
            <a:ext cx="514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311</a:t>
            </a:r>
            <a:endParaRPr lang="pl-PL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152128"/>
          </a:xfrm>
        </p:spPr>
        <p:txBody>
          <a:bodyPr/>
          <a:lstStyle/>
          <a:p>
            <a:pPr algn="ctr" eaLnBrk="1" hangingPunct="1"/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Liczba agencji zatrudnienia na Warmii </a:t>
            </a:r>
            <a:b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i Mazurach  w latach 2012 - 2014</a:t>
            </a:r>
            <a:endParaRPr lang="pl-PL" sz="3600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222681"/>
              </p:ext>
            </p:extLst>
          </p:nvPr>
        </p:nvGraphicFramePr>
        <p:xfrm>
          <a:off x="539553" y="1988840"/>
          <a:ext cx="8136902" cy="4392738"/>
        </p:xfrm>
        <a:graphic>
          <a:graphicData uri="http://schemas.openxmlformats.org/drawingml/2006/table">
            <a:tbl>
              <a:tblPr/>
              <a:tblGrid>
                <a:gridCol w="1189178"/>
                <a:gridCol w="1319370"/>
                <a:gridCol w="1190766"/>
                <a:gridCol w="1190766"/>
                <a:gridCol w="1082803"/>
                <a:gridCol w="1163581"/>
                <a:gridCol w="1000438"/>
              </a:tblGrid>
              <a:tr h="8355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        Rok</a:t>
                      </a: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podmiotów </a:t>
                      </a:r>
                      <a:b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</a:b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w KRAZ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Rodzaj działalności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4132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Pośrednictwo pracy na terenie RP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Pośrednictwo do pracy za granicą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Doradztwo personalne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Poradnictwo zawodowe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Praca tymczasowa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606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0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108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57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20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38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44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38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698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anose="02020404030301010803" pitchFamily="18" charset="0"/>
                        </a:rPr>
                        <a:t>122</a:t>
                      </a:r>
                      <a:endParaRPr lang="pl-PL" sz="1600" b="1" dirty="0">
                        <a:latin typeface="Garamond" panose="02020404030301010803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anose="02020404030301010803" pitchFamily="18" charset="0"/>
                        </a:rPr>
                        <a:t>40</a:t>
                      </a:r>
                      <a:endParaRPr lang="pl-PL" sz="1600" b="1" dirty="0">
                        <a:latin typeface="Garamond" panose="02020404030301010803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anose="02020404030301010803" pitchFamily="18" charset="0"/>
                        </a:rPr>
                        <a:t>11</a:t>
                      </a:r>
                      <a:endParaRPr lang="pl-PL" sz="1600" b="1" dirty="0">
                        <a:latin typeface="Garamond" panose="02020404030301010803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anose="02020404030301010803" pitchFamily="18" charset="0"/>
                        </a:rPr>
                        <a:t>20</a:t>
                      </a:r>
                      <a:endParaRPr lang="pl-PL" sz="1600" b="1" dirty="0">
                        <a:latin typeface="Garamond" panose="02020404030301010803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anose="02020404030301010803" pitchFamily="18" charset="0"/>
                        </a:rPr>
                        <a:t>30</a:t>
                      </a:r>
                      <a:endParaRPr lang="pl-PL" sz="1600" b="1" dirty="0">
                        <a:latin typeface="Garamond" panose="02020404030301010803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anose="02020404030301010803" pitchFamily="18" charset="0"/>
                        </a:rPr>
                        <a:t>24</a:t>
                      </a:r>
                      <a:endParaRPr lang="pl-PL" sz="1600" b="1" dirty="0">
                        <a:latin typeface="Garamond" panose="02020404030301010803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648"/>
            <a:ext cx="8280400" cy="194421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000" dirty="0" smtClean="0"/>
              <a:t> </a:t>
            </a: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Działalność warmińsko - mazurskich agencji pośrednictwa pracy na terenie RP </a:t>
            </a:r>
            <a:b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</a:b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w 2015 roku</a:t>
            </a:r>
            <a:endParaRPr lang="pl-PL" sz="3600" b="1" dirty="0">
              <a:solidFill>
                <a:schemeClr val="tx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8435" name="Text Box 57"/>
          <p:cNvSpPr txBox="1">
            <a:spLocks noChangeArrowheads="1"/>
          </p:cNvSpPr>
          <p:nvPr/>
        </p:nvSpPr>
        <p:spPr bwMode="auto">
          <a:xfrm>
            <a:off x="950913" y="3009900"/>
            <a:ext cx="678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2400">
              <a:latin typeface="Tahoma" pitchFamily="34" charset="0"/>
            </a:endParaRPr>
          </a:p>
        </p:txBody>
      </p:sp>
      <p:graphicFrame>
        <p:nvGraphicFramePr>
          <p:cNvPr id="35" name="Tabe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75969"/>
              </p:ext>
            </p:extLst>
          </p:nvPr>
        </p:nvGraphicFramePr>
        <p:xfrm>
          <a:off x="611560" y="2276872"/>
          <a:ext cx="8136903" cy="4268942"/>
        </p:xfrm>
        <a:graphic>
          <a:graphicData uri="http://schemas.openxmlformats.org/drawingml/2006/table">
            <a:tbl>
              <a:tblPr/>
              <a:tblGrid>
                <a:gridCol w="2711727"/>
                <a:gridCol w="1079111"/>
                <a:gridCol w="1226377"/>
                <a:gridCol w="1652943"/>
                <a:gridCol w="1466745"/>
              </a:tblGrid>
              <a:tr h="1149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2014rok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2015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Zmiany 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Zmiany w 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7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osób, które podjęły zatrudnienia lub inną pracę zarobkową za pośrednictwem agencji zatrudnienia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811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1484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+683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84,0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025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w tym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osoby, które podjęły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zatrudnienie na podstawie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stosunku</a:t>
                      </a:r>
                      <a:r>
                        <a:rPr lang="pl-PL" sz="1800" b="1" baseline="0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 pracy</a:t>
                      </a:r>
                      <a:endParaRPr lang="pl-PL" sz="18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493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1051 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+558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113,0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191683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pośrednictwa pracy na terenie RP w 2015 roku</a:t>
            </a: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b="1" dirty="0" smtClean="0">
                <a:solidFill>
                  <a:srgbClr val="FF3300"/>
                </a:solidFill>
              </a:rPr>
              <a:t>Najczęściej występujące grupy zawodów</a:t>
            </a: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pl-PL" sz="1700" dirty="0">
              <a:solidFill>
                <a:srgbClr val="FF33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28775"/>
            <a:ext cx="4038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pl-PL" sz="2000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pl-PL" sz="2000" b="1" dirty="0" smtClean="0"/>
              <a:t> </a:t>
            </a:r>
          </a:p>
        </p:txBody>
      </p:sp>
      <p:graphicFrame>
        <p:nvGraphicFramePr>
          <p:cNvPr id="95" name="Tabela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118362"/>
              </p:ext>
            </p:extLst>
          </p:nvPr>
        </p:nvGraphicFramePr>
        <p:xfrm>
          <a:off x="467544" y="2132856"/>
          <a:ext cx="8136904" cy="3967988"/>
        </p:xfrm>
        <a:graphic>
          <a:graphicData uri="http://schemas.openxmlformats.org/drawingml/2006/table">
            <a:tbl>
              <a:tblPr/>
              <a:tblGrid>
                <a:gridCol w="1593477"/>
                <a:gridCol w="3635237"/>
                <a:gridCol w="2908190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Symbol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grupy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Nazwa grupy zawodów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Ogółem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5223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Sprzedawcy sklepowi (ekspedienci)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139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25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9112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Pomoce</a:t>
                      </a:r>
                      <a:r>
                        <a:rPr lang="pl-PL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i sprzątaczki biurowe, hotelowe i pokrewne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4110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Pracownicy obsługi biurowej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1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9629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Pracownicy wykonujący prace proste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4211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Kasjerzy bankowi i pokrewni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5419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Pracownicy usług</a:t>
                      </a:r>
                      <a:r>
                        <a:rPr lang="pl-PL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ochrony gdzie indziej niesklasyfikowani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5413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Pracownicy ochrony osób i mienia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9329</a:t>
                      </a:r>
                      <a:endParaRPr lang="pl-PL" sz="14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Robotnicy</a:t>
                      </a:r>
                      <a:r>
                        <a:rPr lang="pl-PL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wykonujący prace proste w przemyśle gdzie indziej niesklasyfikowani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2656"/>
            <a:ext cx="8496300" cy="1296119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pośrednictwa pracy za granicą</a:t>
            </a:r>
            <a:endParaRPr lang="pl-PL" sz="3200" b="1" dirty="0">
              <a:solidFill>
                <a:schemeClr val="tx2">
                  <a:lumMod val="75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38412"/>
              </p:ext>
            </p:extLst>
          </p:nvPr>
        </p:nvGraphicFramePr>
        <p:xfrm>
          <a:off x="611557" y="1988840"/>
          <a:ext cx="8208914" cy="4176464"/>
        </p:xfrm>
        <a:graphic>
          <a:graphicData uri="http://schemas.openxmlformats.org/drawingml/2006/table">
            <a:tbl>
              <a:tblPr/>
              <a:tblGrid>
                <a:gridCol w="2235072"/>
                <a:gridCol w="1309955"/>
                <a:gridCol w="1098211"/>
                <a:gridCol w="1548587"/>
                <a:gridCol w="2017089"/>
              </a:tblGrid>
              <a:tr h="802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2014rok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2014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w 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33740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osób, które podjęły pracę za granicą u pracodawców zagranicznych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426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1826</a:t>
                      </a:r>
                      <a:endParaRPr lang="pl-PL" sz="18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+1400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328,0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363272" cy="1772816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pośrednictwa pracy za granicą</a:t>
            </a:r>
            <a:b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w 2015 roku</a:t>
            </a:r>
            <a:endParaRPr lang="pl-PL" sz="36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22561" name="Text Box 66"/>
          <p:cNvSpPr txBox="1">
            <a:spLocks noChangeArrowheads="1"/>
          </p:cNvSpPr>
          <p:nvPr/>
        </p:nvSpPr>
        <p:spPr bwMode="auto">
          <a:xfrm>
            <a:off x="663575" y="3998913"/>
            <a:ext cx="8012113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2562" name="Text Box 67"/>
          <p:cNvSpPr txBox="1">
            <a:spLocks noChangeArrowheads="1"/>
          </p:cNvSpPr>
          <p:nvPr/>
        </p:nvSpPr>
        <p:spPr bwMode="auto">
          <a:xfrm>
            <a:off x="1979613" y="4292600"/>
            <a:ext cx="27574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2563" name="Text Box 68"/>
          <p:cNvSpPr txBox="1">
            <a:spLocks noChangeArrowheads="1"/>
          </p:cNvSpPr>
          <p:nvPr/>
        </p:nvSpPr>
        <p:spPr bwMode="auto">
          <a:xfrm>
            <a:off x="1455738" y="4503738"/>
            <a:ext cx="261143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732314"/>
              </p:ext>
            </p:extLst>
          </p:nvPr>
        </p:nvGraphicFramePr>
        <p:xfrm>
          <a:off x="322759" y="2051944"/>
          <a:ext cx="8352929" cy="429081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448516"/>
                <a:gridCol w="3061236"/>
                <a:gridCol w="1843177"/>
              </a:tblGrid>
              <a:tr h="5714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0" dirty="0"/>
                        <a:t>Kraj</a:t>
                      </a:r>
                      <a:endParaRPr lang="pl-PL" sz="1800" b="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0" dirty="0"/>
                        <a:t>Ogółem</a:t>
                      </a:r>
                      <a:endParaRPr lang="pl-PL" sz="1800" b="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0" dirty="0"/>
                        <a:t>%</a:t>
                      </a:r>
                      <a:endParaRPr lang="pl-PL" sz="1800" b="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6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Holandia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1032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56,5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60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Niemcy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378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20,7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53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Norwegia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265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14,5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45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Czechy</a:t>
                      </a:r>
                      <a:endParaRPr lang="pl-PL" sz="18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109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6,0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49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Wielka Brytania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21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1,1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09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Belgia</a:t>
                      </a:r>
                      <a:endParaRPr lang="pl-PL" sz="18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14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0,7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49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Irlandia</a:t>
                      </a:r>
                      <a:endParaRPr lang="pl-PL" sz="18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5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49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Malta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/>
                        <a:t>2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0,1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15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800" dirty="0" smtClean="0"/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 smtClean="0"/>
                        <a:t>Razem</a:t>
                      </a:r>
                      <a:r>
                        <a:rPr lang="pl-PL" sz="1800" dirty="0"/>
                        <a:t>: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</a:rPr>
                        <a:t>1826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9653</TotalTime>
  <Words>1711</Words>
  <Application>Microsoft Office PowerPoint</Application>
  <PresentationFormat>Pokaz na ekranie (4:3)</PresentationFormat>
  <Paragraphs>499</Paragraphs>
  <Slides>31</Slides>
  <Notes>19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Przepływ</vt:lpstr>
      <vt:lpstr>Prezentacja programu PowerPoint</vt:lpstr>
      <vt:lpstr>Działania WUP, związane z prowadzeniem rejestru agencji zatrudnienia w 2015 roku</vt:lpstr>
      <vt:lpstr>LICZBA AGENCJI ZATRUDNIENIA</vt:lpstr>
      <vt:lpstr>Liczba agencji zatrudnienia w kraju,  według stanu na dzień 30.12.2015r. </vt:lpstr>
      <vt:lpstr>Liczba agencji zatrudnienia na Warmii  i Mazurach  w latach 2012 - 2014</vt:lpstr>
      <vt:lpstr> Działalność warmińsko - mazurskich agencji pośrednictwa pracy na terenie RP  w 2015 roku</vt:lpstr>
      <vt:lpstr>   Działalność warmińsko - mazurskich agencji pośrednictwa pracy na terenie RP w 2015 roku Najczęściej występujące grupy zawodów </vt:lpstr>
      <vt:lpstr>Działalność warmińsko - mazurskich agencji pośrednictwa pracy za granicą</vt:lpstr>
      <vt:lpstr>Działalność warmińsko - mazurskich agencji pośrednictwa pracy za granicą w 2015 roku</vt:lpstr>
      <vt:lpstr>Działalność warmińsko - mazurskich agencji pośrednictwa pracy za granicą  w roku 2015</vt:lpstr>
      <vt:lpstr>Działalność warmińsko - mazurskich agencji doradztwa personalnego w 2015 roku</vt:lpstr>
      <vt:lpstr>Działalność warmińsko - mazurskich agencji poradnictwa zawodowego w 2015 roku</vt:lpstr>
      <vt:lpstr>Działalność warmińsko - mazurskich agencji pracy tymczasowej w latach 2014 - 2015</vt:lpstr>
      <vt:lpstr>Prezentacja programu PowerPoint</vt:lpstr>
      <vt:lpstr>  Kraje, do których warmińsko-mazurskie agencje pracy tymczasowej kierowały pracowników tymczasowych w roku 2015</vt:lpstr>
      <vt:lpstr>Działalność agencji zatrudnienia w regionie - podsumowanie  2015 roku</vt:lpstr>
      <vt:lpstr>Działalność agencji zatrudnienia w Polsce w zakresie pośrednictwa pracy oraz pracy tymczasowej w latach 2003 - 2015</vt:lpstr>
      <vt:lpstr>Prezentacja programu PowerPoint</vt:lpstr>
      <vt:lpstr>                                                                                </vt:lpstr>
      <vt:lpstr>Działalność kontrolna Wojewódzkiego  Urzędu Pracy</vt:lpstr>
      <vt:lpstr>Zakres kontroli prowadzanych przez WUP  w agencjach zatrudnienia</vt:lpstr>
      <vt:lpstr>  </vt:lpstr>
      <vt:lpstr>Wyniki kontroli zrealizowanych  w roku 2015</vt:lpstr>
      <vt:lpstr>Konsekwencje naruszeń przepisów ustawy</vt:lpstr>
      <vt:lpstr>c.d.</vt:lpstr>
      <vt:lpstr>                                                               </vt:lpstr>
      <vt:lpstr>Zakres proponowanych zmian:</vt:lpstr>
      <vt:lpstr>Zakres proponowanych zmian:</vt:lpstr>
      <vt:lpstr>Zakres proponowanych zmian:</vt:lpstr>
      <vt:lpstr>Zakres proponowanych zmian:</vt:lpstr>
      <vt:lpstr>   Dziękuję za uwagę!</vt:lpstr>
    </vt:vector>
  </TitlesOfParts>
  <Company>WUP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AGENCJE ZATRUDNIENIA</dc:title>
  <dc:creator>kkaszuba</dc:creator>
  <cp:lastModifiedBy>Kamila KS. Skalska</cp:lastModifiedBy>
  <cp:revision>511</cp:revision>
  <cp:lastPrinted>2016-06-09T06:43:29Z</cp:lastPrinted>
  <dcterms:created xsi:type="dcterms:W3CDTF">2009-04-06T10:16:16Z</dcterms:created>
  <dcterms:modified xsi:type="dcterms:W3CDTF">2016-06-10T05:11:22Z</dcterms:modified>
</cp:coreProperties>
</file>