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2" r:id="rId1"/>
  </p:sldMasterIdLst>
  <p:notesMasterIdLst>
    <p:notesMasterId r:id="rId30"/>
  </p:notesMasterIdLst>
  <p:handoutMasterIdLst>
    <p:handoutMasterId r:id="rId31"/>
  </p:handoutMasterIdLst>
  <p:sldIdLst>
    <p:sldId id="256" r:id="rId2"/>
    <p:sldId id="354" r:id="rId3"/>
    <p:sldId id="302" r:id="rId4"/>
    <p:sldId id="350" r:id="rId5"/>
    <p:sldId id="303" r:id="rId6"/>
    <p:sldId id="317" r:id="rId7"/>
    <p:sldId id="359" r:id="rId8"/>
    <p:sldId id="304" r:id="rId9"/>
    <p:sldId id="305" r:id="rId10"/>
    <p:sldId id="306" r:id="rId11"/>
    <p:sldId id="332" r:id="rId12"/>
    <p:sldId id="340" r:id="rId13"/>
    <p:sldId id="341" r:id="rId14"/>
    <p:sldId id="334" r:id="rId15"/>
    <p:sldId id="335" r:id="rId16"/>
    <p:sldId id="336" r:id="rId17"/>
    <p:sldId id="338" r:id="rId18"/>
    <p:sldId id="313" r:id="rId19"/>
    <p:sldId id="371" r:id="rId20"/>
    <p:sldId id="369" r:id="rId21"/>
    <p:sldId id="372" r:id="rId22"/>
    <p:sldId id="323" r:id="rId23"/>
    <p:sldId id="324" r:id="rId24"/>
    <p:sldId id="325" r:id="rId25"/>
    <p:sldId id="327" r:id="rId26"/>
    <p:sldId id="328" r:id="rId27"/>
    <p:sldId id="329" r:id="rId28"/>
    <p:sldId id="330" r:id="rId29"/>
  </p:sldIdLst>
  <p:sldSz cx="9144000" cy="6858000" type="screen4x3"/>
  <p:notesSz cx="6794500" cy="99314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800"/>
    <a:srgbClr val="FF3300"/>
    <a:srgbClr val="F4EE00"/>
    <a:srgbClr val="63E8EB"/>
    <a:srgbClr val="6958EA"/>
    <a:srgbClr val="F18DF3"/>
    <a:srgbClr val="EE7EF1"/>
    <a:srgbClr val="311BD7"/>
  </p:clrMru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Styl pośredni 4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717" autoAdjust="0"/>
  </p:normalViewPr>
  <p:slideViewPr>
    <p:cSldViewPr>
      <p:cViewPr>
        <p:scale>
          <a:sx n="85" d="100"/>
          <a:sy n="85" d="100"/>
        </p:scale>
        <p:origin x="-2370" y="-6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44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Zeszyt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/>
      <c:barChart>
        <c:barDir val="bar"/>
        <c:grouping val="clustered"/>
        <c:ser>
          <c:idx val="0"/>
          <c:order val="0"/>
          <c:tx>
            <c:strRef>
              <c:f>Arkusz1!$A$5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00B0F0"/>
            </a:solidFill>
          </c:spPr>
          <c:dLbls>
            <c:txPr>
              <a:bodyPr/>
              <a:lstStyle/>
              <a:p>
                <a:pPr>
                  <a:defRPr sz="1200" b="1"/>
                </a:pPr>
                <a:endParaRPr lang="pl-PL"/>
              </a:p>
            </c:txPr>
            <c:showVal val="1"/>
          </c:dLbls>
          <c:cat>
            <c:strRef>
              <c:f>Arkusz1!$B$4:$F$4</c:f>
              <c:strCache>
                <c:ptCount val="5"/>
                <c:pt idx="0">
                  <c:v>Pośrednictwo pracy na terenie RP</c:v>
                </c:pt>
                <c:pt idx="1">
                  <c:v>Pośrednictwo pracy za granicą</c:v>
                </c:pt>
                <c:pt idx="2">
                  <c:v>Doradztwo personalne</c:v>
                </c:pt>
                <c:pt idx="3">
                  <c:v>Poradnictwo zawodowe</c:v>
                </c:pt>
                <c:pt idx="4">
                  <c:v>Praca tymczasowa</c:v>
                </c:pt>
              </c:strCache>
            </c:strRef>
          </c:cat>
          <c:val>
            <c:numRef>
              <c:f>Arkusz1!$B$5:$F$5</c:f>
              <c:numCache>
                <c:formatCode>General</c:formatCode>
                <c:ptCount val="5"/>
                <c:pt idx="0">
                  <c:v>55</c:v>
                </c:pt>
                <c:pt idx="1">
                  <c:v>16</c:v>
                </c:pt>
                <c:pt idx="2">
                  <c:v>29</c:v>
                </c:pt>
                <c:pt idx="3">
                  <c:v>34</c:v>
                </c:pt>
                <c:pt idx="4">
                  <c:v>32</c:v>
                </c:pt>
              </c:numCache>
            </c:numRef>
          </c:val>
        </c:ser>
        <c:ser>
          <c:idx val="1"/>
          <c:order val="1"/>
          <c:tx>
            <c:strRef>
              <c:f>Arkusz1!$A$6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200" b="1"/>
                </a:pPr>
                <a:endParaRPr lang="pl-PL"/>
              </a:p>
            </c:txPr>
            <c:showVal val="1"/>
          </c:dLbls>
          <c:cat>
            <c:strRef>
              <c:f>Arkusz1!$B$4:$F$4</c:f>
              <c:strCache>
                <c:ptCount val="5"/>
                <c:pt idx="0">
                  <c:v>Pośrednictwo pracy na terenie RP</c:v>
                </c:pt>
                <c:pt idx="1">
                  <c:v>Pośrednictwo pracy za granicą</c:v>
                </c:pt>
                <c:pt idx="2">
                  <c:v>Doradztwo personalne</c:v>
                </c:pt>
                <c:pt idx="3">
                  <c:v>Poradnictwo zawodowe</c:v>
                </c:pt>
                <c:pt idx="4">
                  <c:v>Praca tymczasowa</c:v>
                </c:pt>
              </c:strCache>
            </c:strRef>
          </c:cat>
          <c:val>
            <c:numRef>
              <c:f>Arkusz1!$B$6:$F$6</c:f>
              <c:numCache>
                <c:formatCode>General</c:formatCode>
                <c:ptCount val="5"/>
                <c:pt idx="0">
                  <c:v>57</c:v>
                </c:pt>
                <c:pt idx="1">
                  <c:v>20</c:v>
                </c:pt>
                <c:pt idx="2">
                  <c:v>38</c:v>
                </c:pt>
                <c:pt idx="3">
                  <c:v>44</c:v>
                </c:pt>
                <c:pt idx="4">
                  <c:v>38</c:v>
                </c:pt>
              </c:numCache>
            </c:numRef>
          </c:val>
        </c:ser>
        <c:ser>
          <c:idx val="2"/>
          <c:order val="2"/>
          <c:tx>
            <c:strRef>
              <c:f>Arkusz1!$A$7</c:f>
              <c:strCache>
                <c:ptCount val="1"/>
              </c:strCache>
            </c:strRef>
          </c:tx>
          <c:cat>
            <c:strRef>
              <c:f>Arkusz1!$B$4:$F$4</c:f>
              <c:strCache>
                <c:ptCount val="5"/>
                <c:pt idx="0">
                  <c:v>Pośrednictwo pracy na terenie RP</c:v>
                </c:pt>
                <c:pt idx="1">
                  <c:v>Pośrednictwo pracy za granicą</c:v>
                </c:pt>
                <c:pt idx="2">
                  <c:v>Doradztwo personalne</c:v>
                </c:pt>
                <c:pt idx="3">
                  <c:v>Poradnictwo zawodowe</c:v>
                </c:pt>
                <c:pt idx="4">
                  <c:v>Praca tymczasowa</c:v>
                </c:pt>
              </c:strCache>
            </c:strRef>
          </c:cat>
          <c:val>
            <c:numRef>
              <c:f>Arkusz1!$B$7:$F$7</c:f>
              <c:numCache>
                <c:formatCode>General</c:formatCode>
                <c:ptCount val="5"/>
              </c:numCache>
            </c:numRef>
          </c:val>
        </c:ser>
        <c:axId val="56544256"/>
        <c:axId val="56570624"/>
      </c:barChart>
      <c:catAx>
        <c:axId val="56544256"/>
        <c:scaling>
          <c:orientation val="minMax"/>
        </c:scaling>
        <c:axPos val="l"/>
        <c:tickLblPos val="nextTo"/>
        <c:txPr>
          <a:bodyPr/>
          <a:lstStyle/>
          <a:p>
            <a:pPr>
              <a:defRPr sz="1200" b="1"/>
            </a:pPr>
            <a:endParaRPr lang="pl-PL"/>
          </a:p>
        </c:txPr>
        <c:crossAx val="56570624"/>
        <c:crosses val="autoZero"/>
        <c:auto val="1"/>
        <c:lblAlgn val="ctr"/>
        <c:lblOffset val="100"/>
      </c:catAx>
      <c:valAx>
        <c:axId val="56570624"/>
        <c:scaling>
          <c:orientation val="minMax"/>
        </c:scaling>
        <c:axPos val="b"/>
        <c:numFmt formatCode="General" sourceLinked="1"/>
        <c:tickLblPos val="nextTo"/>
        <c:crossAx val="56544256"/>
        <c:crosses val="autoZero"/>
        <c:crossBetween val="between"/>
      </c:valAx>
      <c:spPr>
        <a:ln>
          <a:noFill/>
        </a:ln>
      </c:spPr>
    </c:plotArea>
    <c:legend>
      <c:legendPos val="b"/>
      <c:legendEntry>
        <c:idx val="0"/>
        <c:delete val="1"/>
      </c:legendEntry>
      <c:layout/>
    </c:legend>
    <c:plotVisOnly val="1"/>
  </c:chart>
  <c:spPr>
    <a:solidFill>
      <a:srgbClr val="92D050"/>
    </a:solidFill>
  </c:sp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3582" cy="496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9" tIns="46554" rIns="93109" bIns="4655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300" y="1"/>
            <a:ext cx="2943582" cy="496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9" tIns="46554" rIns="93109" bIns="4655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3537"/>
            <a:ext cx="2943582" cy="496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9" tIns="46554" rIns="93109" bIns="4655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300" y="9433537"/>
            <a:ext cx="2943582" cy="496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9" tIns="46554" rIns="93109" bIns="4655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DD3D4DD-E36B-4512-95E2-D365CF0FA60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3582" cy="496247"/>
          </a:xfrm>
          <a:prstGeom prst="rect">
            <a:avLst/>
          </a:prstGeom>
        </p:spPr>
        <p:txBody>
          <a:bodyPr vert="horz" lIns="93122" tIns="46561" rIns="93122" bIns="46561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300" y="1"/>
            <a:ext cx="2943582" cy="496247"/>
          </a:xfrm>
          <a:prstGeom prst="rect">
            <a:avLst/>
          </a:prstGeom>
        </p:spPr>
        <p:txBody>
          <a:bodyPr vert="horz" lIns="93122" tIns="46561" rIns="93122" bIns="46561" rtlCol="0"/>
          <a:lstStyle>
            <a:lvl1pPr algn="r">
              <a:defRPr sz="1200" smtClean="0"/>
            </a:lvl1pPr>
          </a:lstStyle>
          <a:p>
            <a:pPr>
              <a:defRPr/>
            </a:pPr>
            <a:fld id="{46AFEE8A-895A-4BA9-9320-6EDD274A245E}" type="datetimeFigureOut">
              <a:rPr lang="pl-PL"/>
              <a:pPr>
                <a:defRPr/>
              </a:pPr>
              <a:t>2015-05-21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22" tIns="46561" rIns="93122" bIns="46561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288" y="4716768"/>
            <a:ext cx="5435924" cy="4469454"/>
          </a:xfrm>
          <a:prstGeom prst="rect">
            <a:avLst/>
          </a:prstGeom>
        </p:spPr>
        <p:txBody>
          <a:bodyPr vert="horz" lIns="93122" tIns="46561" rIns="93122" bIns="46561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3537"/>
            <a:ext cx="2943582" cy="496247"/>
          </a:xfrm>
          <a:prstGeom prst="rect">
            <a:avLst/>
          </a:prstGeom>
        </p:spPr>
        <p:txBody>
          <a:bodyPr vert="horz" lIns="93122" tIns="46561" rIns="93122" bIns="46561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300" y="9433537"/>
            <a:ext cx="2943582" cy="496247"/>
          </a:xfrm>
          <a:prstGeom prst="rect">
            <a:avLst/>
          </a:prstGeom>
        </p:spPr>
        <p:txBody>
          <a:bodyPr vert="horz" lIns="93122" tIns="46561" rIns="93122" bIns="46561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2F51FB12-BEE9-49C4-800C-01DD72C392F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2813" y="754063"/>
            <a:ext cx="4965700" cy="3724275"/>
          </a:xfrm>
          <a:ln/>
        </p:spPr>
      </p:sp>
      <p:sp>
        <p:nvSpPr>
          <p:cNvPr id="84995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8050"/>
            <a:ext cx="5435600" cy="4467225"/>
          </a:xfrm>
          <a:ln/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2813" y="752475"/>
            <a:ext cx="4967287" cy="37242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288" y="4716768"/>
            <a:ext cx="5435924" cy="4467837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2813" y="752475"/>
            <a:ext cx="4967287" cy="37242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288" y="4716768"/>
            <a:ext cx="5435924" cy="4467837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2813" y="752475"/>
            <a:ext cx="4967287" cy="37242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288" y="4716768"/>
            <a:ext cx="5435924" cy="4467837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2813" y="752475"/>
            <a:ext cx="4967287" cy="37242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288" y="4716768"/>
            <a:ext cx="5435924" cy="4467837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2813" y="752475"/>
            <a:ext cx="4967287" cy="37242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288" y="4716768"/>
            <a:ext cx="5435924" cy="4467837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2813" y="752475"/>
            <a:ext cx="4967287" cy="37242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288" y="4716768"/>
            <a:ext cx="5435924" cy="4467837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2813" y="752475"/>
            <a:ext cx="4967287" cy="37242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288" y="4716768"/>
            <a:ext cx="5435924" cy="4467837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2813" y="752475"/>
            <a:ext cx="4967287" cy="37242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288" y="4716768"/>
            <a:ext cx="5435924" cy="4467837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2813" y="752475"/>
            <a:ext cx="4967287" cy="37242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288" y="4716768"/>
            <a:ext cx="5435924" cy="4467837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2813" y="752475"/>
            <a:ext cx="4967287" cy="37242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288" y="4716768"/>
            <a:ext cx="5435924" cy="4467837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2813" y="752475"/>
            <a:ext cx="4967287" cy="37242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288" y="4716768"/>
            <a:ext cx="5435924" cy="4467837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2813" y="754063"/>
            <a:ext cx="4965700" cy="3724275"/>
          </a:xfrm>
          <a:ln/>
        </p:spPr>
      </p:sp>
      <p:sp>
        <p:nvSpPr>
          <p:cNvPr id="15769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8050"/>
            <a:ext cx="5435600" cy="4467225"/>
          </a:xfrm>
          <a:ln/>
        </p:spPr>
        <p:txBody>
          <a:bodyPr wrap="none" anchor="ctr"/>
          <a:lstStyle/>
          <a:p>
            <a:endParaRPr lang="pl-PL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2813" y="754063"/>
            <a:ext cx="4967287" cy="37242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609" y="4717296"/>
            <a:ext cx="5435283" cy="4468099"/>
          </a:xfrm>
          <a:noFill/>
          <a:ln/>
        </p:spPr>
        <p:txBody>
          <a:bodyPr wrap="none" anchor="ctr"/>
          <a:lstStyle/>
          <a:p>
            <a:endParaRPr lang="pl-P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2813" y="752475"/>
            <a:ext cx="4967287" cy="37242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288" y="4716768"/>
            <a:ext cx="5435924" cy="4467837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4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59D9F-8427-4129-BC7F-C1B615AA2BB6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9DEBC-FD55-4C3C-8111-6E03C15643FC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2942E-C21C-4943-A972-614EE3C846C5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>
            <a:normAutofit/>
          </a:bodyPr>
          <a:lstStyle/>
          <a:p>
            <a:pPr lvl="0"/>
            <a:endParaRPr lang="pl-PL" noProof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72D81-D43C-4786-8A3D-662647A86E3C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DC16C-CD53-482C-A7C4-3A641D035E04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ytuł, tekst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8013" cy="137318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757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6613" y="3940175"/>
            <a:ext cx="4038600" cy="21891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idx="10"/>
          </p:nvPr>
        </p:nvSpPr>
        <p:spPr>
          <a:xfrm>
            <a:off x="6553200" y="6243638"/>
            <a:ext cx="2132013" cy="455612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63A2099-4ADD-42A7-838B-432DE38EF3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CA147-40BB-4263-A753-13201DC4A9D7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15A17-7D80-49A6-8ABE-89A716C230A6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7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FC8FE-D685-4043-92FC-336F57B82B08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8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9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2FC75-FAF3-4D47-B96D-37ED6B842120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4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ECEEB-3643-4856-8F30-3F2E15920586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3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4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39EF8-52DD-4BA9-9F7B-875C62364F35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7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43933-FBB3-438A-9977-32F07292DD10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e ściętym i zaokrąglonym rogiem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Trójkąt prostokątny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Dowolny kształt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9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10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11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18F8C-4A95-4173-B29D-5C9CAE3E80B5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3076" name="Symbol zastępczy tytułu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  <a:endParaRPr lang="en-US" smtClean="0"/>
          </a:p>
        </p:txBody>
      </p:sp>
      <p:sp>
        <p:nvSpPr>
          <p:cNvPr id="3077" name="Symbol zastępczy tekstu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smtClean="0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DCB97FD-4FBF-407E-83ED-72319858ADF3}" type="slidenum">
              <a:rPr lang="pl-PL" altLang="en-US"/>
              <a:pPr>
                <a:defRPr/>
              </a:pPr>
              <a:t>‹#›</a:t>
            </a:fld>
            <a:endParaRPr lang="pl-PL" altLang="en-US"/>
          </a:p>
        </p:txBody>
      </p:sp>
      <p:grpSp>
        <p:nvGrpSpPr>
          <p:cNvPr id="3081" name="Grupa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41" r:id="rId2"/>
    <p:sldLayoutId id="2147483950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51" r:id="rId9"/>
    <p:sldLayoutId id="2147483947" r:id="rId10"/>
    <p:sldLayoutId id="2147483948" r:id="rId11"/>
    <p:sldLayoutId id="2147483952" r:id="rId12"/>
    <p:sldLayoutId id="2147483953" r:id="rId13"/>
    <p:sldLayoutId id="214748395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 descr="LOGO-WUP mał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476250"/>
            <a:ext cx="1843088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619250" y="548680"/>
            <a:ext cx="669716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   </a:t>
            </a:r>
            <a:r>
              <a:rPr lang="pl-PL" sz="32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Wojewódzki Urząd Pracy </a:t>
            </a:r>
            <a:br>
              <a:rPr lang="pl-PL" sz="32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</a:br>
            <a:r>
              <a:rPr lang="pl-PL" sz="32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                       w Olsztynie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539750" y="1720850"/>
            <a:ext cx="828072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endParaRPr lang="pl-PL" sz="3600" b="1" dirty="0"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  <a:p>
            <a:pPr algn="ctr">
              <a:defRPr/>
            </a:pPr>
            <a:r>
              <a:rPr lang="pl-PL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Działalność Agencji Zatrudnienia na terenie Województwa Warmińsko – Mazurskiego </a:t>
            </a:r>
            <a:r>
              <a:rPr lang="pl-PL" sz="4400" b="1" dirty="0" smtClean="0"/>
              <a:t/>
            </a:r>
            <a:br>
              <a:rPr lang="pl-PL" sz="4400" b="1" dirty="0" smtClean="0"/>
            </a:br>
            <a:endParaRPr lang="pl-PL" sz="3600" b="1" dirty="0">
              <a:latin typeface="Times New Roman" pitchFamily="18" charset="0"/>
            </a:endParaRPr>
          </a:p>
        </p:txBody>
      </p:sp>
      <p:sp>
        <p:nvSpPr>
          <p:cNvPr id="10245" name="Text Box 11"/>
          <p:cNvSpPr txBox="1">
            <a:spLocks noChangeArrowheads="1"/>
          </p:cNvSpPr>
          <p:nvPr/>
        </p:nvSpPr>
        <p:spPr bwMode="auto">
          <a:xfrm>
            <a:off x="611188" y="4816475"/>
            <a:ext cx="5329237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dirty="0">
                <a:latin typeface="Garamond" pitchFamily="18" charset="0"/>
              </a:rPr>
              <a:t>Kamila Skalska</a:t>
            </a:r>
          </a:p>
          <a:p>
            <a:endParaRPr lang="pl-PL" dirty="0">
              <a:latin typeface="Garamond" pitchFamily="18" charset="0"/>
            </a:endParaRPr>
          </a:p>
          <a:p>
            <a:r>
              <a:rPr lang="pl-PL" dirty="0">
                <a:latin typeface="Garamond" pitchFamily="18" charset="0"/>
              </a:rPr>
              <a:t>Pośrednik </a:t>
            </a:r>
            <a:r>
              <a:rPr lang="pl-PL" dirty="0" smtClean="0">
                <a:latin typeface="Garamond" pitchFamily="18" charset="0"/>
              </a:rPr>
              <a:t>pracy</a:t>
            </a:r>
            <a:endParaRPr lang="pl-PL" dirty="0">
              <a:latin typeface="Garamond" pitchFamily="18" charset="0"/>
            </a:endParaRPr>
          </a:p>
          <a:p>
            <a:r>
              <a:rPr lang="pl-PL" dirty="0">
                <a:latin typeface="Garamond" pitchFamily="18" charset="0"/>
              </a:rPr>
              <a:t>Wojewódzki Urząd Pracy </a:t>
            </a:r>
          </a:p>
          <a:p>
            <a:r>
              <a:rPr lang="pl-PL" dirty="0">
                <a:latin typeface="Garamond" pitchFamily="18" charset="0"/>
              </a:rPr>
              <a:t>w Olsztynie</a:t>
            </a:r>
          </a:p>
        </p:txBody>
      </p:sp>
      <p:sp>
        <p:nvSpPr>
          <p:cNvPr id="10246" name="Text Box 12"/>
          <p:cNvSpPr txBox="1">
            <a:spLocks noChangeArrowheads="1"/>
          </p:cNvSpPr>
          <p:nvPr/>
        </p:nvSpPr>
        <p:spPr bwMode="auto">
          <a:xfrm>
            <a:off x="3348038" y="6165850"/>
            <a:ext cx="2016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dirty="0">
                <a:latin typeface="Garamond" pitchFamily="18" charset="0"/>
              </a:rPr>
              <a:t>Olsztyn </a:t>
            </a:r>
            <a:r>
              <a:rPr lang="pl-PL" dirty="0" smtClean="0">
                <a:latin typeface="Garamond" pitchFamily="18" charset="0"/>
              </a:rPr>
              <a:t>2014</a:t>
            </a:r>
            <a:endParaRPr lang="pl-PL" dirty="0">
              <a:latin typeface="Garamond" pitchFamily="18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32656"/>
            <a:ext cx="8496300" cy="1296119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32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Działalność warmińsko - mazurskich agencji pośrednictwa pracy za granicą</a:t>
            </a:r>
            <a:endParaRPr lang="pl-PL" sz="3200" b="1" dirty="0">
              <a:solidFill>
                <a:schemeClr val="tx2">
                  <a:lumMod val="75000"/>
                </a:schemeClr>
              </a:solidFill>
              <a:latin typeface="Garamond" pitchFamily="18" charset="0"/>
              <a:cs typeface="Times New Roman" pitchFamily="18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611557" y="1988840"/>
          <a:ext cx="8208914" cy="4176464"/>
        </p:xfrm>
        <a:graphic>
          <a:graphicData uri="http://schemas.openxmlformats.org/drawingml/2006/table">
            <a:tbl>
              <a:tblPr/>
              <a:tblGrid>
                <a:gridCol w="2235072"/>
                <a:gridCol w="1309955"/>
                <a:gridCol w="1098211"/>
                <a:gridCol w="1548587"/>
                <a:gridCol w="2017089"/>
              </a:tblGrid>
              <a:tr h="8024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2013</a:t>
                      </a:r>
                      <a:r>
                        <a:rPr lang="pl-PL" sz="1800" b="1" baseline="0" dirty="0" smtClean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l-PL" sz="1800" b="1" dirty="0" smtClean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rok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2014 </a:t>
                      </a:r>
                      <a:r>
                        <a:rPr lang="pl-PL" sz="1800" b="1" dirty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rok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Zmiana w liczbach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Zmiana w %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</a:tr>
              <a:tr h="33740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latin typeface="Garamond" pitchFamily="18" charset="0"/>
                          <a:ea typeface="Calibri"/>
                          <a:cs typeface="Times New Roman"/>
                        </a:rPr>
                        <a:t>Liczba osób, które podjęły pracę za granicą u pracodawców zagranicznych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503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426</a:t>
                      </a:r>
                      <a:endParaRPr lang="pl-PL" sz="1800" b="1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-77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15,3</a:t>
                      </a:r>
                      <a:endParaRPr lang="pl-PL" sz="1800" dirty="0">
                        <a:solidFill>
                          <a:srgbClr val="FF0000"/>
                        </a:solidFill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0"/>
            <a:ext cx="8363272" cy="1772816"/>
          </a:xfrm>
        </p:spPr>
        <p:txBody>
          <a:bodyPr/>
          <a:lstStyle/>
          <a:p>
            <a:pPr algn="ctr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6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Działalność warmińsko - mazurskich agencji pośrednictwa pracy za granicą</a:t>
            </a:r>
            <a:br>
              <a:rPr lang="pl-PL" sz="36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</a:br>
            <a:r>
              <a:rPr lang="pl-PL" sz="36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w 2014 roku</a:t>
            </a:r>
            <a:endParaRPr lang="pl-PL" sz="3600" b="1" dirty="0" smtClean="0">
              <a:solidFill>
                <a:schemeClr val="accent2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22561" name="Text Box 66"/>
          <p:cNvSpPr txBox="1">
            <a:spLocks noChangeArrowheads="1"/>
          </p:cNvSpPr>
          <p:nvPr/>
        </p:nvSpPr>
        <p:spPr bwMode="auto">
          <a:xfrm>
            <a:off x="663575" y="3998913"/>
            <a:ext cx="8012113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22562" name="Text Box 67"/>
          <p:cNvSpPr txBox="1">
            <a:spLocks noChangeArrowheads="1"/>
          </p:cNvSpPr>
          <p:nvPr/>
        </p:nvSpPr>
        <p:spPr bwMode="auto">
          <a:xfrm>
            <a:off x="1979613" y="4292600"/>
            <a:ext cx="2757487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22563" name="Text Box 68"/>
          <p:cNvSpPr txBox="1">
            <a:spLocks noChangeArrowheads="1"/>
          </p:cNvSpPr>
          <p:nvPr/>
        </p:nvSpPr>
        <p:spPr bwMode="auto">
          <a:xfrm>
            <a:off x="1455738" y="4503738"/>
            <a:ext cx="2611437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539550" y="2420889"/>
          <a:ext cx="8352929" cy="3240359"/>
        </p:xfrm>
        <a:graphic>
          <a:graphicData uri="http://schemas.openxmlformats.org/drawingml/2006/table">
            <a:tbl>
              <a:tblPr/>
              <a:tblGrid>
                <a:gridCol w="3448516"/>
                <a:gridCol w="3061236"/>
                <a:gridCol w="1843177"/>
              </a:tblGrid>
              <a:tr h="57142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b="1" dirty="0">
                          <a:latin typeface="Garamond" pitchFamily="18" charset="0"/>
                          <a:ea typeface="Times New Roman"/>
                          <a:cs typeface="Times New Roman"/>
                        </a:rPr>
                        <a:t>Kraj</a:t>
                      </a:r>
                      <a:endParaRPr lang="pl-PL" sz="1800" dirty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b="1" dirty="0">
                          <a:latin typeface="Garamond" pitchFamily="18" charset="0"/>
                          <a:ea typeface="Times New Roman"/>
                          <a:cs typeface="Times New Roman"/>
                        </a:rPr>
                        <a:t>Ogółem</a:t>
                      </a:r>
                      <a:endParaRPr lang="pl-PL" sz="1800" dirty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b="1" dirty="0">
                          <a:latin typeface="Garamond" pitchFamily="18" charset="0"/>
                          <a:ea typeface="Times New Roman"/>
                          <a:cs typeface="Times New Roman"/>
                        </a:rPr>
                        <a:t>%</a:t>
                      </a:r>
                      <a:endParaRPr lang="pl-PL" sz="1800" dirty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6913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Norwegia</a:t>
                      </a:r>
                      <a:endParaRPr lang="pl-PL" sz="1800" dirty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257</a:t>
                      </a:r>
                      <a:endParaRPr lang="pl-PL" sz="1800" dirty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Times New Roman"/>
                          <a:cs typeface="Times New Roman"/>
                        </a:rPr>
                        <a:t>60,3</a:t>
                      </a:r>
                      <a:endParaRPr lang="pl-PL" sz="1800" b="1" dirty="0">
                        <a:solidFill>
                          <a:srgbClr val="FF0000"/>
                        </a:solidFill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9"/>
                    </a:solidFill>
                  </a:tcPr>
                </a:tc>
              </a:tr>
              <a:tr h="56913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Niderlandy</a:t>
                      </a:r>
                      <a:endParaRPr lang="pl-PL" sz="1800" dirty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129</a:t>
                      </a:r>
                      <a:endParaRPr lang="pl-PL" sz="1800" dirty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Times New Roman"/>
                          <a:cs typeface="Times New Roman"/>
                        </a:rPr>
                        <a:t>30,3</a:t>
                      </a:r>
                      <a:endParaRPr lang="pl-PL" sz="1800" b="1" dirty="0">
                        <a:solidFill>
                          <a:srgbClr val="FF0000"/>
                        </a:solidFill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6913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b="1" dirty="0">
                          <a:latin typeface="Garamond" pitchFamily="18" charset="0"/>
                          <a:ea typeface="Times New Roman"/>
                          <a:cs typeface="Times New Roman"/>
                        </a:rPr>
                        <a:t>Niemcy</a:t>
                      </a:r>
                      <a:endParaRPr lang="pl-PL" sz="1800" dirty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40</a:t>
                      </a:r>
                      <a:endParaRPr lang="pl-PL" sz="1800" dirty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Times New Roman"/>
                          <a:cs typeface="Times New Roman"/>
                        </a:rPr>
                        <a:t>9,4</a:t>
                      </a:r>
                      <a:endParaRPr lang="pl-PL" sz="1800" b="1" dirty="0">
                        <a:solidFill>
                          <a:srgbClr val="FF0000"/>
                        </a:solidFill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9"/>
                    </a:solidFill>
                  </a:tcPr>
                </a:tc>
              </a:tr>
              <a:tr h="96152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Razem</a:t>
                      </a:r>
                      <a:r>
                        <a:rPr lang="pl-PL" sz="1800" b="1" dirty="0">
                          <a:latin typeface="Garamond" pitchFamily="18" charset="0"/>
                          <a:ea typeface="Times New Roman"/>
                          <a:cs typeface="Times New Roman"/>
                        </a:rPr>
                        <a:t>:</a:t>
                      </a:r>
                      <a:endParaRPr lang="pl-PL" sz="1800" dirty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426</a:t>
                      </a:r>
                      <a:endParaRPr lang="pl-PL" sz="1800" dirty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Times New Roman"/>
                          <a:cs typeface="Times New Roman"/>
                        </a:rPr>
                        <a:t>100,0</a:t>
                      </a:r>
                      <a:endParaRPr lang="pl-PL" sz="1800" b="1" dirty="0">
                        <a:solidFill>
                          <a:srgbClr val="FF0000"/>
                        </a:solidFill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136904" cy="1368152"/>
          </a:xfrm>
        </p:spPr>
        <p:txBody>
          <a:bodyPr/>
          <a:lstStyle/>
          <a:p>
            <a:pPr algn="ctr"/>
            <a:r>
              <a:rPr lang="pl-PL" sz="3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Działalność warmińsko - mazurskich agencji pośrednictwa pracy za granicą </a:t>
            </a:r>
            <a:br>
              <a:rPr lang="pl-PL" sz="3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</a:br>
            <a:r>
              <a:rPr lang="pl-PL" sz="3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w roku 2014 </a:t>
            </a:r>
            <a:endParaRPr lang="pl-PL" sz="3600" dirty="0">
              <a:solidFill>
                <a:schemeClr val="accent2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1187624" y="1484784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Najczęściej występujące grupy zawodów</a:t>
            </a:r>
            <a:endParaRPr lang="pl-PL" sz="28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0" y="1988840"/>
            <a:ext cx="7452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>
                <a:latin typeface="Garamond" pitchFamily="18" charset="0"/>
              </a:rPr>
              <a:t>1. Niderlandy</a:t>
            </a:r>
            <a:endParaRPr lang="pl-PL" sz="2000" b="1" dirty="0">
              <a:latin typeface="Garamond" pitchFamily="18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348880"/>
            <a:ext cx="8352927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pl-PL" b="1" dirty="0" smtClean="0">
                <a:latin typeface="Garamond" pitchFamily="18" charset="0"/>
                <a:cs typeface="Times New Roman" pitchFamily="18" charset="0"/>
              </a:rPr>
              <a:t>pakowacze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w liczbie</a:t>
            </a:r>
            <a:r>
              <a:rPr lang="pl-PL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35 osób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, które stanowiły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27,2 % wszystkich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wyjazdów do pracy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/>
            </a:r>
            <a:br>
              <a:rPr lang="pl-PL" dirty="0" smtClean="0">
                <a:latin typeface="Garamond" pitchFamily="18" charset="0"/>
                <a:cs typeface="Times New Roman" pitchFamily="18" charset="0"/>
              </a:rPr>
            </a:br>
            <a:r>
              <a:rPr lang="pl-PL" dirty="0" smtClean="0">
                <a:latin typeface="Garamond" pitchFamily="18" charset="0"/>
                <a:cs typeface="Times New Roman" pitchFamily="18" charset="0"/>
              </a:rPr>
              <a:t>w tym kraju. </a:t>
            </a:r>
          </a:p>
          <a:p>
            <a:pPr lvl="0" algn="just">
              <a:buFont typeface="Wingdings" pitchFamily="2" charset="2"/>
              <a:buChar char="Ø"/>
            </a:pPr>
            <a:r>
              <a:rPr lang="pl-PL" b="1" dirty="0" smtClean="0">
                <a:latin typeface="Garamond" pitchFamily="18" charset="0"/>
                <a:cs typeface="Times New Roman" pitchFamily="18" charset="0"/>
              </a:rPr>
              <a:t>operatorzy maszyn do produkcji wyrobów z tworzyw sztucznych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w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liczbie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26,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którzy stanowili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20,0% wszystkich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wyjazdów do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tego kraju. </a:t>
            </a:r>
            <a:endParaRPr lang="pl-PL" dirty="0">
              <a:latin typeface="Garamond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pl-PL" b="1" dirty="0" smtClean="0">
                <a:latin typeface="Garamond" pitchFamily="18" charset="0"/>
                <a:cs typeface="Times New Roman" pitchFamily="18" charset="0"/>
              </a:rPr>
              <a:t>spawacze i pokrewni 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w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liczbie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24,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którzy stanowili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18,6%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wszystkich wyjazdów do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tego kraju.</a:t>
            </a:r>
            <a:endParaRPr lang="pl-PL" dirty="0">
              <a:latin typeface="Garamond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endParaRPr lang="pl-PL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0" y="4149080"/>
            <a:ext cx="20273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>
                <a:latin typeface="Garamond" pitchFamily="18" charset="0"/>
              </a:rPr>
              <a:t>2. Niemcy</a:t>
            </a:r>
            <a:endParaRPr lang="pl-PL" sz="2000" b="1" dirty="0">
              <a:latin typeface="Garamond" pitchFamily="18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611560" y="4437112"/>
            <a:ext cx="83529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pl-PL" b="1" dirty="0" smtClean="0">
                <a:latin typeface="Garamond" pitchFamily="18" charset="0"/>
                <a:cs typeface="Times New Roman" pitchFamily="18" charset="0"/>
              </a:rPr>
              <a:t>robotnicy budowlani wykończeniowi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w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liczbie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9,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którzy stanowili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22,5% wszystkich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wyjazdów do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Niemiec. </a:t>
            </a:r>
            <a:endParaRPr lang="pl-PL" dirty="0">
              <a:latin typeface="Garamond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pl-PL" b="1" dirty="0" smtClean="0">
                <a:latin typeface="Garamond" pitchFamily="18" charset="0"/>
                <a:cs typeface="Times New Roman" pitchFamily="18" charset="0"/>
              </a:rPr>
              <a:t>kelnerzy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w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liczbie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4,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którzy stanowili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10,0 % wszystkich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wyjazdów do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Niemiec.</a:t>
            </a:r>
            <a:endParaRPr lang="pl-PL" dirty="0">
              <a:latin typeface="Garamond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pl-PL" b="1" dirty="0" smtClean="0">
                <a:latin typeface="Garamond" pitchFamily="18" charset="0"/>
                <a:cs typeface="Times New Roman" pitchFamily="18" charset="0"/>
              </a:rPr>
              <a:t>Monterzy instalacji klimatyzacyjnych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w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liczbie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4,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którzy stanowili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10,0% wszystkich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wyjazdów do pracy w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Niemczech.</a:t>
            </a:r>
            <a:endParaRPr lang="pl-PL" sz="1600" dirty="0">
              <a:latin typeface="Times New Roman" pitchFamily="18" charset="0"/>
              <a:cs typeface="Times New Roman" pitchFamily="18" charset="0"/>
            </a:endParaRP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136904" cy="1146522"/>
          </a:xfrm>
        </p:spPr>
        <p:txBody>
          <a:bodyPr/>
          <a:lstStyle/>
          <a:p>
            <a:pPr algn="ctr"/>
            <a:r>
              <a:rPr lang="pl-PL" sz="32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Działalność warmińsko - mazurskich agencji pośrednictwa pracy za granicą </a:t>
            </a:r>
            <a:br>
              <a:rPr lang="pl-PL" sz="32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</a:br>
            <a:r>
              <a:rPr lang="pl-PL" sz="32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w roku 2014 </a:t>
            </a:r>
            <a:endParaRPr lang="pl-PL" sz="3200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259632" y="1556792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Najczęściej występujące grupy zawodów</a:t>
            </a:r>
            <a:endParaRPr lang="pl-PL" sz="24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0" y="2060848"/>
            <a:ext cx="20993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>
                <a:latin typeface="Garamond" pitchFamily="18" charset="0"/>
              </a:rPr>
              <a:t>3. Norwegia</a:t>
            </a:r>
            <a:endParaRPr lang="pl-PL" sz="2000" b="1" dirty="0">
              <a:latin typeface="Garamond" pitchFamily="18" charset="0"/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251520" y="2564904"/>
            <a:ext cx="84249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pl-PL" b="1" dirty="0" smtClean="0">
                <a:latin typeface="Garamond" pitchFamily="18" charset="0"/>
                <a:cs typeface="Times New Roman" pitchFamily="18" charset="0"/>
              </a:rPr>
              <a:t>ogrodnicy 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w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liczbie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202,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którzy stanowili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78,6% wszystkich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wyjazdów do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Norwegii. </a:t>
            </a:r>
            <a:endParaRPr lang="pl-PL" dirty="0">
              <a:latin typeface="Garamond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pl-PL" b="1" dirty="0" smtClean="0">
                <a:latin typeface="Garamond" pitchFamily="18" charset="0"/>
                <a:cs typeface="Times New Roman" pitchFamily="18" charset="0"/>
              </a:rPr>
              <a:t>magazynierzy i pokrewni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w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liczbie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39,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którzy stanowili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15,2 % wszystkich </a:t>
            </a:r>
            <a:r>
              <a:rPr lang="pl-PL" dirty="0">
                <a:latin typeface="Garamond" pitchFamily="18" charset="0"/>
                <a:cs typeface="Times New Roman" pitchFamily="18" charset="0"/>
              </a:rPr>
              <a:t>wyjazdów do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Norwegii;</a:t>
            </a:r>
          </a:p>
          <a:p>
            <a:pPr lvl="0" algn="just">
              <a:buFont typeface="Wingdings" pitchFamily="2" charset="2"/>
              <a:buChar char="Ø"/>
            </a:pPr>
            <a:r>
              <a:rPr lang="pl-PL" b="1" dirty="0" smtClean="0">
                <a:latin typeface="Garamond" pitchFamily="18" charset="0"/>
                <a:cs typeface="Times New Roman" pitchFamily="18" charset="0"/>
              </a:rPr>
              <a:t>kierowcy samochodów osobowych i dostawczych </a:t>
            </a:r>
            <a:r>
              <a:rPr lang="pl-PL" dirty="0" smtClean="0">
                <a:latin typeface="Garamond" pitchFamily="18" charset="0"/>
                <a:cs typeface="Times New Roman" pitchFamily="18" charset="0"/>
              </a:rPr>
              <a:t>w liczbie 16, który stanowili 6,2% wszystkich wyjazdów do Norwegii.</a:t>
            </a:r>
            <a:endParaRPr lang="pl-PL" dirty="0">
              <a:latin typeface="Garamond" pitchFamily="18" charset="0"/>
              <a:cs typeface="Times New Roman" pitchFamily="18" charset="0"/>
            </a:endParaRPr>
          </a:p>
          <a:p>
            <a:pPr algn="just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548680"/>
            <a:ext cx="8229600" cy="1224136"/>
          </a:xfrm>
        </p:spPr>
        <p:txBody>
          <a:bodyPr/>
          <a:lstStyle/>
          <a:p>
            <a:pPr algn="ctr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6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Działalność warmińsko - mazurskich agencji doradztwa personalnego w 2014 roku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395536" y="2276872"/>
          <a:ext cx="8424936" cy="4104456"/>
        </p:xfrm>
        <a:graphic>
          <a:graphicData uri="http://schemas.openxmlformats.org/drawingml/2006/table">
            <a:tbl>
              <a:tblPr/>
              <a:tblGrid>
                <a:gridCol w="4248472"/>
                <a:gridCol w="883772"/>
                <a:gridCol w="770111"/>
                <a:gridCol w="1268095"/>
                <a:gridCol w="1254486"/>
              </a:tblGrid>
              <a:tr h="9486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Calibri"/>
                        </a:rPr>
                        <a:t>2013rok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Calibri"/>
                        </a:rPr>
                        <a:t>2014 </a:t>
                      </a:r>
                      <a:r>
                        <a:rPr lang="pl-PL" sz="1800" b="1" dirty="0">
                          <a:latin typeface="Garamond" pitchFamily="18" charset="0"/>
                          <a:ea typeface="Calibri"/>
                          <a:cs typeface="Calibri"/>
                        </a:rPr>
                        <a:t>rok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Calibri"/>
                        </a:rPr>
                        <a:t>Zmiana</a:t>
                      </a:r>
                      <a:br>
                        <a:rPr lang="pl-PL" sz="1800" b="1" dirty="0" smtClean="0">
                          <a:latin typeface="Garamond" pitchFamily="18" charset="0"/>
                          <a:ea typeface="Calibri"/>
                          <a:cs typeface="Calibri"/>
                        </a:rPr>
                      </a:b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Calibri"/>
                        </a:rPr>
                        <a:t> </a:t>
                      </a:r>
                      <a:r>
                        <a:rPr lang="pl-PL" sz="1800" b="1" dirty="0">
                          <a:latin typeface="Garamond" pitchFamily="18" charset="0"/>
                          <a:ea typeface="Calibri"/>
                          <a:cs typeface="Calibri"/>
                        </a:rPr>
                        <a:t>w liczbach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Calibri"/>
                        </a:rPr>
                        <a:t>Zmiana</a:t>
                      </a:r>
                      <a:r>
                        <a:rPr lang="pl-PL" sz="1800" b="1" dirty="0">
                          <a:latin typeface="Garamond" pitchFamily="18" charset="0"/>
                          <a:ea typeface="Calibri"/>
                          <a:cs typeface="Calibri"/>
                        </a:rPr>
                        <a:t/>
                      </a:r>
                      <a:br>
                        <a:rPr lang="pl-PL" sz="1800" b="1" dirty="0">
                          <a:latin typeface="Garamond" pitchFamily="18" charset="0"/>
                          <a:ea typeface="Calibri"/>
                          <a:cs typeface="Calibri"/>
                        </a:rPr>
                      </a:br>
                      <a:r>
                        <a:rPr lang="pl-PL" sz="1800" b="1" dirty="0">
                          <a:latin typeface="Garamond" pitchFamily="18" charset="0"/>
                          <a:ea typeface="Calibri"/>
                          <a:cs typeface="Calibri"/>
                        </a:rPr>
                        <a:t>w %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31557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latin typeface="Garamond" pitchFamily="18" charset="0"/>
                          <a:ea typeface="Calibri"/>
                          <a:cs typeface="Calibri"/>
                        </a:rPr>
                        <a:t>Liczba pracodawców korzystających z usług </a:t>
                      </a: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Calibri"/>
                        </a:rPr>
                        <a:t>agencji doradztwa personalnego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Calibri"/>
                        </a:rPr>
                        <a:t>171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59784" marR="59784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150</a:t>
                      </a:r>
                      <a:endParaRPr lang="pl-PL" sz="1800" b="1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59784" marR="59784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-21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59784" marR="59784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Calibri"/>
                          <a:cs typeface="Calibri"/>
                        </a:rPr>
                        <a:t>12,3</a:t>
                      </a:r>
                      <a:endParaRPr lang="pl-PL" sz="1800" dirty="0">
                        <a:solidFill>
                          <a:srgbClr val="FF0000"/>
                        </a:solidFill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59784" marR="59784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11560" y="476672"/>
            <a:ext cx="8229600" cy="1224136"/>
          </a:xfrm>
        </p:spPr>
        <p:txBody>
          <a:bodyPr/>
          <a:lstStyle/>
          <a:p>
            <a:pPr algn="ctr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2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Działalność warmińsko - mazurskich agencji poradnictwa zawodowego w 2014 roku</a:t>
            </a:r>
            <a:endParaRPr lang="pl-PL" sz="3200" b="1" dirty="0" smtClean="0">
              <a:solidFill>
                <a:schemeClr val="accent2">
                  <a:lumMod val="75000"/>
                </a:schemeClr>
              </a:solidFill>
              <a:latin typeface="Garamond" pitchFamily="18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2060848"/>
          <a:ext cx="8064896" cy="3816424"/>
        </p:xfrm>
        <a:graphic>
          <a:graphicData uri="http://schemas.openxmlformats.org/drawingml/2006/table">
            <a:tbl>
              <a:tblPr/>
              <a:tblGrid>
                <a:gridCol w="3923427"/>
                <a:gridCol w="740172"/>
                <a:gridCol w="703221"/>
                <a:gridCol w="1173139"/>
                <a:gridCol w="1524937"/>
              </a:tblGrid>
              <a:tr h="6398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Calibri"/>
                        </a:rPr>
                        <a:t>2013 rok</a:t>
                      </a:r>
                      <a:endParaRPr lang="pl-PL" sz="16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Calibri"/>
                        </a:rPr>
                        <a:t>2014</a:t>
                      </a:r>
                      <a:r>
                        <a:rPr lang="pl-PL" sz="1600" b="1" baseline="0" dirty="0" smtClean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Calibri"/>
                        </a:rPr>
                        <a:t> </a:t>
                      </a:r>
                      <a:r>
                        <a:rPr lang="pl-PL" sz="1600" b="1" dirty="0" smtClean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Calibri"/>
                        </a:rPr>
                        <a:t>rok</a:t>
                      </a:r>
                      <a:endParaRPr lang="pl-PL" sz="16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Calibri"/>
                        </a:rPr>
                        <a:t>Zmiana w liczbach</a:t>
                      </a:r>
                      <a:endParaRPr lang="pl-PL" sz="16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Calibri"/>
                        </a:rPr>
                        <a:t>Zmiana w %</a:t>
                      </a:r>
                      <a:endParaRPr lang="pl-PL" sz="16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3196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latin typeface="Garamond" pitchFamily="18" charset="0"/>
                          <a:ea typeface="Calibri"/>
                          <a:cs typeface="Times New Roman"/>
                        </a:rPr>
                        <a:t>Liczba osób korzystających z </a:t>
                      </a: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usług poradnictwa zawodowego 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7 278</a:t>
                      </a:r>
                      <a:endParaRPr lang="pl-PL" sz="16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6 859</a:t>
                      </a:r>
                      <a:endParaRPr lang="pl-PL" sz="1600" b="1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-419</a:t>
                      </a:r>
                      <a:endParaRPr lang="pl-PL" sz="1600" b="1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5,7%</a:t>
                      </a:r>
                      <a:endParaRPr lang="pl-PL" sz="1600" b="1" dirty="0">
                        <a:solidFill>
                          <a:srgbClr val="FF0000"/>
                        </a:solidFill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185692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latin typeface="Garamond" pitchFamily="18" charset="0"/>
                          <a:ea typeface="Calibri"/>
                          <a:cs typeface="Times New Roman"/>
                        </a:rPr>
                        <a:t>Liczba </a:t>
                      </a: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pracodawców korzystających z usług poradnictwa zawodowego 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212</a:t>
                      </a:r>
                      <a:endParaRPr lang="pl-PL" sz="16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354</a:t>
                      </a:r>
                      <a:endParaRPr lang="pl-PL" sz="1600" b="1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-142</a:t>
                      </a:r>
                      <a:endParaRPr lang="pl-PL" sz="1600" b="1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67,0%</a:t>
                      </a:r>
                      <a:endParaRPr lang="pl-PL" sz="1600" b="1" dirty="0">
                        <a:solidFill>
                          <a:srgbClr val="FF0000"/>
                        </a:solidFill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404664"/>
            <a:ext cx="8229600" cy="1080120"/>
          </a:xfrm>
        </p:spPr>
        <p:txBody>
          <a:bodyPr/>
          <a:lstStyle/>
          <a:p>
            <a:pPr algn="ctr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Działalność warmińsko - mazurskich agencji pracy tymczasowej w latach 2013 - 2014</a:t>
            </a:r>
            <a:endParaRPr lang="pl-PL" sz="2000" b="1" dirty="0" smtClean="0">
              <a:solidFill>
                <a:srgbClr val="0070C0"/>
              </a:solidFill>
              <a:latin typeface="Garamond" pitchFamily="18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539552" y="1772816"/>
          <a:ext cx="8280920" cy="4479418"/>
        </p:xfrm>
        <a:graphic>
          <a:graphicData uri="http://schemas.openxmlformats.org/drawingml/2006/table">
            <a:tbl>
              <a:tblPr/>
              <a:tblGrid>
                <a:gridCol w="4392488"/>
                <a:gridCol w="792088"/>
                <a:gridCol w="845208"/>
                <a:gridCol w="1015205"/>
                <a:gridCol w="1235931"/>
              </a:tblGrid>
              <a:tr h="12335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67" marR="6736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2013 </a:t>
                      </a:r>
                      <a:r>
                        <a:rPr lang="pl-PL" sz="1800" b="1" dirty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rok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7367" marR="6736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2014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rok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7367" marR="6736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zmiana w liczbach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7367" marR="6736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zmiana </a:t>
                      </a:r>
                      <a:r>
                        <a:rPr lang="pl-PL" sz="1800" b="1" dirty="0" smtClean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/>
                      </a:r>
                      <a:br>
                        <a:rPr lang="pl-PL" sz="1800" b="1" dirty="0" smtClean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</a:br>
                      <a:r>
                        <a:rPr lang="pl-PL" sz="1800" b="1" dirty="0" smtClean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w </a:t>
                      </a:r>
                      <a:r>
                        <a:rPr lang="pl-PL" sz="1800" b="1" dirty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%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7367" marR="6736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</a:tr>
              <a:tr h="9417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latin typeface="Garamond" pitchFamily="18" charset="0"/>
                          <a:ea typeface="Calibri"/>
                          <a:cs typeface="Times New Roman"/>
                        </a:rPr>
                        <a:t>Liczba osób skierowanych przez agencję zatrudnienia do wykonywania pracy tymczasowej</a:t>
                      </a:r>
                      <a:endParaRPr lang="pl-PL" sz="11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7367" marR="6736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3 036</a:t>
                      </a:r>
                      <a:endParaRPr lang="pl-PL" sz="1600" b="1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7367" marR="6736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4 954</a:t>
                      </a:r>
                      <a:endParaRPr lang="pl-PL" sz="1600" b="1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7367" marR="6736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+1918</a:t>
                      </a:r>
                      <a:endParaRPr lang="pl-PL" sz="1600" b="1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7367" marR="6736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63,2</a:t>
                      </a:r>
                      <a:endParaRPr lang="pl-PL" sz="1600" b="1" dirty="0">
                        <a:solidFill>
                          <a:srgbClr val="FF0000"/>
                        </a:solidFill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7367" marR="6736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133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latin typeface="Garamond" pitchFamily="18" charset="0"/>
                          <a:ea typeface="Calibri"/>
                          <a:cs typeface="Times New Roman"/>
                        </a:rPr>
                        <a:t>z tego zatrudnionych w agencji zatrudnienia na podstawie umowy o pracę na czas określonej i umowy o prace na czas wykonywania określonej pracy</a:t>
                      </a:r>
                      <a:endParaRPr lang="pl-PL" sz="110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7367" marR="6736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1 294</a:t>
                      </a:r>
                      <a:endParaRPr lang="pl-PL" sz="1600" b="1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7367" marR="6736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2 388</a:t>
                      </a:r>
                      <a:endParaRPr lang="pl-PL" sz="1600" b="1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7367" marR="6736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+ 1094</a:t>
                      </a:r>
                      <a:endParaRPr lang="pl-PL" sz="1600" b="1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7367" marR="6736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84,5</a:t>
                      </a:r>
                      <a:endParaRPr lang="pl-PL" sz="1600" b="1" dirty="0">
                        <a:solidFill>
                          <a:srgbClr val="FF0000"/>
                        </a:solidFill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7367" marR="6736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07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latin typeface="Garamond" pitchFamily="18" charset="0"/>
                          <a:ea typeface="Calibri"/>
                          <a:cs typeface="Times New Roman"/>
                        </a:rPr>
                        <a:t>Liczba pracodawców użytkowników korzystających z usług agencji zatrudnienia</a:t>
                      </a:r>
                      <a:endParaRPr lang="pl-PL" sz="11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7367" marR="6736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153</a:t>
                      </a:r>
                      <a:endParaRPr lang="pl-PL" sz="1600" b="1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7367" marR="6736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215</a:t>
                      </a:r>
                      <a:endParaRPr lang="pl-PL" sz="1600" b="1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7367" marR="6736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+62</a:t>
                      </a:r>
                      <a:endParaRPr lang="pl-PL" sz="1600" b="1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7367" marR="6736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40,5</a:t>
                      </a:r>
                      <a:endParaRPr lang="pl-PL" sz="1600" b="1" dirty="0">
                        <a:solidFill>
                          <a:srgbClr val="FF0000"/>
                        </a:solidFill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7367" marR="6736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 Box 2"/>
          <p:cNvSpPr txBox="1">
            <a:spLocks noChangeArrowheads="1"/>
          </p:cNvSpPr>
          <p:nvPr/>
        </p:nvSpPr>
        <p:spPr bwMode="auto">
          <a:xfrm>
            <a:off x="663575" y="3998913"/>
            <a:ext cx="8012113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29700" name="Text Box 3"/>
          <p:cNvSpPr txBox="1">
            <a:spLocks noChangeArrowheads="1"/>
          </p:cNvSpPr>
          <p:nvPr/>
        </p:nvSpPr>
        <p:spPr bwMode="auto">
          <a:xfrm>
            <a:off x="1979613" y="4292600"/>
            <a:ext cx="2757487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1455738" y="4503738"/>
            <a:ext cx="2611437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467544" y="332656"/>
            <a:ext cx="81956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Działalność agencji pracy tymczasowej </a:t>
            </a:r>
            <a:br>
              <a:rPr lang="pl-PL" sz="3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</a:br>
            <a:r>
              <a:rPr lang="pl-PL" sz="3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na Warmii i Mazurach w 2014 roku</a:t>
            </a:r>
            <a:endParaRPr lang="pl-PL" sz="3200" b="1" dirty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827584" y="1628800"/>
          <a:ext cx="7920879" cy="4464497"/>
        </p:xfrm>
        <a:graphic>
          <a:graphicData uri="http://schemas.openxmlformats.org/drawingml/2006/table">
            <a:tbl>
              <a:tblPr/>
              <a:tblGrid>
                <a:gridCol w="3863385"/>
                <a:gridCol w="2096372"/>
                <a:gridCol w="1961122"/>
              </a:tblGrid>
              <a:tr h="4195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latin typeface="Garamond" pitchFamily="18" charset="0"/>
                          <a:ea typeface="Times New Roman"/>
                        </a:rPr>
                        <a:t>Nazwa grupy elementarnej zawodów</a:t>
                      </a:r>
                    </a:p>
                  </a:txBody>
                  <a:tcPr marL="57618" marR="57618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latin typeface="Garamond" pitchFamily="18" charset="0"/>
                          <a:ea typeface="Times New Roman"/>
                        </a:rPr>
                        <a:t>ogółem</a:t>
                      </a:r>
                    </a:p>
                  </a:txBody>
                  <a:tcPr marL="57618" marR="57618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latin typeface="Garamond" pitchFamily="18" charset="0"/>
                          <a:ea typeface="Times New Roman"/>
                        </a:rPr>
                        <a:t>%</a:t>
                      </a:r>
                    </a:p>
                  </a:txBody>
                  <a:tcPr marL="57618" marR="57618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Garamond" pitchFamily="18" charset="0"/>
                          <a:ea typeface="Times New Roman"/>
                        </a:rPr>
                        <a:t>Robotnicy przemysłowi  i rzemieślnicy gdzie indziej niesklasyfikowani</a:t>
                      </a:r>
                      <a:endParaRPr lang="pl-PL" sz="14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Garamond" pitchFamily="18" charset="0"/>
                          <a:ea typeface="Times New Roman"/>
                        </a:rPr>
                        <a:t>5 094</a:t>
                      </a:r>
                      <a:endParaRPr lang="pl-PL" sz="14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Times New Roman"/>
                        </a:rPr>
                        <a:t>65,9</a:t>
                      </a:r>
                      <a:endParaRPr lang="pl-PL" sz="1400" b="1" dirty="0">
                        <a:solidFill>
                          <a:srgbClr val="FF0000"/>
                        </a:solidFill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367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Garamond" pitchFamily="18" charset="0"/>
                          <a:ea typeface="Times New Roman"/>
                        </a:rPr>
                        <a:t>Pracownicy pry pracach</a:t>
                      </a:r>
                      <a:r>
                        <a:rPr lang="pl-PL" sz="1400" b="1" baseline="0" dirty="0" smtClean="0">
                          <a:latin typeface="Garamond" pitchFamily="18" charset="0"/>
                          <a:ea typeface="Times New Roman"/>
                        </a:rPr>
                        <a:t> prostych</a:t>
                      </a:r>
                      <a:endParaRPr lang="pl-PL" sz="14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Garamond" pitchFamily="18" charset="0"/>
                          <a:ea typeface="Times New Roman"/>
                        </a:rPr>
                        <a:t>1 156</a:t>
                      </a:r>
                      <a:endParaRPr lang="pl-PL" sz="14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Times New Roman"/>
                        </a:rPr>
                        <a:t>15,0</a:t>
                      </a:r>
                      <a:endParaRPr lang="pl-PL" sz="1400" b="1" dirty="0">
                        <a:solidFill>
                          <a:srgbClr val="FF0000"/>
                        </a:solidFill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Garamond" pitchFamily="18" charset="0"/>
                          <a:ea typeface="Times New Roman"/>
                        </a:rPr>
                        <a:t>Listonosze i pokrewni</a:t>
                      </a:r>
                      <a:endParaRPr lang="pl-PL" sz="14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Garamond" pitchFamily="18" charset="0"/>
                          <a:ea typeface="Times New Roman"/>
                        </a:rPr>
                        <a:t>206</a:t>
                      </a:r>
                      <a:endParaRPr lang="pl-PL" sz="14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Times New Roman"/>
                        </a:rPr>
                        <a:t>2,6</a:t>
                      </a:r>
                      <a:endParaRPr lang="pl-PL" sz="1400" b="1" dirty="0">
                        <a:solidFill>
                          <a:srgbClr val="FF0000"/>
                        </a:solidFill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Garamond" pitchFamily="18" charset="0"/>
                          <a:ea typeface="Times New Roman"/>
                        </a:rPr>
                        <a:t>Pracownicy domowej opieki osobistej</a:t>
                      </a:r>
                      <a:r>
                        <a:rPr lang="pl-PL" sz="1400" b="1" baseline="0" dirty="0" smtClean="0">
                          <a:latin typeface="Garamond" pitchFamily="18" charset="0"/>
                          <a:ea typeface="Times New Roman"/>
                        </a:rPr>
                        <a:t> </a:t>
                      </a:r>
                      <a:endParaRPr lang="pl-PL" sz="14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Garamond" pitchFamily="18" charset="0"/>
                          <a:ea typeface="Times New Roman"/>
                        </a:rPr>
                        <a:t>189</a:t>
                      </a:r>
                      <a:endParaRPr lang="pl-PL" sz="14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Times New Roman"/>
                        </a:rPr>
                        <a:t>2,4</a:t>
                      </a:r>
                      <a:endParaRPr lang="pl-PL" sz="1400" b="1" dirty="0">
                        <a:solidFill>
                          <a:srgbClr val="FF0000"/>
                        </a:solidFill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367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Garamond" pitchFamily="18" charset="0"/>
                          <a:ea typeface="Times New Roman"/>
                        </a:rPr>
                        <a:t>Kasjerzy</a:t>
                      </a:r>
                      <a:r>
                        <a:rPr lang="pl-PL" sz="1400" b="1" baseline="0" dirty="0" smtClean="0">
                          <a:latin typeface="Garamond" pitchFamily="18" charset="0"/>
                          <a:ea typeface="Times New Roman"/>
                        </a:rPr>
                        <a:t> i sprzedawcy biletów</a:t>
                      </a:r>
                      <a:endParaRPr lang="pl-PL" sz="14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Garamond" pitchFamily="18" charset="0"/>
                          <a:ea typeface="Times New Roman"/>
                        </a:rPr>
                        <a:t>98</a:t>
                      </a:r>
                      <a:endParaRPr lang="pl-PL" sz="14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Times New Roman"/>
                        </a:rPr>
                        <a:t>1,2</a:t>
                      </a:r>
                      <a:endParaRPr lang="pl-PL" sz="1400" b="1" dirty="0">
                        <a:solidFill>
                          <a:srgbClr val="FF0000"/>
                        </a:solidFill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Garamond" pitchFamily="18" charset="0"/>
                          <a:ea typeface="Times New Roman"/>
                        </a:rPr>
                        <a:t>Sprzedawcy</a:t>
                      </a:r>
                      <a:r>
                        <a:rPr lang="pl-PL" sz="1400" b="1" baseline="0" dirty="0" smtClean="0">
                          <a:latin typeface="Garamond" pitchFamily="18" charset="0"/>
                          <a:ea typeface="Times New Roman"/>
                        </a:rPr>
                        <a:t> sklepowi i ekspedienci </a:t>
                      </a:r>
                      <a:endParaRPr lang="pl-PL" sz="14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Garamond" pitchFamily="18" charset="0"/>
                          <a:ea typeface="Times New Roman"/>
                        </a:rPr>
                        <a:t>79</a:t>
                      </a:r>
                      <a:endParaRPr lang="pl-PL" sz="14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Times New Roman"/>
                        </a:rPr>
                        <a:t>1,0</a:t>
                      </a:r>
                      <a:endParaRPr lang="pl-PL" sz="1400" b="1" dirty="0">
                        <a:solidFill>
                          <a:srgbClr val="FF0000"/>
                        </a:solidFill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Garamond" pitchFamily="18" charset="0"/>
                          <a:ea typeface="Times New Roman"/>
                        </a:rPr>
                        <a:t>Operatorzy maszyn do wyrobów z tworzyw sztucznych</a:t>
                      </a:r>
                      <a:endParaRPr lang="pl-PL" sz="14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Garamond" pitchFamily="18" charset="0"/>
                          <a:ea typeface="Times New Roman"/>
                        </a:rPr>
                        <a:t>63</a:t>
                      </a:r>
                      <a:endParaRPr lang="pl-PL" sz="14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Times New Roman"/>
                        </a:rPr>
                        <a:t>0,8</a:t>
                      </a:r>
                      <a:endParaRPr lang="pl-PL" sz="1400" b="1" dirty="0">
                        <a:solidFill>
                          <a:srgbClr val="FF0000"/>
                        </a:solidFill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7046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Garamond" pitchFamily="18" charset="0"/>
                          <a:ea typeface="Times New Roman"/>
                        </a:rPr>
                        <a:t>Robotnicy przygotowujący drewno</a:t>
                      </a:r>
                      <a:r>
                        <a:rPr lang="pl-PL" sz="1400" b="1" baseline="0" dirty="0" smtClean="0">
                          <a:latin typeface="Garamond" pitchFamily="18" charset="0"/>
                          <a:ea typeface="Times New Roman"/>
                        </a:rPr>
                        <a:t> i pokrewni</a:t>
                      </a:r>
                      <a:endParaRPr lang="pl-PL" sz="14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Garamond" pitchFamily="18" charset="0"/>
                          <a:ea typeface="Times New Roman"/>
                        </a:rPr>
                        <a:t>54</a:t>
                      </a:r>
                      <a:endParaRPr lang="pl-PL" sz="14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Times New Roman"/>
                        </a:rPr>
                        <a:t>0,7</a:t>
                      </a:r>
                      <a:endParaRPr lang="pl-PL" sz="1400" b="1" dirty="0">
                        <a:solidFill>
                          <a:srgbClr val="FF0000"/>
                        </a:solidFill>
                        <a:latin typeface="Garamond" pitchFamily="18" charset="0"/>
                        <a:ea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88640"/>
            <a:ext cx="8712968" cy="1944216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2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pl-PL" sz="2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l-PL" sz="2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pl-PL" sz="2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l-PL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Kraje, do których warmińsko-mazurskie agencje pracy tymczasowej kierowały pracowników tymczasowych w roku 2014</a:t>
            </a:r>
            <a:endParaRPr lang="pl-PL" sz="36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683569" y="2492896"/>
          <a:ext cx="7848871" cy="3744417"/>
        </p:xfrm>
        <a:graphic>
          <a:graphicData uri="http://schemas.openxmlformats.org/drawingml/2006/table">
            <a:tbl>
              <a:tblPr/>
              <a:tblGrid>
                <a:gridCol w="4030501"/>
                <a:gridCol w="2192027"/>
                <a:gridCol w="1626343"/>
              </a:tblGrid>
              <a:tr h="8802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latin typeface="Garamond" pitchFamily="18" charset="0"/>
                          <a:ea typeface="Times New Roman"/>
                          <a:cs typeface="Times New Roman"/>
                        </a:rPr>
                        <a:t>Kraj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latin typeface="Garamond" pitchFamily="18" charset="0"/>
                          <a:ea typeface="Times New Roman"/>
                          <a:cs typeface="Times New Roman"/>
                        </a:rPr>
                        <a:t>Liczba skierowań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latin typeface="Garamond" pitchFamily="18" charset="0"/>
                          <a:ea typeface="Times New Roman"/>
                          <a:cs typeface="Times New Roman"/>
                        </a:rPr>
                        <a:t>% Ogółu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7168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b="1" dirty="0">
                          <a:latin typeface="Garamond" pitchFamily="18" charset="0"/>
                          <a:ea typeface="Times New Roman"/>
                          <a:cs typeface="Times New Roman"/>
                        </a:rPr>
                        <a:t>Polska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4 524 </a:t>
                      </a:r>
                      <a:endParaRPr lang="pl-PL" sz="1800" b="1" dirty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Times New Roman"/>
                          <a:cs typeface="Times New Roman"/>
                        </a:rPr>
                        <a:t>91,3</a:t>
                      </a:r>
                      <a:endParaRPr lang="pl-PL" sz="1800" b="1" dirty="0">
                        <a:solidFill>
                          <a:srgbClr val="FF0000"/>
                        </a:solidFill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6661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b="1">
                          <a:latin typeface="Garamond" pitchFamily="18" charset="0"/>
                          <a:ea typeface="Times New Roman"/>
                          <a:cs typeface="Times New Roman"/>
                        </a:rPr>
                        <a:t>Francja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67</a:t>
                      </a:r>
                      <a:endParaRPr lang="pl-PL" sz="1800" b="1" dirty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Times New Roman"/>
                          <a:cs typeface="Times New Roman"/>
                        </a:rPr>
                        <a:t>1,3</a:t>
                      </a:r>
                      <a:endParaRPr lang="pl-PL" sz="1800" b="1" dirty="0">
                        <a:solidFill>
                          <a:srgbClr val="FF0000"/>
                        </a:solidFill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6051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b="1" dirty="0">
                          <a:latin typeface="Garamond" pitchFamily="18" charset="0"/>
                          <a:ea typeface="Times New Roman"/>
                          <a:cs typeface="Times New Roman"/>
                        </a:rPr>
                        <a:t>Niemcy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363</a:t>
                      </a:r>
                      <a:endParaRPr lang="pl-PL" sz="1800" b="1" dirty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Times New Roman"/>
                          <a:cs typeface="Times New Roman"/>
                        </a:rPr>
                        <a:t>7,3</a:t>
                      </a:r>
                      <a:endParaRPr lang="pl-PL" sz="1800" b="1" dirty="0">
                        <a:solidFill>
                          <a:srgbClr val="FF0000"/>
                        </a:solidFill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8761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b="1" dirty="0">
                          <a:latin typeface="Garamond" pitchFamily="18" charset="0"/>
                          <a:ea typeface="Times New Roman"/>
                          <a:cs typeface="Times New Roman"/>
                        </a:rPr>
                        <a:t>Ogółem we wszystkich państwach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4954</a:t>
                      </a:r>
                      <a:endParaRPr lang="pl-PL" sz="1800" b="1" dirty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Times New Roman"/>
                          <a:cs typeface="Times New Roman"/>
                        </a:rPr>
                        <a:t>100,0</a:t>
                      </a:r>
                      <a:endParaRPr lang="pl-PL" sz="1800" b="1" dirty="0">
                        <a:solidFill>
                          <a:srgbClr val="FF0000"/>
                        </a:solidFill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663"/>
            <a:ext cx="8229600" cy="647849"/>
          </a:xfrm>
          <a:noFill/>
          <a:ln/>
        </p:spPr>
        <p:txBody>
          <a:bodyPr lIns="90000" tIns="46800" rIns="90000" bIns="46800"/>
          <a:lstStyle/>
          <a:p>
            <a:pPr algn="ctr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Działalność agencji zatrudnienia w regionie</a:t>
            </a:r>
            <a:br>
              <a:rPr lang="pl-PL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</a:br>
            <a:r>
              <a:rPr lang="pl-PL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- podsumowanie</a:t>
            </a:r>
            <a:r>
              <a:rPr lang="pl-PL" sz="3200" b="1" dirty="0" smtClean="0">
                <a:latin typeface="Garamond" pitchFamily="18" charset="0"/>
              </a:rPr>
              <a:t>  2014 roku</a:t>
            </a:r>
          </a:p>
        </p:txBody>
      </p:sp>
      <p:sp>
        <p:nvSpPr>
          <p:cNvPr id="156791" name="Line 119"/>
          <p:cNvSpPr>
            <a:spLocks noChangeShapeType="1"/>
          </p:cNvSpPr>
          <p:nvPr/>
        </p:nvSpPr>
        <p:spPr bwMode="auto">
          <a:xfrm>
            <a:off x="3800475" y="24003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graphicFrame>
        <p:nvGraphicFramePr>
          <p:cNvPr id="157011" name="Group 339"/>
          <p:cNvGraphicFramePr>
            <a:graphicFrameLocks noGrp="1"/>
          </p:cNvGraphicFramePr>
          <p:nvPr/>
        </p:nvGraphicFramePr>
        <p:xfrm>
          <a:off x="467544" y="1628800"/>
          <a:ext cx="8352927" cy="4448843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4104456"/>
                <a:gridCol w="2007536"/>
                <a:gridCol w="2240935"/>
              </a:tblGrid>
              <a:tr h="670578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Garamond" pitchFamily="18" charset="0"/>
                        </a:rPr>
                        <a:t>Działania Agencji Zatrudnienia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Garamond" pitchFamily="18" charset="0"/>
                        </a:rPr>
                        <a:t>Liczba osób, objętych działaniem agencji zatrudnienia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33753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Garamond" pitchFamily="18" charset="0"/>
                        </a:rPr>
                        <a:t>2013 rok</a:t>
                      </a:r>
                      <a:endParaRPr kumimoji="0" 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Garamond" pitchFamily="18" charset="0"/>
                        </a:rPr>
                        <a:t>2014 rok</a:t>
                      </a:r>
                      <a:endParaRPr kumimoji="0" 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/>
                </a:tc>
              </a:tr>
              <a:tr h="68795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Garamond" pitchFamily="18" charset="0"/>
                        </a:rPr>
                        <a:t>Pośrednictwo pracy na terenie RP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(liczba osób, które podjęły zatrudnienie)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aramond" pitchFamily="18" charset="0"/>
                        </a:rPr>
                        <a:t>1 671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rgbClr val="FF0000"/>
                          </a:solidFill>
                          <a:latin typeface="Garamond" pitchFamily="18" charset="0"/>
                        </a:rPr>
                        <a:t>811</a:t>
                      </a:r>
                      <a:endParaRPr lang="pl-PL" sz="1600" dirty="0">
                        <a:solidFill>
                          <a:srgbClr val="FF0000"/>
                        </a:solidFill>
                        <a:latin typeface="Garamond" pitchFamily="18" charset="0"/>
                      </a:endParaRPr>
                    </a:p>
                  </a:txBody>
                  <a:tcPr horzOverflow="overflow"/>
                </a:tc>
              </a:tr>
              <a:tr h="68795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Garamond" pitchFamily="18" charset="0"/>
                        </a:rPr>
                        <a:t>Pośrednictwo do pracy za granicą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(liczba osób skierowanych do pracy)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aramond" pitchFamily="18" charset="0"/>
                        </a:rPr>
                        <a:t>503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rgbClr val="FF0000"/>
                          </a:solidFill>
                          <a:latin typeface="Garamond" pitchFamily="18" charset="0"/>
                        </a:rPr>
                        <a:t>426</a:t>
                      </a:r>
                      <a:endParaRPr lang="pl-PL" sz="1600" dirty="0">
                        <a:solidFill>
                          <a:srgbClr val="FF0000"/>
                        </a:solidFill>
                        <a:latin typeface="Garamond" pitchFamily="18" charset="0"/>
                      </a:endParaRPr>
                    </a:p>
                  </a:txBody>
                  <a:tcPr horzOverflow="overflow"/>
                </a:tc>
              </a:tr>
              <a:tr h="70533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Garamond" pitchFamily="18" charset="0"/>
                        </a:rPr>
                        <a:t>Doradztwo personalne </a:t>
                      </a:r>
                      <a:br>
                        <a:rPr kumimoji="0" lang="pl-PL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Garamond" pitchFamily="18" charset="0"/>
                        </a:rPr>
                      </a:br>
                      <a:r>
                        <a:rPr kumimoji="0" lang="pl-PL" sz="16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Garamond" pitchFamily="18" charset="0"/>
                        </a:rPr>
                        <a:t>(liczba pracodawców)</a:t>
                      </a:r>
                      <a:endParaRPr kumimoji="0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aramond" pitchFamily="18" charset="0"/>
                        </a:rPr>
                        <a:t>171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rgbClr val="FF0000"/>
                          </a:solidFill>
                          <a:latin typeface="Garamond" pitchFamily="18" charset="0"/>
                        </a:rPr>
                        <a:t>150</a:t>
                      </a:r>
                      <a:endParaRPr lang="pl-PL" sz="1600" dirty="0">
                        <a:solidFill>
                          <a:srgbClr val="FF0000"/>
                        </a:solidFill>
                        <a:latin typeface="Garamond" pitchFamily="18" charset="0"/>
                      </a:endParaRPr>
                    </a:p>
                  </a:txBody>
                  <a:tcPr horzOverflow="overflow"/>
                </a:tc>
              </a:tr>
              <a:tr h="6786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Garamond" pitchFamily="18" charset="0"/>
                        </a:rPr>
                        <a:t>Poradnictwo zawodowe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(liczba osób, które skorzystały z usług)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aramond" pitchFamily="18" charset="0"/>
                        </a:rPr>
                        <a:t>7 278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rgbClr val="FF0000"/>
                          </a:solidFill>
                          <a:latin typeface="Garamond" pitchFamily="18" charset="0"/>
                        </a:rPr>
                        <a:t>6 859</a:t>
                      </a:r>
                      <a:endParaRPr lang="pl-PL" sz="1600" dirty="0">
                        <a:solidFill>
                          <a:srgbClr val="FF0000"/>
                        </a:solidFill>
                        <a:latin typeface="Garamond" pitchFamily="18" charset="0"/>
                      </a:endParaRPr>
                    </a:p>
                  </a:txBody>
                  <a:tcPr horzOverflow="overflow"/>
                </a:tc>
              </a:tr>
              <a:tr h="680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Garamond" pitchFamily="18" charset="0"/>
                        </a:rPr>
                        <a:t>Praca tymczasowa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(liczba osób skierowanych do pracy)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aramond" pitchFamily="18" charset="0"/>
                        </a:rPr>
                        <a:t>3 036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rgbClr val="FF0000"/>
                          </a:solidFill>
                          <a:latin typeface="Garamond" pitchFamily="18" charset="0"/>
                        </a:rPr>
                        <a:t>4 954</a:t>
                      </a:r>
                      <a:endParaRPr lang="pl-PL" sz="1600" dirty="0">
                        <a:solidFill>
                          <a:srgbClr val="FF0000"/>
                        </a:solidFill>
                        <a:latin typeface="Garamond" pitchFamily="18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1813" y="122238"/>
            <a:ext cx="8144643" cy="150656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Działania WUP w Olsztynie, związane </a:t>
            </a:r>
            <a:br>
              <a:rPr lang="pl-PL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</a:br>
            <a:r>
              <a:rPr lang="pl-PL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z prowadzeniem rejestru agencji zatrudnienia</a:t>
            </a:r>
            <a:endParaRPr lang="pl-PL" sz="3600" dirty="0">
              <a:solidFill>
                <a:schemeClr val="tx1"/>
              </a:solidFill>
              <a:latin typeface="Garamond" pitchFamily="18" charset="0"/>
              <a:cs typeface="Tahoma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060575"/>
            <a:ext cx="8510587" cy="4032250"/>
          </a:xfrm>
        </p:spPr>
        <p:txBody>
          <a:bodyPr>
            <a:normAutofit/>
          </a:bodyPr>
          <a:lstStyle/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pl-PL" sz="1600" b="1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pl-PL" sz="1600" dirty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pl-PL" sz="1600" dirty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pl-PL" sz="300" b="1" dirty="0">
                <a:latin typeface="Tahoma" pitchFamily="34" charset="0"/>
                <a:cs typeface="Tahoma" pitchFamily="34" charset="0"/>
              </a:rPr>
              <a:t> 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endParaRPr lang="pl-PL" sz="300" b="1" dirty="0">
              <a:cs typeface="Arial" charset="0"/>
            </a:endParaRP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endParaRPr lang="pl-PL" sz="300" b="1" dirty="0">
              <a:cs typeface="Arial" charset="0"/>
            </a:endParaRP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endParaRPr lang="pl-PL" sz="300" b="1" dirty="0"/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pl-PL" sz="3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467544" y="1484784"/>
            <a:ext cx="8280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l-PL" sz="20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04864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l-PL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pPr algn="just"/>
            <a:r>
              <a:rPr lang="pl-PL" b="1" dirty="0" smtClean="0">
                <a:solidFill>
                  <a:srgbClr val="FF0000"/>
                </a:solidFill>
                <a:latin typeface="Garamond" pitchFamily="18" charset="0"/>
              </a:rPr>
              <a:t>    </a:t>
            </a:r>
          </a:p>
        </p:txBody>
      </p:sp>
      <p:sp>
        <p:nvSpPr>
          <p:cNvPr id="7" name="Prostokąt 6"/>
          <p:cNvSpPr/>
          <p:nvPr/>
        </p:nvSpPr>
        <p:spPr>
          <a:xfrm>
            <a:off x="467544" y="1700808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pl-PL" sz="2400" b="1" dirty="0" smtClean="0">
                <a:solidFill>
                  <a:srgbClr val="FF5050"/>
                </a:solidFill>
                <a:latin typeface="Garamond" pitchFamily="18" charset="0"/>
              </a:rPr>
              <a:t>Wojewódzki Urząd Pracy w Olsztynie, działając w oparciu </a:t>
            </a:r>
            <a:br>
              <a:rPr lang="pl-PL" sz="2400" b="1" dirty="0" smtClean="0">
                <a:solidFill>
                  <a:srgbClr val="FF5050"/>
                </a:solidFill>
                <a:latin typeface="Garamond" pitchFamily="18" charset="0"/>
              </a:rPr>
            </a:br>
            <a:r>
              <a:rPr lang="pl-PL" sz="2400" b="1" dirty="0" smtClean="0">
                <a:solidFill>
                  <a:srgbClr val="FF5050"/>
                </a:solidFill>
                <a:latin typeface="Garamond" pitchFamily="18" charset="0"/>
              </a:rPr>
              <a:t>o upoważnienia Marszałka Województwa Warmińsko-Mazurskiego prowadzi rejestr agencji zatrudnienia tj.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467544" y="2996952"/>
            <a:ext cx="828092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l-PL" sz="2000" b="1" dirty="0" smtClean="0">
                <a:latin typeface="Garamond" pitchFamily="18" charset="0"/>
              </a:rPr>
              <a:t>dokonuje  wpisu do rejestru ;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000" b="1" dirty="0" smtClean="0">
                <a:latin typeface="Garamond" pitchFamily="18" charset="0"/>
              </a:rPr>
              <a:t>wydaje certyfikaty o dokonaniu wpisu do rejestru agencji zatrudnienia;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000" b="1" dirty="0" smtClean="0">
                <a:latin typeface="Garamond" pitchFamily="18" charset="0"/>
              </a:rPr>
              <a:t>dokonuje zmian wpisu oraz wydaje certyfikaty uwzględniające te zmiany 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000" b="1" dirty="0" smtClean="0">
                <a:latin typeface="Garamond" pitchFamily="18" charset="0"/>
              </a:rPr>
              <a:t>wydaje decyzje w sprawie odmowy wydania certyfikatu ;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000" b="1" dirty="0" smtClean="0">
                <a:latin typeface="Garamond" pitchFamily="18" charset="0"/>
              </a:rPr>
              <a:t>wydaje decyzje  w sprawie wykreślenia z rejestru agencji zatrudnienia ;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000" b="1" dirty="0" smtClean="0">
                <a:latin typeface="Garamond" pitchFamily="18" charset="0"/>
              </a:rPr>
              <a:t>przekazuje  w formie elektronicznej ministrowi właściwemu  d.s. pracy zbiorcze informacje o działalności agencji zatrudnienia;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000" b="1" dirty="0" smtClean="0">
                <a:latin typeface="Garamond" pitchFamily="18" charset="0"/>
              </a:rPr>
              <a:t> sprawuje kontrolę przestrzegania obowiązku prowadzenia agencji zatrudnienia zgodnie z warunkami określonymi w ustawie</a:t>
            </a:r>
            <a:r>
              <a:rPr lang="pl-PL" sz="2000" dirty="0" smtClean="0">
                <a:latin typeface="Garamond" pitchFamily="18" charset="0"/>
              </a:rPr>
              <a:t> </a:t>
            </a:r>
          </a:p>
          <a:p>
            <a:endParaRPr lang="pl-PL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 descr="LOGO-WUP mał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476250"/>
            <a:ext cx="1843088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619250" y="548680"/>
            <a:ext cx="669716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   </a:t>
            </a:r>
            <a:r>
              <a:rPr lang="pl-PL" sz="32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Wojewódzki Urząd Pracy </a:t>
            </a:r>
            <a:br>
              <a:rPr lang="pl-PL" sz="32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</a:br>
            <a:r>
              <a:rPr lang="pl-PL" sz="32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                       w Olsztynie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539750" y="1720850"/>
            <a:ext cx="828072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endParaRPr lang="pl-PL" sz="3600" b="1" dirty="0"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  <a:p>
            <a:pPr algn="ctr">
              <a:defRPr/>
            </a:pPr>
            <a:r>
              <a:rPr lang="pl-PL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Działalność kontrolna Wojewódzkiego Urzędu Pracy </a:t>
            </a:r>
          </a:p>
          <a:p>
            <a:pPr algn="ctr">
              <a:defRPr/>
            </a:pPr>
            <a:r>
              <a:rPr lang="pl-PL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w Olsztynie w roku 2014</a:t>
            </a:r>
            <a:r>
              <a:rPr lang="pl-PL" sz="4400" b="1" dirty="0" smtClean="0"/>
              <a:t/>
            </a:r>
            <a:br>
              <a:rPr lang="pl-PL" sz="4400" b="1" dirty="0" smtClean="0"/>
            </a:br>
            <a:endParaRPr lang="pl-PL" sz="3600" b="1" dirty="0">
              <a:latin typeface="Times New Roman" pitchFamily="18" charset="0"/>
            </a:endParaRPr>
          </a:p>
        </p:txBody>
      </p:sp>
      <p:sp>
        <p:nvSpPr>
          <p:cNvPr id="10245" name="Text Box 11"/>
          <p:cNvSpPr txBox="1">
            <a:spLocks noChangeArrowheads="1"/>
          </p:cNvSpPr>
          <p:nvPr/>
        </p:nvSpPr>
        <p:spPr bwMode="auto">
          <a:xfrm>
            <a:off x="611188" y="4816475"/>
            <a:ext cx="5329237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dirty="0">
                <a:latin typeface="Garamond" pitchFamily="18" charset="0"/>
              </a:rPr>
              <a:t>Kamila Skalska</a:t>
            </a:r>
          </a:p>
          <a:p>
            <a:endParaRPr lang="pl-PL" dirty="0">
              <a:latin typeface="Garamond" pitchFamily="18" charset="0"/>
            </a:endParaRPr>
          </a:p>
          <a:p>
            <a:r>
              <a:rPr lang="pl-PL" dirty="0">
                <a:latin typeface="Garamond" pitchFamily="18" charset="0"/>
              </a:rPr>
              <a:t>Pośrednik pracy </a:t>
            </a:r>
          </a:p>
          <a:p>
            <a:r>
              <a:rPr lang="pl-PL" dirty="0">
                <a:latin typeface="Garamond" pitchFamily="18" charset="0"/>
              </a:rPr>
              <a:t>Wojewódzki Urząd Pracy </a:t>
            </a:r>
          </a:p>
          <a:p>
            <a:r>
              <a:rPr lang="pl-PL" dirty="0">
                <a:latin typeface="Garamond" pitchFamily="18" charset="0"/>
              </a:rPr>
              <a:t>w Olsztynie</a:t>
            </a:r>
          </a:p>
        </p:txBody>
      </p:sp>
      <p:sp>
        <p:nvSpPr>
          <p:cNvPr id="10246" name="Text Box 12"/>
          <p:cNvSpPr txBox="1">
            <a:spLocks noChangeArrowheads="1"/>
          </p:cNvSpPr>
          <p:nvPr/>
        </p:nvSpPr>
        <p:spPr bwMode="auto">
          <a:xfrm>
            <a:off x="3348038" y="6165850"/>
            <a:ext cx="2016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dirty="0">
                <a:latin typeface="Garamond" pitchFamily="18" charset="0"/>
              </a:rPr>
              <a:t>Olsztyn </a:t>
            </a:r>
            <a:r>
              <a:rPr lang="pl-PL" dirty="0" smtClean="0">
                <a:latin typeface="Garamond" pitchFamily="18" charset="0"/>
              </a:rPr>
              <a:t>2015</a:t>
            </a:r>
            <a:endParaRPr lang="pl-PL" dirty="0">
              <a:latin typeface="Garamond" pitchFamily="18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339975" y="2132856"/>
            <a:ext cx="4176713" cy="1626344"/>
          </a:xfrm>
        </p:spPr>
        <p:txBody>
          <a:bodyPr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400" b="1" dirty="0" smtClean="0">
                <a:solidFill>
                  <a:srgbClr val="FF3300"/>
                </a:solidFill>
              </a:rPr>
              <a:t>                 </a:t>
            </a:r>
            <a:br>
              <a:rPr lang="pl-PL" sz="2400" b="1" dirty="0" smtClean="0">
                <a:solidFill>
                  <a:srgbClr val="FF3300"/>
                </a:solidFill>
              </a:rPr>
            </a:br>
            <a:r>
              <a:rPr lang="pl-PL" sz="2400" b="1" dirty="0" smtClean="0">
                <a:solidFill>
                  <a:srgbClr val="FF3300"/>
                </a:solidFill>
              </a:rPr>
              <a:t/>
            </a:r>
            <a:br>
              <a:rPr lang="pl-PL" sz="2400" b="1" dirty="0" smtClean="0">
                <a:solidFill>
                  <a:srgbClr val="FF3300"/>
                </a:solidFill>
              </a:rPr>
            </a:br>
            <a:r>
              <a:rPr lang="pl-PL" sz="2400" b="1" dirty="0" smtClean="0">
                <a:solidFill>
                  <a:srgbClr val="FF3300"/>
                </a:solidFill>
              </a:rPr>
              <a:t/>
            </a:r>
            <a:br>
              <a:rPr lang="pl-PL" sz="2400" b="1" dirty="0" smtClean="0">
                <a:solidFill>
                  <a:srgbClr val="FF3300"/>
                </a:solidFill>
              </a:rPr>
            </a:br>
            <a:r>
              <a:rPr lang="pl-PL" sz="2400" b="1" dirty="0" smtClean="0">
                <a:solidFill>
                  <a:srgbClr val="FF3300"/>
                </a:solidFill>
              </a:rPr>
              <a:t/>
            </a:r>
            <a:br>
              <a:rPr lang="pl-PL" sz="2400" b="1" dirty="0" smtClean="0">
                <a:solidFill>
                  <a:srgbClr val="FF3300"/>
                </a:solidFill>
              </a:rPr>
            </a:br>
            <a:r>
              <a:rPr lang="pl-PL" sz="2400" b="1" dirty="0" smtClean="0">
                <a:solidFill>
                  <a:srgbClr val="FF3300"/>
                </a:solidFill>
              </a:rPr>
              <a:t/>
            </a:r>
            <a:br>
              <a:rPr lang="pl-PL" sz="2400" b="1" dirty="0" smtClean="0">
                <a:solidFill>
                  <a:srgbClr val="FF3300"/>
                </a:solidFill>
              </a:rPr>
            </a:br>
            <a:r>
              <a:rPr lang="pl-PL" sz="2400" b="1" dirty="0" smtClean="0">
                <a:solidFill>
                  <a:srgbClr val="FF3300"/>
                </a:solidFill>
              </a:rPr>
              <a:t/>
            </a:r>
            <a:br>
              <a:rPr lang="pl-PL" sz="2400" b="1" dirty="0" smtClean="0">
                <a:solidFill>
                  <a:srgbClr val="FF3300"/>
                </a:solidFill>
              </a:rPr>
            </a:br>
            <a:r>
              <a:rPr lang="pl-PL" sz="2400" b="1" dirty="0" smtClean="0">
                <a:solidFill>
                  <a:srgbClr val="FF3300"/>
                </a:solidFill>
              </a:rPr>
              <a:t/>
            </a:r>
            <a:br>
              <a:rPr lang="pl-PL" sz="2400" b="1" dirty="0" smtClean="0">
                <a:solidFill>
                  <a:srgbClr val="FF3300"/>
                </a:solidFill>
              </a:rPr>
            </a:br>
            <a:r>
              <a:rPr lang="pl-PL" sz="2400" b="1" dirty="0" smtClean="0">
                <a:solidFill>
                  <a:srgbClr val="FF3300"/>
                </a:solidFill>
              </a:rPr>
              <a:t>                  </a:t>
            </a:r>
            <a:br>
              <a:rPr lang="pl-PL" sz="2400" b="1" dirty="0" smtClean="0">
                <a:solidFill>
                  <a:srgbClr val="FF3300"/>
                </a:solidFill>
              </a:rPr>
            </a:br>
            <a:r>
              <a:rPr lang="pl-PL" sz="2400" b="1" dirty="0" smtClean="0">
                <a:solidFill>
                  <a:srgbClr val="FF3300"/>
                </a:solidFill>
              </a:rPr>
              <a:t/>
            </a:r>
            <a:br>
              <a:rPr lang="pl-PL" sz="2400" b="1" dirty="0" smtClean="0">
                <a:solidFill>
                  <a:srgbClr val="FF3300"/>
                </a:solidFill>
              </a:rPr>
            </a:br>
            <a:r>
              <a:rPr lang="pl-PL" sz="2400" b="1" dirty="0" smtClean="0">
                <a:solidFill>
                  <a:srgbClr val="FF3300"/>
                </a:solidFill>
              </a:rPr>
              <a:t/>
            </a:r>
            <a:br>
              <a:rPr lang="pl-PL" sz="2400" b="1" dirty="0" smtClean="0">
                <a:solidFill>
                  <a:srgbClr val="FF3300"/>
                </a:solidFill>
              </a:rPr>
            </a:br>
            <a:r>
              <a:rPr lang="pl-PL" sz="2400" b="1" dirty="0" smtClean="0">
                <a:solidFill>
                  <a:srgbClr val="FF3300"/>
                </a:solidFill>
              </a:rPr>
              <a:t/>
            </a:r>
            <a:br>
              <a:rPr lang="pl-PL" sz="2400" b="1" dirty="0" smtClean="0">
                <a:solidFill>
                  <a:srgbClr val="FF3300"/>
                </a:solidFill>
              </a:rPr>
            </a:br>
            <a:r>
              <a:rPr lang="pl-PL" sz="2400" b="1" dirty="0" smtClean="0">
                <a:solidFill>
                  <a:srgbClr val="FF3300"/>
                </a:solidFill>
              </a:rPr>
              <a:t/>
            </a:r>
            <a:br>
              <a:rPr lang="pl-PL" sz="2400" b="1" dirty="0" smtClean="0">
                <a:solidFill>
                  <a:srgbClr val="FF3300"/>
                </a:solidFill>
              </a:rPr>
            </a:br>
            <a:r>
              <a:rPr lang="pl-PL" sz="2400" b="1" dirty="0" smtClean="0">
                <a:solidFill>
                  <a:srgbClr val="FF3300"/>
                </a:solidFill>
              </a:rPr>
              <a:t/>
            </a:r>
            <a:br>
              <a:rPr lang="pl-PL" sz="2400" b="1" dirty="0" smtClean="0">
                <a:solidFill>
                  <a:srgbClr val="FF3300"/>
                </a:solidFill>
              </a:rPr>
            </a:br>
            <a:r>
              <a:rPr lang="pl-PL" sz="2400" b="1" dirty="0" smtClean="0">
                <a:solidFill>
                  <a:srgbClr val="FF3300"/>
                </a:solidFill>
              </a:rPr>
              <a:t/>
            </a:r>
            <a:br>
              <a:rPr lang="pl-PL" sz="2400" b="1" dirty="0" smtClean="0">
                <a:solidFill>
                  <a:srgbClr val="FF3300"/>
                </a:solidFill>
              </a:rPr>
            </a:br>
            <a:r>
              <a:rPr lang="pl-PL" sz="2400" b="1" dirty="0" smtClean="0">
                <a:solidFill>
                  <a:srgbClr val="FF3300"/>
                </a:solidFill>
              </a:rPr>
              <a:t/>
            </a:r>
            <a:br>
              <a:rPr lang="pl-PL" sz="2400" b="1" dirty="0" smtClean="0">
                <a:solidFill>
                  <a:srgbClr val="FF3300"/>
                </a:solidFill>
              </a:rPr>
            </a:br>
            <a:r>
              <a:rPr lang="pl-PL" sz="2400" b="1" dirty="0" smtClean="0">
                <a:solidFill>
                  <a:srgbClr val="FF3300"/>
                </a:solidFill>
              </a:rPr>
              <a:t/>
            </a:r>
            <a:br>
              <a:rPr lang="pl-PL" sz="2400" b="1" dirty="0" smtClean="0">
                <a:solidFill>
                  <a:srgbClr val="FF3300"/>
                </a:solidFill>
              </a:rPr>
            </a:br>
            <a:r>
              <a:rPr lang="pl-PL" sz="2400" b="1" dirty="0" smtClean="0">
                <a:solidFill>
                  <a:srgbClr val="FF3300"/>
                </a:solidFill>
              </a:rPr>
              <a:t>            </a:t>
            </a:r>
            <a:br>
              <a:rPr lang="pl-PL" sz="2400" b="1" dirty="0" smtClean="0">
                <a:solidFill>
                  <a:srgbClr val="FF3300"/>
                </a:solidFill>
              </a:rPr>
            </a:br>
            <a:r>
              <a:rPr lang="pl-PL" sz="2400" b="1" dirty="0" smtClean="0">
                <a:solidFill>
                  <a:srgbClr val="FF3300"/>
                </a:solidFill>
              </a:rPr>
              <a:t/>
            </a:r>
            <a:br>
              <a:rPr lang="pl-PL" sz="2400" b="1" dirty="0" smtClean="0">
                <a:solidFill>
                  <a:srgbClr val="FF3300"/>
                </a:solidFill>
              </a:rPr>
            </a:br>
            <a:r>
              <a:rPr lang="pl-PL" sz="2400" b="1" dirty="0" smtClean="0">
                <a:solidFill>
                  <a:srgbClr val="FF3300"/>
                </a:solidFill>
              </a:rPr>
              <a:t/>
            </a:r>
            <a:br>
              <a:rPr lang="pl-PL" sz="2400" b="1" dirty="0" smtClean="0">
                <a:solidFill>
                  <a:srgbClr val="FF3300"/>
                </a:solidFill>
              </a:rPr>
            </a:br>
            <a:r>
              <a:rPr lang="pl-PL" sz="2400" b="1" dirty="0" smtClean="0">
                <a:solidFill>
                  <a:srgbClr val="FF3300"/>
                </a:solidFill>
              </a:rPr>
              <a:t/>
            </a:r>
            <a:br>
              <a:rPr lang="pl-PL" sz="2400" b="1" dirty="0" smtClean="0">
                <a:solidFill>
                  <a:srgbClr val="FF3300"/>
                </a:solidFill>
              </a:rPr>
            </a:br>
            <a:r>
              <a:rPr lang="pl-PL" sz="2400" b="1" dirty="0" smtClean="0">
                <a:solidFill>
                  <a:srgbClr val="FF3300"/>
                </a:solidFill>
              </a:rPr>
              <a:t/>
            </a:r>
            <a:br>
              <a:rPr lang="pl-PL" sz="2400" b="1" dirty="0" smtClean="0">
                <a:solidFill>
                  <a:srgbClr val="FF3300"/>
                </a:solidFill>
              </a:rPr>
            </a:br>
            <a:r>
              <a:rPr lang="pl-PL" sz="2400" b="1" dirty="0" smtClean="0">
                <a:solidFill>
                  <a:srgbClr val="FF3300"/>
                </a:solidFill>
              </a:rPr>
              <a:t/>
            </a:r>
            <a:br>
              <a:rPr lang="pl-PL" sz="2400" b="1" dirty="0" smtClean="0">
                <a:solidFill>
                  <a:srgbClr val="FF3300"/>
                </a:solidFill>
              </a:rPr>
            </a:br>
            <a:r>
              <a:rPr lang="pl-PL" sz="2400" b="1" dirty="0" smtClean="0">
                <a:solidFill>
                  <a:srgbClr val="FF3300"/>
                </a:solidFill>
              </a:rPr>
              <a:t>         </a:t>
            </a:r>
            <a:r>
              <a:rPr lang="pl-PL" sz="3800" b="1" dirty="0" smtClean="0">
                <a:solidFill>
                  <a:srgbClr val="339933"/>
                </a:solidFill>
                <a:latin typeface="Tahoma" pitchFamily="34" charset="0"/>
              </a:rPr>
              <a:t/>
            </a:r>
            <a:br>
              <a:rPr lang="pl-PL" sz="3800" b="1" dirty="0" smtClean="0">
                <a:solidFill>
                  <a:srgbClr val="339933"/>
                </a:solidFill>
                <a:latin typeface="Tahoma" pitchFamily="34" charset="0"/>
              </a:rPr>
            </a:br>
            <a:r>
              <a:rPr lang="pl-PL" sz="3800" b="1" dirty="0" smtClean="0">
                <a:solidFill>
                  <a:srgbClr val="339933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467544" y="332656"/>
            <a:ext cx="8369051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pl-PL" sz="36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AGENCJE ZATRUDNIENIA </a:t>
            </a:r>
            <a:endParaRPr lang="pl-PL" sz="36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pl-PL" sz="3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– </a:t>
            </a:r>
            <a:r>
              <a:rPr lang="pl-PL" sz="36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PODSTAWA  PRAWNA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1700808"/>
            <a:ext cx="8597900" cy="175650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pl-PL" sz="2400" b="1" dirty="0" smtClean="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pl-PL" sz="2400" b="1" dirty="0" smtClean="0">
                <a:solidFill>
                  <a:srgbClr val="0808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Ustawa </a:t>
            </a:r>
            <a:r>
              <a:rPr lang="pl-PL" sz="2400" b="1" dirty="0">
                <a:solidFill>
                  <a:srgbClr val="0808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z dnia 20 kwietnia 2004 r. o promocji zatrudnienia </a:t>
            </a:r>
            <a:r>
              <a:rPr lang="pl-PL" sz="2400" b="1" dirty="0" smtClean="0">
                <a:solidFill>
                  <a:srgbClr val="0808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/>
            </a:r>
            <a:br>
              <a:rPr lang="pl-PL" sz="2400" b="1" dirty="0" smtClean="0">
                <a:solidFill>
                  <a:srgbClr val="0808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</a:br>
            <a:r>
              <a:rPr lang="pl-PL" sz="2400" b="1" dirty="0" smtClean="0">
                <a:solidFill>
                  <a:srgbClr val="0808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i </a:t>
            </a:r>
            <a:r>
              <a:rPr lang="pl-PL" sz="2400" b="1" dirty="0">
                <a:solidFill>
                  <a:srgbClr val="0808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instytucjach rynku pracy </a:t>
            </a:r>
            <a:r>
              <a:rPr lang="pl-PL" sz="2400" b="1" dirty="0" smtClean="0">
                <a:solidFill>
                  <a:srgbClr val="0808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.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pl-PL" sz="1800" b="1" dirty="0">
                <a:solidFill>
                  <a:srgbClr val="0808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/>
            </a:r>
            <a:br>
              <a:rPr lang="pl-PL" sz="1800" b="1" dirty="0">
                <a:solidFill>
                  <a:srgbClr val="0808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</a:br>
            <a:r>
              <a:rPr lang="pl-PL" sz="1800" b="1" dirty="0" smtClean="0">
                <a:solidFill>
                  <a:srgbClr val="0808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  </a:t>
            </a:r>
            <a:endParaRPr lang="pl-PL" sz="1800" b="1" dirty="0">
              <a:solidFill>
                <a:srgbClr val="0808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2286000" y="2951947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2000" b="1" dirty="0" smtClean="0">
                <a:solidFill>
                  <a:srgbClr val="FF3300"/>
                </a:solidFill>
              </a:rPr>
              <a:t> </a:t>
            </a:r>
            <a:r>
              <a:rPr lang="pl-PL" b="1" dirty="0" smtClean="0">
                <a:solidFill>
                  <a:srgbClr val="080800"/>
                </a:solidFill>
                <a:latin typeface="Garamond" pitchFamily="18" charset="0"/>
              </a:rPr>
              <a:t>ROZDZIAŁ 6 (</a:t>
            </a:r>
            <a:r>
              <a:rPr lang="pl-PL" b="1" dirty="0" smtClean="0">
                <a:solidFill>
                  <a:srgbClr val="FF0000"/>
                </a:solidFill>
                <a:latin typeface="Garamond" pitchFamily="18" charset="0"/>
              </a:rPr>
              <a:t>art. 18-19 k</a:t>
            </a:r>
            <a:r>
              <a:rPr lang="pl-PL" b="1" dirty="0" smtClean="0">
                <a:solidFill>
                  <a:srgbClr val="080800"/>
                </a:solidFill>
                <a:latin typeface="Garamond" pitchFamily="18" charset="0"/>
              </a:rPr>
              <a:t>)</a:t>
            </a:r>
            <a:br>
              <a:rPr lang="pl-PL" b="1" dirty="0" smtClean="0">
                <a:solidFill>
                  <a:srgbClr val="080800"/>
                </a:solidFill>
                <a:latin typeface="Garamond" pitchFamily="18" charset="0"/>
              </a:rPr>
            </a:br>
            <a:r>
              <a:rPr lang="pl-PL" b="1" dirty="0" smtClean="0">
                <a:solidFill>
                  <a:srgbClr val="080800"/>
                </a:solidFill>
                <a:latin typeface="Garamond" pitchFamily="18" charset="0"/>
              </a:rPr>
              <a:t>            ROZDZIAŁ 16 (</a:t>
            </a:r>
            <a:r>
              <a:rPr lang="pl-PL" b="1" dirty="0" smtClean="0">
                <a:solidFill>
                  <a:srgbClr val="FF0000"/>
                </a:solidFill>
                <a:latin typeface="Garamond" pitchFamily="18" charset="0"/>
              </a:rPr>
              <a:t>art. 84-85</a:t>
            </a:r>
            <a:r>
              <a:rPr lang="pl-PL" b="1" dirty="0" smtClean="0">
                <a:solidFill>
                  <a:srgbClr val="080800"/>
                </a:solidFill>
                <a:latin typeface="Garamond" pitchFamily="18" charset="0"/>
              </a:rPr>
              <a:t>)</a:t>
            </a:r>
            <a:br>
              <a:rPr lang="pl-PL" b="1" dirty="0" smtClean="0">
                <a:solidFill>
                  <a:srgbClr val="080800"/>
                </a:solidFill>
                <a:latin typeface="Garamond" pitchFamily="18" charset="0"/>
              </a:rPr>
            </a:br>
            <a:r>
              <a:rPr lang="pl-PL" b="1" dirty="0" smtClean="0">
                <a:solidFill>
                  <a:srgbClr val="080800"/>
                </a:solidFill>
                <a:latin typeface="Garamond" pitchFamily="18" charset="0"/>
              </a:rPr>
              <a:t>               ROZDZIAŁ 20 (</a:t>
            </a:r>
            <a:r>
              <a:rPr lang="pl-PL" b="1" dirty="0" smtClean="0">
                <a:solidFill>
                  <a:srgbClr val="FF0000"/>
                </a:solidFill>
                <a:latin typeface="Garamond" pitchFamily="18" charset="0"/>
              </a:rPr>
              <a:t>art.121-121c</a:t>
            </a:r>
            <a:r>
              <a:rPr lang="pl-PL" b="1" dirty="0" smtClean="0">
                <a:solidFill>
                  <a:srgbClr val="080800"/>
                </a:solidFill>
                <a:latin typeface="Garamond" pitchFamily="18" charset="0"/>
              </a:rPr>
              <a:t>)</a:t>
            </a:r>
            <a:endParaRPr lang="pl-PL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32656"/>
            <a:ext cx="8229600" cy="1080120"/>
          </a:xfrm>
        </p:spPr>
        <p:txBody>
          <a:bodyPr/>
          <a:lstStyle/>
          <a:p>
            <a:pPr algn="ctr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Działalność kontrolna Wojewódzkiego </a:t>
            </a:r>
            <a:br>
              <a:rPr lang="pl-PL" sz="3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</a:br>
            <a:r>
              <a:rPr lang="pl-PL" sz="3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Urzędu Pracy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1700808"/>
            <a:ext cx="7704212" cy="1152128"/>
          </a:xfrm>
        </p:spPr>
        <p:txBody>
          <a:bodyPr/>
          <a:lstStyle/>
          <a:p>
            <a:pPr indent="-341313" algn="ctr" eaLnBrk="1" hangingPunct="1">
              <a:lnSpc>
                <a:spcPct val="80000"/>
              </a:lnSpc>
              <a:spcBef>
                <a:spcPts val="450"/>
              </a:spcBef>
              <a:buClrTx/>
              <a:buSzPct val="65000"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l-PL" sz="2000" b="1" dirty="0" smtClean="0">
                <a:solidFill>
                  <a:srgbClr val="FF0000"/>
                </a:solidFill>
                <a:latin typeface="Garamond" pitchFamily="18" charset="0"/>
              </a:rPr>
              <a:t>Zgodnie z art. 18 o ustawy z dnia 20 kwietnia 2004r. o promocji zatrudnienia i instytucjach rynku pracy (Dz. U. 2015, poz. 149), marszałek województwa sprawuje kontrolę w zakresie prowadzenia agencji zatrudnienia , o których mowa w art.19, art.19e oraz art.19f.</a:t>
            </a:r>
          </a:p>
        </p:txBody>
      </p:sp>
      <p:graphicFrame>
        <p:nvGraphicFramePr>
          <p:cNvPr id="27668" name="Group 20"/>
          <p:cNvGraphicFramePr>
            <a:graphicFrameLocks noGrp="1"/>
          </p:cNvGraphicFramePr>
          <p:nvPr/>
        </p:nvGraphicFramePr>
        <p:xfrm>
          <a:off x="899592" y="3501008"/>
          <a:ext cx="7488832" cy="1944216"/>
        </p:xfrm>
        <a:graphic>
          <a:graphicData uri="http://schemas.openxmlformats.org/drawingml/2006/table">
            <a:tbl>
              <a:tblPr/>
              <a:tblGrid>
                <a:gridCol w="7488832"/>
              </a:tblGrid>
              <a:tr h="1944216"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9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Lucida Sans Unicode" pitchFamily="34" charset="0"/>
                          <a:cs typeface="Lucida Sans Unicode" pitchFamily="34" charset="0"/>
                        </a:rPr>
                        <a:t>1)posiadanie zaległości z tytułu podatków, składek na ubezpieczenia społeczne, zdrowotne oraz na FP i Fundusz Gwarantowanych Świadczeń Pracowniczych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9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Lucida Sans Unicode" pitchFamily="34" charset="0"/>
                          <a:cs typeface="Lucida Sans Unicode" pitchFamily="34" charset="0"/>
                        </a:rPr>
                        <a:t>2)karalność za wykroczenia z art. 121 - </a:t>
                      </a:r>
                      <a:r>
                        <a:rPr kumimoji="0" lang="pl-PL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Lucida Sans Unicode" pitchFamily="34" charset="0"/>
                          <a:cs typeface="Lucida Sans Unicode" pitchFamily="34" charset="0"/>
                        </a:rPr>
                        <a:t>121</a:t>
                      </a: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Lucida Sans Unicode" pitchFamily="34" charset="0"/>
                          <a:cs typeface="Lucida Sans Unicode" pitchFamily="34" charset="0"/>
                        </a:rPr>
                        <a:t> b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9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Lucida Sans Unicode" pitchFamily="34" charset="0"/>
                          <a:cs typeface="Lucida Sans Unicode" pitchFamily="34" charset="0"/>
                        </a:rPr>
                        <a:t>3)ogłoszenie likwidacji lub upadłości</a:t>
                      </a:r>
                    </a:p>
                  </a:txBody>
                  <a:tcPr marL="90000" marR="90000" marT="5436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898" name="Text Box 9"/>
          <p:cNvSpPr txBox="1">
            <a:spLocks noChangeArrowheads="1"/>
          </p:cNvSpPr>
          <p:nvPr/>
        </p:nvSpPr>
        <p:spPr bwMode="auto">
          <a:xfrm>
            <a:off x="2771800" y="2708920"/>
            <a:ext cx="4268787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37899" name="Text Box 10"/>
          <p:cNvSpPr txBox="1">
            <a:spLocks noChangeArrowheads="1"/>
          </p:cNvSpPr>
          <p:nvPr/>
        </p:nvSpPr>
        <p:spPr bwMode="auto">
          <a:xfrm>
            <a:off x="971600" y="2924944"/>
            <a:ext cx="1440160" cy="4022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996600"/>
              </a:buClr>
              <a:buFont typeface="Wingdings" pitchFamily="2" charset="2"/>
              <a:buChar char="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000" b="1" dirty="0">
                <a:solidFill>
                  <a:srgbClr val="006600"/>
                </a:solidFill>
                <a:latin typeface="Garamond" pitchFamily="18" charset="0"/>
              </a:rPr>
              <a:t>art.19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0"/>
            <a:ext cx="8229600" cy="1350987"/>
          </a:xfrm>
        </p:spPr>
        <p:txBody>
          <a:bodyPr/>
          <a:lstStyle/>
          <a:p>
            <a:pPr algn="ctr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Zakres kontroli prowadzanych przez WUP </a:t>
            </a:r>
            <a:br>
              <a:rPr lang="pl-PL" sz="3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</a:br>
            <a:r>
              <a:rPr lang="pl-PL" sz="3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w agencjach zatrudnienia</a:t>
            </a:r>
          </a:p>
        </p:txBody>
      </p:sp>
      <p:graphicFrame>
        <p:nvGraphicFramePr>
          <p:cNvPr id="28691" name="Group 19"/>
          <p:cNvGraphicFramePr>
            <a:graphicFrameLocks noGrp="1"/>
          </p:cNvGraphicFramePr>
          <p:nvPr/>
        </p:nvGraphicFramePr>
        <p:xfrm>
          <a:off x="899592" y="1988839"/>
          <a:ext cx="7632848" cy="2251524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2088232">
                <a:tc>
                  <a:txBody>
                    <a:bodyPr/>
                    <a:lstStyle/>
                    <a:p>
                      <a:pPr marL="0" marR="0" lvl="0" indent="0" algn="just" defTabSz="449263" rtl="0" eaLnBrk="0" fontAlgn="base" latinLnBrk="0" hangingPunct="0">
                        <a:lnSpc>
                          <a:spcPct val="9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Lucida Sans Unicode" pitchFamily="34" charset="0"/>
                          <a:cs typeface="Lucida Sans Unicode" pitchFamily="34" charset="0"/>
                        </a:rPr>
                        <a:t>1)dotrzymanie obowiązku informowania marszałka województwa </a:t>
                      </a:r>
                      <a:b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Lucida Sans Unicode" pitchFamily="34" charset="0"/>
                          <a:cs typeface="Lucida Sans Unicode" pitchFamily="34" charset="0"/>
                        </a:rPr>
                      </a:b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Lucida Sans Unicode" pitchFamily="34" charset="0"/>
                          <a:cs typeface="Lucida Sans Unicode" pitchFamily="34" charset="0"/>
                        </a:rPr>
                        <a:t>o zmianach: </a:t>
                      </a:r>
                    </a:p>
                    <a:p>
                      <a:pPr marL="0" marR="0" lvl="0" indent="0" algn="just" defTabSz="449263" rtl="0" eaLnBrk="0" fontAlgn="base" latinLnBrk="0" hangingPunct="0">
                        <a:lnSpc>
                          <a:spcPct val="9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Lucida Sans Unicode" pitchFamily="34" charset="0"/>
                          <a:cs typeface="Lucida Sans Unicode" pitchFamily="34" charset="0"/>
                        </a:rPr>
                        <a:t>- danych adresowych i innych objętych wpisem do KRAZ w terminie 14 dni od dnia ich powstania</a:t>
                      </a:r>
                    </a:p>
                    <a:p>
                      <a:pPr marL="0" marR="0" lvl="0" indent="0" algn="just" defTabSz="449263" rtl="0" eaLnBrk="0" fontAlgn="base" latinLnBrk="0" hangingPunct="0">
                        <a:lnSpc>
                          <a:spcPct val="9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Lucida Sans Unicode" pitchFamily="34" charset="0"/>
                          <a:cs typeface="Lucida Sans Unicode" pitchFamily="34" charset="0"/>
                        </a:rPr>
                        <a:t>- zaprzestaniu działalności</a:t>
                      </a:r>
                    </a:p>
                    <a:p>
                      <a:pPr marL="0" marR="0" lvl="0" indent="0" algn="just" defTabSz="449263" rtl="0" eaLnBrk="0" fontAlgn="base" latinLnBrk="0" hangingPunct="0">
                        <a:lnSpc>
                          <a:spcPct val="9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Lucida Sans Unicode" pitchFamily="34" charset="0"/>
                          <a:cs typeface="Lucida Sans Unicode" pitchFamily="34" charset="0"/>
                        </a:rPr>
                        <a:t>- zawieszeniu lub wznowieniu działalności w terminie 14 dni od dnia zawieszenia albo wznowienia wykonywania działalności gospodarczej.</a:t>
                      </a:r>
                    </a:p>
                    <a:p>
                      <a:pPr marL="0" marR="0" lvl="0" indent="0" algn="just" defTabSz="449263" rtl="0" eaLnBrk="0" fontAlgn="base" latinLnBrk="0" hangingPunct="0">
                        <a:lnSpc>
                          <a:spcPct val="9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pl-P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90000" marR="90000" marT="5436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22" name="Text Box 9"/>
          <p:cNvSpPr txBox="1">
            <a:spLocks noChangeArrowheads="1"/>
          </p:cNvSpPr>
          <p:nvPr/>
        </p:nvSpPr>
        <p:spPr bwMode="auto">
          <a:xfrm>
            <a:off x="2484438" y="2924175"/>
            <a:ext cx="4268787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38923" name="Text Box 10"/>
          <p:cNvSpPr txBox="1">
            <a:spLocks noChangeArrowheads="1"/>
          </p:cNvSpPr>
          <p:nvPr/>
        </p:nvSpPr>
        <p:spPr bwMode="auto">
          <a:xfrm>
            <a:off x="827584" y="1340768"/>
            <a:ext cx="1152525" cy="4022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996600"/>
              </a:buClr>
              <a:buFont typeface="Wingdings" pitchFamily="2" charset="2"/>
              <a:buChar char="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000" b="1" dirty="0">
                <a:solidFill>
                  <a:srgbClr val="006600"/>
                </a:solidFill>
                <a:latin typeface="Garamond" pitchFamily="18" charset="0"/>
              </a:rPr>
              <a:t>art.19e</a:t>
            </a:r>
          </a:p>
        </p:txBody>
      </p:sp>
      <p:sp>
        <p:nvSpPr>
          <p:cNvPr id="38924" name="Text Box 11"/>
          <p:cNvSpPr txBox="1">
            <a:spLocks noChangeArrowheads="1"/>
          </p:cNvSpPr>
          <p:nvPr/>
        </p:nvSpPr>
        <p:spPr bwMode="auto">
          <a:xfrm rot="10800000" flipV="1">
            <a:off x="827584" y="4579392"/>
            <a:ext cx="1584176" cy="4022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996600"/>
              </a:buClr>
              <a:buFont typeface="Wingdings" pitchFamily="2" charset="2"/>
              <a:buChar char="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000" b="1" dirty="0">
                <a:solidFill>
                  <a:srgbClr val="006600"/>
                </a:solidFill>
                <a:latin typeface="Garamond" pitchFamily="18" charset="0"/>
              </a:rPr>
              <a:t>art.19 f</a:t>
            </a:r>
          </a:p>
        </p:txBody>
      </p:sp>
      <p:graphicFrame>
        <p:nvGraphicFramePr>
          <p:cNvPr id="28692" name="Group 20"/>
          <p:cNvGraphicFramePr>
            <a:graphicFrameLocks noGrp="1"/>
          </p:cNvGraphicFramePr>
          <p:nvPr/>
        </p:nvGraphicFramePr>
        <p:xfrm>
          <a:off x="827584" y="5085184"/>
          <a:ext cx="7848872" cy="1008112"/>
        </p:xfrm>
        <a:graphic>
          <a:graphicData uri="http://schemas.openxmlformats.org/drawingml/2006/table">
            <a:tbl>
              <a:tblPr/>
              <a:tblGrid>
                <a:gridCol w="7848872"/>
              </a:tblGrid>
              <a:tr h="1008112">
                <a:tc>
                  <a:txBody>
                    <a:bodyPr/>
                    <a:lstStyle/>
                    <a:p>
                      <a:pPr marL="0" marR="0" lvl="0" indent="0" algn="just" defTabSz="449263" rtl="0" eaLnBrk="0" fontAlgn="base" latinLnBrk="0" hangingPunct="0">
                        <a:lnSpc>
                          <a:spcPct val="9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Lucida Sans Unicode" pitchFamily="34" charset="0"/>
                          <a:cs typeface="Lucida Sans Unicode" pitchFamily="34" charset="0"/>
                        </a:rPr>
                        <a:t>1)dotrzymanie obowiązku przedstawiania marszałkowi województwa sprawozdania z działalności agencji zatrudnienia do dnia 31 stycznia każdego roku, za rok poprzedni.</a:t>
                      </a:r>
                    </a:p>
                  </a:txBody>
                  <a:tcPr marL="90000" marR="90000" marT="5436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2"/>
          <p:cNvSpPr txBox="1">
            <a:spLocks noChangeArrowheads="1"/>
          </p:cNvSpPr>
          <p:nvPr/>
        </p:nvSpPr>
        <p:spPr bwMode="auto">
          <a:xfrm>
            <a:off x="2484438" y="2924175"/>
            <a:ext cx="4268787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39940" name="Text Box 3"/>
          <p:cNvSpPr txBox="1">
            <a:spLocks noChangeArrowheads="1"/>
          </p:cNvSpPr>
          <p:nvPr/>
        </p:nvSpPr>
        <p:spPr bwMode="auto">
          <a:xfrm>
            <a:off x="684213" y="2276475"/>
            <a:ext cx="3455987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39941" name="Text Box 4"/>
          <p:cNvSpPr txBox="1">
            <a:spLocks noChangeArrowheads="1"/>
          </p:cNvSpPr>
          <p:nvPr/>
        </p:nvSpPr>
        <p:spPr bwMode="auto">
          <a:xfrm>
            <a:off x="827088" y="2060848"/>
            <a:ext cx="7561262" cy="255672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200" b="1" dirty="0">
                <a:solidFill>
                  <a:srgbClr val="080800"/>
                </a:solidFill>
                <a:latin typeface="Times New Roman" pitchFamily="18" charset="0"/>
                <a:cs typeface="Times New Roman" pitchFamily="18" charset="0"/>
              </a:rPr>
              <a:t>W </a:t>
            </a:r>
            <a:r>
              <a:rPr lang="pl-PL" sz="3200" b="1" dirty="0" smtClean="0">
                <a:solidFill>
                  <a:srgbClr val="080800"/>
                </a:solidFill>
                <a:latin typeface="Times New Roman" pitchFamily="18" charset="0"/>
                <a:cs typeface="Times New Roman" pitchFamily="18" charset="0"/>
              </a:rPr>
              <a:t>2014r. WUP w Olsztynie przeprowadził 18 kontroli warmińsko - mazurskich podmiotów </a:t>
            </a:r>
            <a:r>
              <a:rPr lang="pl-PL" sz="3200" b="1" dirty="0">
                <a:solidFill>
                  <a:srgbClr val="080800"/>
                </a:solidFill>
                <a:latin typeface="Times New Roman" pitchFamily="18" charset="0"/>
                <a:cs typeface="Times New Roman" pitchFamily="18" charset="0"/>
              </a:rPr>
              <a:t>prowadzących agencje </a:t>
            </a:r>
            <a:r>
              <a:rPr lang="pl-PL" sz="3200" b="1" dirty="0" smtClean="0">
                <a:solidFill>
                  <a:srgbClr val="080800"/>
                </a:solidFill>
                <a:latin typeface="Times New Roman" pitchFamily="18" charset="0"/>
                <a:cs typeface="Times New Roman" pitchFamily="18" charset="0"/>
              </a:rPr>
              <a:t>zatrudnienia.</a:t>
            </a:r>
            <a:endParaRPr lang="pl-PL" sz="3200" b="1" dirty="0">
              <a:solidFill>
                <a:srgbClr val="0808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42" name="Text Box 5"/>
          <p:cNvSpPr txBox="1">
            <a:spLocks noChangeArrowheads="1"/>
          </p:cNvSpPr>
          <p:nvPr/>
        </p:nvSpPr>
        <p:spPr bwMode="auto">
          <a:xfrm>
            <a:off x="1258888" y="3716338"/>
            <a:ext cx="6408737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400" b="1" dirty="0">
                <a:solidFill>
                  <a:srgbClr val="006600"/>
                </a:solidFill>
                <a:latin typeface="Garamond" pitchFamily="18" charset="0"/>
              </a:rPr>
              <a:t>  </a:t>
            </a:r>
          </a:p>
        </p:txBody>
      </p:sp>
      <p:sp>
        <p:nvSpPr>
          <p:cNvPr id="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188641"/>
            <a:ext cx="8229600" cy="1584176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200" b="1" dirty="0" smtClean="0"/>
              <a:t/>
            </a:r>
            <a:br>
              <a:rPr lang="pl-PL" sz="3200" b="1" dirty="0" smtClean="0"/>
            </a:br>
            <a:r>
              <a:rPr lang="pl-PL" sz="3200" b="1" dirty="0" smtClean="0"/>
              <a:t/>
            </a:r>
            <a:br>
              <a:rPr lang="pl-PL" sz="3200" b="1" dirty="0" smtClean="0"/>
            </a:br>
            <a:endParaRPr lang="pl-PL" sz="3200" b="1" dirty="0" smtClean="0"/>
          </a:p>
        </p:txBody>
      </p:sp>
      <p:sp>
        <p:nvSpPr>
          <p:cNvPr id="8" name="pole tekstowe 7"/>
          <p:cNvSpPr txBox="1"/>
          <p:nvPr/>
        </p:nvSpPr>
        <p:spPr>
          <a:xfrm>
            <a:off x="1187624" y="620688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Kontrole agencji zatrudnienia zrealizowane przez WUP</a:t>
            </a:r>
            <a:endParaRPr lang="pl-PL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548680"/>
            <a:ext cx="8229600" cy="1252537"/>
          </a:xfrm>
        </p:spPr>
        <p:txBody>
          <a:bodyPr/>
          <a:lstStyle/>
          <a:p>
            <a:pPr algn="ctr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40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Wyniki kontroli zrealizowanych </a:t>
            </a:r>
            <a:br>
              <a:rPr lang="pl-PL" sz="40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</a:br>
            <a:r>
              <a:rPr lang="pl-PL" sz="40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w roku 2014</a:t>
            </a: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844824"/>
            <a:ext cx="8147050" cy="1252736"/>
          </a:xfrm>
        </p:spPr>
        <p:txBody>
          <a:bodyPr/>
          <a:lstStyle/>
          <a:p>
            <a:pPr indent="-341313" algn="ctr" eaLnBrk="1" hangingPunct="1">
              <a:spcBef>
                <a:spcPts val="450"/>
              </a:spcBef>
              <a:buClrTx/>
              <a:buSzPct val="65000"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l-PL" sz="2400" b="1" dirty="0" smtClean="0">
                <a:solidFill>
                  <a:srgbClr val="080800"/>
                </a:solidFill>
                <a:latin typeface="Garamond" pitchFamily="18" charset="0"/>
                <a:cs typeface="Times New Roman" pitchFamily="18" charset="0"/>
              </a:rPr>
              <a:t>W </a:t>
            </a:r>
            <a:r>
              <a:rPr lang="pl-PL" sz="2800" b="1" dirty="0" smtClean="0">
                <a:solidFill>
                  <a:srgbClr val="080800"/>
                </a:solidFill>
                <a:latin typeface="Garamond" pitchFamily="18" charset="0"/>
                <a:cs typeface="Times New Roman" pitchFamily="18" charset="0"/>
              </a:rPr>
              <a:t>trakcie 18 kontroli, stwierdzono naruszenia warunków prowadzenia agencji zatrudnienia przez 3 podmioty.</a:t>
            </a:r>
          </a:p>
          <a:p>
            <a:pPr indent="-341313" algn="ctr" eaLnBrk="1" hangingPunct="1">
              <a:spcBef>
                <a:spcPts val="450"/>
              </a:spcBef>
              <a:buClrTx/>
              <a:buSzPct val="65000"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pl-PL" sz="1800" b="1" dirty="0" smtClean="0">
              <a:solidFill>
                <a:srgbClr val="006600"/>
              </a:solidFill>
              <a:latin typeface="Garamond" pitchFamily="18" charset="0"/>
            </a:endParaRPr>
          </a:p>
        </p:txBody>
      </p:sp>
      <p:sp>
        <p:nvSpPr>
          <p:cNvPr id="41988" name="Text Box 3"/>
          <p:cNvSpPr txBox="1">
            <a:spLocks noChangeArrowheads="1"/>
          </p:cNvSpPr>
          <p:nvPr/>
        </p:nvSpPr>
        <p:spPr bwMode="auto">
          <a:xfrm>
            <a:off x="611560" y="3212976"/>
            <a:ext cx="7488832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Stwierdzone naruszenia</a:t>
            </a:r>
            <a:endParaRPr lang="pl-PL" sz="32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683568" y="3789040"/>
          <a:ext cx="8208912" cy="2839212"/>
        </p:xfrm>
        <a:graphic>
          <a:graphicData uri="http://schemas.openxmlformats.org/drawingml/2006/table">
            <a:tbl>
              <a:tblPr/>
              <a:tblGrid>
                <a:gridCol w="3672408"/>
                <a:gridCol w="4536504"/>
              </a:tblGrid>
              <a:tr h="2578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1.naruszenie </a:t>
                      </a:r>
                      <a:r>
                        <a:rPr lang="pl-PL" sz="1800" dirty="0">
                          <a:latin typeface="Garamond" pitchFamily="18" charset="0"/>
                          <a:ea typeface="Times New Roman"/>
                          <a:cs typeface="Times New Roman"/>
                        </a:rPr>
                        <a:t>art. 18 m </a:t>
                      </a:r>
                      <a:r>
                        <a:rPr lang="pl-PL" sz="1800" dirty="0" err="1">
                          <a:latin typeface="Garamond" pitchFamily="18" charset="0"/>
                          <a:ea typeface="Times New Roman"/>
                          <a:cs typeface="Times New Roman"/>
                        </a:rPr>
                        <a:t>pkt</a:t>
                      </a:r>
                      <a:r>
                        <a:rPr lang="pl-PL" sz="1800" dirty="0">
                          <a:latin typeface="Garamond" pitchFamily="18" charset="0"/>
                          <a:ea typeface="Times New Roman"/>
                          <a:cs typeface="Times New Roman"/>
                        </a:rPr>
                        <a:t> 8 oraz art. 19 e </a:t>
                      </a:r>
                      <a:r>
                        <a:rPr lang="pl-PL" sz="1800" dirty="0" err="1">
                          <a:latin typeface="Garamond" pitchFamily="18" charset="0"/>
                          <a:ea typeface="Times New Roman"/>
                          <a:cs typeface="Times New Roman"/>
                        </a:rPr>
                        <a:t>pkt</a:t>
                      </a:r>
                      <a:r>
                        <a:rPr lang="pl-PL" sz="1800" dirty="0">
                          <a:latin typeface="Garamond" pitchFamily="18" charset="0"/>
                          <a:ea typeface="Times New Roman"/>
                          <a:cs typeface="Times New Roman"/>
                        </a:rPr>
                        <a:t> 2 ustawy z dnia 20 kwietnia 2004r. o promocji zatrudnienia i instytucjach rynku </a:t>
                      </a:r>
                      <a:r>
                        <a:rPr lang="pl-PL" sz="1800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pracy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800" dirty="0" smtClean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2.</a:t>
                      </a:r>
                      <a:r>
                        <a:rPr lang="pl-PL" sz="1800" baseline="0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 naruszenie art. 19 h ww. ustawy </a:t>
                      </a:r>
                      <a:endParaRPr lang="pl-PL" sz="1800" dirty="0" smtClean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800" dirty="0" smtClean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800" dirty="0" smtClean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latin typeface="Garamond" pitchFamily="18" charset="0"/>
                          <a:ea typeface="Times New Roman"/>
                          <a:cs typeface="Times New Roman"/>
                        </a:rPr>
                        <a:t>- niezgodność danych w rejestrze ze stanem faktycznym;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pl-PL" sz="1800" b="1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niepoinformowanie </a:t>
                      </a:r>
                      <a:r>
                        <a:rPr lang="pl-PL" sz="1800" b="1" dirty="0">
                          <a:latin typeface="Garamond" pitchFamily="18" charset="0"/>
                          <a:ea typeface="Times New Roman"/>
                          <a:cs typeface="Times New Roman"/>
                        </a:rPr>
                        <a:t>marszałka </a:t>
                      </a:r>
                      <a:r>
                        <a:rPr lang="pl-PL" sz="1800" b="1" dirty="0" err="1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wojewódz</a:t>
                      </a:r>
                      <a:r>
                        <a:rPr lang="pl-PL" sz="1800" b="1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-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l-PL" sz="1800" b="1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twa o</a:t>
                      </a:r>
                      <a:r>
                        <a:rPr lang="pl-PL" sz="1800" b="1" baseline="0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 zawieszeniu działalności </a:t>
                      </a:r>
                      <a:endParaRPr lang="pl-PL" sz="1800" b="0" baseline="0" dirty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pl-PL" sz="1800" b="0" baseline="0" dirty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l-PL" sz="1800" b="1" baseline="0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- Naruszenie obowiązku współpracy z organami zatrudnienia w zakresie realizacji polityki rynku pracy.</a:t>
                      </a: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74923"/>
          </a:xfrm>
        </p:spPr>
        <p:txBody>
          <a:bodyPr/>
          <a:lstStyle/>
          <a:p>
            <a:pPr algn="ctr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6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Konsekwencje naruszeń przepisów ustawy</a:t>
            </a: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124744"/>
            <a:ext cx="8229600" cy="1728191"/>
          </a:xfrm>
        </p:spPr>
        <p:txBody>
          <a:bodyPr/>
          <a:lstStyle/>
          <a:p>
            <a:pPr indent="-341313" algn="ctr" eaLnBrk="1" hangingPunct="1">
              <a:lnSpc>
                <a:spcPct val="80000"/>
              </a:lnSpc>
              <a:spcBef>
                <a:spcPts val="500"/>
              </a:spcBef>
              <a:buClrTx/>
              <a:buSzPct val="65000"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l-PL" sz="24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Stwierdzenie przez WUP lub PIP w trakcie wizyty kontrolnej przynajmniej jednego z niżej wymienionych naruszeń warunków prowadzenia agencji zatrudnienia, skutkować może wykreśleniem, w drodze decyzji agencji zatrudnienia z KRAZ, bez uprzedniego wezwania do usunięcia tych naruszeń . </a:t>
            </a:r>
          </a:p>
        </p:txBody>
      </p:sp>
      <p:sp>
        <p:nvSpPr>
          <p:cNvPr id="43012" name="Text Box 3"/>
          <p:cNvSpPr txBox="1">
            <a:spLocks noChangeArrowheads="1"/>
          </p:cNvSpPr>
          <p:nvPr/>
        </p:nvSpPr>
        <p:spPr bwMode="auto">
          <a:xfrm>
            <a:off x="251520" y="2924944"/>
            <a:ext cx="8569325" cy="424949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just">
              <a:buClr>
                <a:srgbClr val="FF3300"/>
              </a:buClr>
              <a:buFont typeface="Wingdings" pitchFamily="2" charset="2"/>
              <a:buChar char="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posiadanie zaległości z tytułu podatków, składek na ubezpieczenia społeczne, ubezpieczenia zdrowotne oraz na Fundusz Pracy i Fundusz Gwarantowanych Świadczeń Pracowniczych;</a:t>
            </a:r>
          </a:p>
          <a:p>
            <a:pPr algn="just">
              <a:buClr>
                <a:srgbClr val="FF3300"/>
              </a:buClr>
              <a:buFont typeface="Wingdings" pitchFamily="2" charset="2"/>
              <a:buChar char="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otwarcie likwidacji lub ogłoszenie upadłości;</a:t>
            </a:r>
          </a:p>
          <a:p>
            <a:pPr algn="just">
              <a:buClr>
                <a:srgbClr val="FF3300"/>
              </a:buClr>
              <a:buFont typeface="Wingdings" pitchFamily="2" charset="2"/>
              <a:buChar char="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karalność za przestępstwa lub wykroczenia, o których mowa w art. </a:t>
            </a:r>
            <a:r>
              <a:rPr lang="pl-PL" b="1" dirty="0" smtClean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121 - 121b </a:t>
            </a:r>
            <a:r>
              <a:rPr lang="pl-PL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ustawy o promocji zatrudnienia i instytucjach rynku pracy; </a:t>
            </a:r>
          </a:p>
          <a:p>
            <a:pPr algn="just">
              <a:buClr>
                <a:srgbClr val="FF3300"/>
              </a:buClr>
              <a:buFont typeface="Wingdings" pitchFamily="2" charset="2"/>
              <a:buChar char="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przetwarzanie danych osobowych niezgodnie z przepisami o ochronie danych osobowych; </a:t>
            </a:r>
          </a:p>
          <a:p>
            <a:pPr algn="just">
              <a:buClr>
                <a:srgbClr val="FF3300"/>
              </a:buClr>
              <a:buFont typeface="Wingdings" pitchFamily="2" charset="2"/>
              <a:buChar char="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dyskryminowanie ze względu </a:t>
            </a:r>
            <a:r>
              <a:rPr lang="pl-PL" b="1" dirty="0" smtClean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na płeć</a:t>
            </a:r>
            <a:r>
              <a:rPr lang="pl-PL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, wiek, niepełnosprawność, rasę, religię, </a:t>
            </a:r>
            <a:r>
              <a:rPr lang="pl-PL" b="1" dirty="0" smtClean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pochodzenie etniczne</a:t>
            </a:r>
            <a:r>
              <a:rPr lang="pl-PL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, narodowość, orientacje seksualną, przekonania polityczne </a:t>
            </a:r>
            <a:r>
              <a:rPr lang="pl-PL" b="1" dirty="0" smtClean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i </a:t>
            </a:r>
            <a:r>
              <a:rPr lang="pl-PL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wyznanie, ani ze względu na przynależność związkową osób, dla których poszukuje zatrudnienia lub innej pracy zarobkowej;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b="1" dirty="0">
              <a:solidFill>
                <a:srgbClr val="000000"/>
              </a:solidFill>
              <a:latin typeface="Garamond" pitchFamily="18" charset="0"/>
              <a:cs typeface="Times New Roman" pitchFamily="18" charset="0"/>
            </a:endParaRPr>
          </a:p>
          <a:p>
            <a:pPr>
              <a:buClr>
                <a:srgbClr val="FF3300"/>
              </a:buClr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b="1" dirty="0">
              <a:solidFill>
                <a:srgbClr val="000000"/>
              </a:solidFill>
              <a:latin typeface="Garamond" pitchFamily="18" charset="0"/>
              <a:cs typeface="Times New Roman" pitchFamily="18" charset="0"/>
            </a:endParaRPr>
          </a:p>
          <a:p>
            <a:pPr>
              <a:buClr>
                <a:srgbClr val="FF3300"/>
              </a:buClr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486891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6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c.d.</a:t>
            </a: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08050"/>
            <a:ext cx="8229600" cy="3817094"/>
          </a:xfrm>
        </p:spPr>
        <p:txBody>
          <a:bodyPr/>
          <a:lstStyle/>
          <a:p>
            <a:pPr marL="341313" indent="-341313" algn="just" eaLnBrk="1" hangingPunct="1">
              <a:lnSpc>
                <a:spcPct val="80000"/>
              </a:lnSpc>
              <a:spcBef>
                <a:spcPts val="400"/>
              </a:spcBef>
              <a:buClr>
                <a:srgbClr val="FF3300"/>
              </a:buClr>
              <a:buSzPct val="65000"/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1800" b="1" dirty="0" smtClean="0">
                <a:latin typeface="Garamond" pitchFamily="18" charset="0"/>
                <a:cs typeface="Times New Roman" pitchFamily="18" charset="0"/>
              </a:rPr>
              <a:t>pobieranie kwot innych niż kwoty należne agencji zatrudnienia z tytułu faktycznie poniesionych kosztów związanych ze skierowaniem do pracy za granicą tj. poniesione na dojazd i powrót osoby skierowanej, wydanie wizy, badania lekarskie, tłumaczenie dokumentów; </a:t>
            </a:r>
          </a:p>
          <a:p>
            <a:pPr marL="341313" indent="-341313" algn="just" eaLnBrk="1" hangingPunct="1">
              <a:lnSpc>
                <a:spcPct val="80000"/>
              </a:lnSpc>
              <a:spcBef>
                <a:spcPts val="400"/>
              </a:spcBef>
              <a:buClr>
                <a:srgbClr val="FF3300"/>
              </a:buClr>
              <a:buSzPct val="65000"/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1800" b="1" dirty="0" smtClean="0">
                <a:latin typeface="Garamond" pitchFamily="18" charset="0"/>
                <a:cs typeface="Times New Roman" pitchFamily="18" charset="0"/>
              </a:rPr>
              <a:t>brak pisemnej umowy z pracodawcą zagranicznym, do którego agencja zatrudnienia zamierza kierować osoby do pracy za granicą, </a:t>
            </a:r>
          </a:p>
          <a:p>
            <a:pPr marL="341313" indent="-341313" algn="just" eaLnBrk="1" hangingPunct="1">
              <a:lnSpc>
                <a:spcPct val="80000"/>
              </a:lnSpc>
              <a:spcBef>
                <a:spcPts val="400"/>
              </a:spcBef>
              <a:buClr>
                <a:srgbClr val="FF3300"/>
              </a:buClr>
              <a:buSzPct val="65000"/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1800" b="1" dirty="0" smtClean="0">
                <a:latin typeface="Garamond" pitchFamily="18" charset="0"/>
                <a:cs typeface="Times New Roman" pitchFamily="18" charset="0"/>
              </a:rPr>
              <a:t>brak informacji na piśmie dla osoby kierowanej do pracy za granicą </a:t>
            </a:r>
            <a:br>
              <a:rPr lang="pl-PL" sz="1800" b="1" dirty="0" smtClean="0">
                <a:latin typeface="Garamond" pitchFamily="18" charset="0"/>
                <a:cs typeface="Times New Roman" pitchFamily="18" charset="0"/>
              </a:rPr>
            </a:br>
            <a:r>
              <a:rPr lang="pl-PL" sz="1800" b="1" dirty="0" smtClean="0">
                <a:latin typeface="Garamond" pitchFamily="18" charset="0"/>
                <a:cs typeface="Times New Roman" pitchFamily="18" charset="0"/>
              </a:rPr>
              <a:t>o przysługujących jej uprawnieniach, o których mowa w art. 86 ustawy </a:t>
            </a:r>
            <a:br>
              <a:rPr lang="pl-PL" sz="1800" b="1" dirty="0" smtClean="0">
                <a:latin typeface="Garamond" pitchFamily="18" charset="0"/>
                <a:cs typeface="Times New Roman" pitchFamily="18" charset="0"/>
              </a:rPr>
            </a:br>
            <a:r>
              <a:rPr lang="pl-PL" sz="1800" b="1" dirty="0" smtClean="0">
                <a:latin typeface="Garamond" pitchFamily="18" charset="0"/>
                <a:cs typeface="Times New Roman" pitchFamily="18" charset="0"/>
              </a:rPr>
              <a:t>o promocji zatrudnienia i instytucjach rynku pracy; </a:t>
            </a:r>
          </a:p>
          <a:p>
            <a:pPr marL="341313" indent="-341313" algn="just" eaLnBrk="1" hangingPunct="1">
              <a:lnSpc>
                <a:spcPct val="80000"/>
              </a:lnSpc>
              <a:spcBef>
                <a:spcPts val="400"/>
              </a:spcBef>
              <a:buClr>
                <a:srgbClr val="FF3300"/>
              </a:buClr>
              <a:buSzPct val="65000"/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1800" b="1" dirty="0" smtClean="0">
                <a:latin typeface="Garamond" pitchFamily="18" charset="0"/>
                <a:cs typeface="Times New Roman" pitchFamily="18" charset="0"/>
              </a:rPr>
              <a:t>nieprzestrzeganie międzynarodowych umów, porozumień i programów dotyczących zatrudnienia wiążących Rzeczpospolitą Polską oraz obowiązujących w państwie zatrudnienia przepisów o zatrudnieniu oraz przepisów regulujących działalność agencji zatrudnienia; </a:t>
            </a:r>
          </a:p>
          <a:p>
            <a:pPr marL="341313" indent="-341313" algn="just" eaLnBrk="1" hangingPunct="1">
              <a:lnSpc>
                <a:spcPct val="80000"/>
              </a:lnSpc>
              <a:spcBef>
                <a:spcPts val="400"/>
              </a:spcBef>
              <a:buClr>
                <a:srgbClr val="FF3300"/>
              </a:buClr>
              <a:buSzPct val="65000"/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1800" b="1" dirty="0" smtClean="0">
                <a:latin typeface="Garamond" pitchFamily="18" charset="0"/>
                <a:cs typeface="Times New Roman" pitchFamily="18" charset="0"/>
              </a:rPr>
              <a:t>złożenie przez podmiot oświadczenia, o którym mowa w art. 18 e ust. 2 </a:t>
            </a:r>
            <a:r>
              <a:rPr lang="pl-PL" sz="1800" b="1" dirty="0" err="1" smtClean="0">
                <a:latin typeface="Garamond" pitchFamily="18" charset="0"/>
                <a:cs typeface="Times New Roman" pitchFamily="18" charset="0"/>
              </a:rPr>
              <a:t>pkt</a:t>
            </a:r>
            <a:r>
              <a:rPr lang="pl-PL" sz="1800" b="1" dirty="0" smtClean="0">
                <a:latin typeface="Garamond" pitchFamily="18" charset="0"/>
                <a:cs typeface="Times New Roman" pitchFamily="18" charset="0"/>
              </a:rPr>
              <a:t> 1 </a:t>
            </a:r>
            <a:br>
              <a:rPr lang="pl-PL" sz="1800" b="1" dirty="0" smtClean="0">
                <a:latin typeface="Garamond" pitchFamily="18" charset="0"/>
                <a:cs typeface="Times New Roman" pitchFamily="18" charset="0"/>
              </a:rPr>
            </a:br>
            <a:r>
              <a:rPr lang="pl-PL" sz="1800" b="1" dirty="0" smtClean="0">
                <a:latin typeface="Garamond" pitchFamily="18" charset="0"/>
                <a:cs typeface="Times New Roman" pitchFamily="18" charset="0"/>
              </a:rPr>
              <a:t>i ust. 3, lub przekazania informacji, o których mowa w art. 19 e pkt. 1 i art. 19 f niezgodnych ze stanem faktycznym.</a:t>
            </a:r>
          </a:p>
        </p:txBody>
      </p:sp>
      <p:sp>
        <p:nvSpPr>
          <p:cNvPr id="44036" name="Text Box 3"/>
          <p:cNvSpPr txBox="1">
            <a:spLocks noChangeArrowheads="1"/>
          </p:cNvSpPr>
          <p:nvPr/>
        </p:nvSpPr>
        <p:spPr bwMode="auto">
          <a:xfrm>
            <a:off x="827088" y="4287838"/>
            <a:ext cx="7632700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611560" y="4922280"/>
            <a:ext cx="8136904" cy="132562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1" dirty="0" smtClean="0">
                <a:solidFill>
                  <a:srgbClr val="FF3300"/>
                </a:solidFill>
                <a:latin typeface="Garamond" pitchFamily="18" charset="0"/>
                <a:cs typeface="Times New Roman" pitchFamily="18" charset="0"/>
              </a:rPr>
              <a:t>Wykreślenie z Krajowego Rejestru Agencji Zatrudnienia z powodu, któregoś z powyższych naruszeń wiąże się również z brakiem możliwości uzyskania kolejnego wpisu do rejestru agencji w okresie 3 lat od dnia wydania decyzji o zakazie działalności (art. 72 ustawy z dnia 2 lipca 2004 r.  o swobodzie działalności gospodarczej oraz art. 18 l ustawy z dnia 20 kwietnia 2004 r. o promocji zatrudnienia i instytucjach rynku pracy).</a:t>
            </a:r>
            <a:endParaRPr lang="pl-PL" sz="1600" b="1" dirty="0">
              <a:solidFill>
                <a:srgbClr val="FF3300"/>
              </a:solidFill>
              <a:latin typeface="Garamond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1124744"/>
            <a:ext cx="8135938" cy="792087"/>
          </a:xfrm>
        </p:spPr>
        <p:txBody>
          <a:bodyPr/>
          <a:lstStyle/>
          <a:p>
            <a:pPr algn="ctr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3200" b="1" dirty="0" smtClean="0">
                <a:solidFill>
                  <a:srgbClr val="006600"/>
                </a:solidFill>
                <a:latin typeface="Garamond" pitchFamily="18" charset="0"/>
                <a:cs typeface="Times New Roman" pitchFamily="18" charset="0"/>
              </a:rPr>
              <a:t>Dziękuję za uwagę!</a:t>
            </a:r>
          </a:p>
        </p:txBody>
      </p:sp>
      <p:sp>
        <p:nvSpPr>
          <p:cNvPr id="45059" name="Text Box 2"/>
          <p:cNvSpPr txBox="1">
            <a:spLocks noChangeArrowheads="1"/>
          </p:cNvSpPr>
          <p:nvPr/>
        </p:nvSpPr>
        <p:spPr bwMode="auto">
          <a:xfrm>
            <a:off x="611560" y="2636912"/>
            <a:ext cx="7776864" cy="214635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000" b="1" dirty="0">
                <a:solidFill>
                  <a:srgbClr val="000000"/>
                </a:solidFill>
                <a:latin typeface="Garamond" pitchFamily="18" charset="0"/>
              </a:rPr>
              <a:t>Kamila Skalska</a:t>
            </a:r>
          </a:p>
          <a:p>
            <a:pPr algn="ctr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000" dirty="0">
                <a:solidFill>
                  <a:srgbClr val="000000"/>
                </a:solidFill>
                <a:latin typeface="Garamond" pitchFamily="18" charset="0"/>
              </a:rPr>
              <a:t>Pośrednik </a:t>
            </a:r>
            <a:r>
              <a:rPr lang="pl-PL" sz="2000" dirty="0" smtClean="0">
                <a:solidFill>
                  <a:srgbClr val="000000"/>
                </a:solidFill>
                <a:latin typeface="Garamond" pitchFamily="18" charset="0"/>
              </a:rPr>
              <a:t>pracy</a:t>
            </a:r>
            <a:endParaRPr lang="pl-PL" sz="2000" dirty="0">
              <a:solidFill>
                <a:srgbClr val="000000"/>
              </a:solidFill>
              <a:latin typeface="Garamond" pitchFamily="18" charset="0"/>
            </a:endParaRPr>
          </a:p>
          <a:p>
            <a:pPr algn="ctr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000" dirty="0">
                <a:solidFill>
                  <a:srgbClr val="000000"/>
                </a:solidFill>
                <a:latin typeface="Garamond" pitchFamily="18" charset="0"/>
              </a:rPr>
              <a:t>Wojewódzkiego Urzędu Pracy w Olsztynie</a:t>
            </a:r>
          </a:p>
          <a:p>
            <a:pPr algn="ctr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000" dirty="0">
                <a:solidFill>
                  <a:srgbClr val="000000"/>
                </a:solidFill>
                <a:latin typeface="Garamond" pitchFamily="18" charset="0"/>
              </a:rPr>
              <a:t>Telefon:</a:t>
            </a:r>
            <a:r>
              <a:rPr lang="pl-PL" sz="2000" b="1" dirty="0">
                <a:solidFill>
                  <a:srgbClr val="000000"/>
                </a:solidFill>
                <a:latin typeface="Garamond" pitchFamily="18" charset="0"/>
              </a:rPr>
              <a:t>89/522 79 90</a:t>
            </a:r>
          </a:p>
          <a:p>
            <a:pPr algn="ctr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000" dirty="0">
                <a:solidFill>
                  <a:srgbClr val="000000"/>
                </a:solidFill>
                <a:latin typeface="Garamond" pitchFamily="18" charset="0"/>
              </a:rPr>
              <a:t>e- mail: </a:t>
            </a:r>
            <a:r>
              <a:rPr lang="pl-PL" sz="2000" b="1" dirty="0" err="1">
                <a:solidFill>
                  <a:srgbClr val="000000"/>
                </a:solidFill>
                <a:latin typeface="Garamond" pitchFamily="18" charset="0"/>
              </a:rPr>
              <a:t>k.skalska@up.gov.pl</a:t>
            </a:r>
            <a:endParaRPr lang="pl-PL" sz="2000" b="1" dirty="0">
              <a:solidFill>
                <a:srgbClr val="000000"/>
              </a:solidFill>
              <a:latin typeface="Garamond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648"/>
            <a:ext cx="8569325" cy="136815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Działania WUP, związane z prowadzeniem rejestru agencji zatrudnienia </a:t>
            </a:r>
            <a:r>
              <a:rPr lang="pl-PL" sz="3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w 2014 roku</a:t>
            </a:r>
            <a:endParaRPr lang="pl-PL" sz="3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graphicFrame>
        <p:nvGraphicFramePr>
          <p:cNvPr id="48" name="Symbol zastępczy tabeli 47"/>
          <p:cNvGraphicFramePr>
            <a:graphicFrameLocks noGrp="1"/>
          </p:cNvGraphicFramePr>
          <p:nvPr>
            <p:ph type="tbl" idx="1"/>
          </p:nvPr>
        </p:nvGraphicFramePr>
        <p:xfrm>
          <a:off x="179512" y="1916832"/>
          <a:ext cx="8569325" cy="4173602"/>
        </p:xfrm>
        <a:graphic>
          <a:graphicData uri="http://schemas.openxmlformats.org/drawingml/2006/table">
            <a:tbl>
              <a:tblPr/>
              <a:tblGrid>
                <a:gridCol w="7416824"/>
                <a:gridCol w="1152501"/>
              </a:tblGrid>
              <a:tr h="630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Liczba wniosków o wpis do KRAZ, które wpłynęły do WUP w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2014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roku</a:t>
                      </a:r>
                      <a:endParaRPr kumimoji="0" lang="pl-P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31</a:t>
                      </a:r>
                      <a:endParaRPr kumimoji="0" 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Liczba wydanych certyfikatów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Liczba odmów wydania certyfikatu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Postępowania zawieszone</a:t>
                      </a:r>
                      <a:endParaRPr kumimoji="0" lang="pl-P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</a:tr>
              <a:tr h="6013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Liczba decyzji administracyjnych w sprawie wykreślenia z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KRAZ,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Decyzje wydane na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wniosek podmiotów</a:t>
                      </a:r>
                      <a:endParaRPr kumimoji="0" lang="pl-P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3</a:t>
                      </a:r>
                      <a:endParaRPr kumimoji="0" 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Liczba kontroli agencji zatrudnienia, przeprowadzonych w 2014 roku</a:t>
                      </a:r>
                      <a:endParaRPr kumimoji="0" lang="pl-P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35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W tym liczba stwierdzonych przypadków nieprzestrzegania/uchybień warunków prowadzenia agencji zatrudnienia</a:t>
                      </a:r>
                      <a:endParaRPr kumimoji="0" lang="pl-P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(art. 19h)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620688"/>
            <a:ext cx="8640960" cy="72008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3600" b="1" dirty="0" smtClean="0">
                <a:latin typeface="Garamond" pitchFamily="18" charset="0"/>
              </a:rPr>
              <a:t>LICZBA AGENCJI ZATRUDNIENIA</a:t>
            </a:r>
            <a:endParaRPr lang="pl-PL" sz="3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060575"/>
            <a:ext cx="8510587" cy="4032250"/>
          </a:xfrm>
        </p:spPr>
        <p:txBody>
          <a:bodyPr>
            <a:normAutofit/>
          </a:bodyPr>
          <a:lstStyle/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pl-PL" sz="1600" b="1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pl-PL" sz="1600" dirty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pl-PL" sz="1600" dirty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pl-PL" sz="300" b="1" dirty="0">
                <a:latin typeface="Tahoma" pitchFamily="34" charset="0"/>
                <a:cs typeface="Tahoma" pitchFamily="34" charset="0"/>
              </a:rPr>
              <a:t> 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endParaRPr lang="pl-PL" sz="300" b="1" dirty="0">
              <a:cs typeface="Arial" charset="0"/>
            </a:endParaRP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endParaRPr lang="pl-PL" sz="300" b="1" dirty="0">
              <a:cs typeface="Arial" charset="0"/>
            </a:endParaRP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endParaRPr lang="pl-PL" sz="300" b="1" dirty="0"/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pl-PL" sz="3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467544" y="1484784"/>
            <a:ext cx="8280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l-PL" sz="20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251520" y="1844824"/>
            <a:ext cx="7488832" cy="90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pl-PL" b="1" dirty="0" smtClean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pl-PL" dirty="0" smtClean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pl-PL" dirty="0" smtClean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pl-PL" sz="400" b="1" dirty="0" smtClean="0">
                <a:latin typeface="Tahoma" pitchFamily="34" charset="0"/>
                <a:cs typeface="Tahoma" pitchFamily="34" charset="0"/>
              </a:rPr>
              <a:t> 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endParaRPr lang="pl-PL" sz="400" b="1" dirty="0" smtClean="0">
              <a:cs typeface="Arial" charset="0"/>
            </a:endParaRP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endParaRPr lang="pl-PL" sz="400" b="1" dirty="0">
              <a:cs typeface="Arial" charset="0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251520" y="1700808"/>
            <a:ext cx="85689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pl-PL" sz="2800" b="1" dirty="0" smtClean="0">
                <a:solidFill>
                  <a:srgbClr val="000000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Według stanu na koniec grudnia 2014r. w Polsce funkcjonowało </a:t>
            </a:r>
            <a:r>
              <a:rPr lang="pl-PL" sz="2800" b="1" dirty="0" smtClean="0">
                <a:solidFill>
                  <a:srgbClr val="FF3300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5.157</a:t>
            </a:r>
            <a:r>
              <a:rPr lang="pl-PL" sz="2800" b="1" dirty="0" smtClean="0">
                <a:solidFill>
                  <a:srgbClr val="000000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 agencji zatrudnienia. Na terenie województwa warmińsko-mazurskiego działało w tym czasie 108 agencje zatrudnienia, z czego: </a:t>
            </a:r>
            <a:r>
              <a:rPr lang="pl-PL" sz="2800" b="1" dirty="0" smtClean="0">
                <a:solidFill>
                  <a:srgbClr val="FF3300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57</a:t>
            </a:r>
            <a:r>
              <a:rPr lang="pl-PL" sz="2800" b="1" dirty="0" smtClean="0">
                <a:solidFill>
                  <a:srgbClr val="000000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 świadczyło usługi w zakresie pośrednictwa pracy na terenie Rzeczypospolitej Polskiej, </a:t>
            </a:r>
            <a:r>
              <a:rPr lang="pl-PL" sz="2800" b="1" dirty="0" smtClean="0">
                <a:solidFill>
                  <a:srgbClr val="FF3300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20</a:t>
            </a:r>
            <a:r>
              <a:rPr lang="pl-PL" sz="2800" b="1" dirty="0" smtClean="0">
                <a:solidFill>
                  <a:srgbClr val="000000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 – pośrednictwa obywateli polskich do pracy za granicą u pracodawców zagranicznych, </a:t>
            </a:r>
            <a:r>
              <a:rPr lang="pl-PL" sz="2800" b="1" dirty="0" smtClean="0">
                <a:solidFill>
                  <a:srgbClr val="FF3300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38</a:t>
            </a:r>
            <a:r>
              <a:rPr lang="pl-PL" sz="2800" b="1" dirty="0" smtClean="0">
                <a:solidFill>
                  <a:srgbClr val="000000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 – doradztwa personalnego, </a:t>
            </a:r>
            <a:r>
              <a:rPr lang="pl-PL" sz="2800" b="1" dirty="0" smtClean="0">
                <a:solidFill>
                  <a:srgbClr val="FF3300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44</a:t>
            </a:r>
            <a:r>
              <a:rPr lang="pl-PL" sz="2800" b="1" dirty="0" smtClean="0">
                <a:solidFill>
                  <a:srgbClr val="000000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 – poradnictwa zawodowego, oraz </a:t>
            </a:r>
            <a:r>
              <a:rPr lang="pl-PL" sz="2800" b="1" dirty="0" smtClean="0">
                <a:solidFill>
                  <a:srgbClr val="FF3300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38 </a:t>
            </a:r>
            <a:r>
              <a:rPr lang="pl-PL" sz="2800" b="1" dirty="0" smtClean="0">
                <a:solidFill>
                  <a:srgbClr val="000000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w zakresie pracy tymczasowej. </a:t>
            </a:r>
            <a:endParaRPr lang="pl-PL" sz="2800" b="1" dirty="0" smtClean="0">
              <a:latin typeface="Garamond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0"/>
            <a:ext cx="8964488" cy="126841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Liczba </a:t>
            </a:r>
            <a:r>
              <a:rPr lang="pl-PL" sz="40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agencji </a:t>
            </a:r>
            <a:r>
              <a:rPr lang="pl-PL" sz="4000" b="1" dirty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zatrudnienia w kraju, </a:t>
            </a:r>
            <a:r>
              <a:rPr lang="pl-PL" sz="40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/>
            </a:r>
            <a:br>
              <a:rPr lang="pl-PL" sz="40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</a:br>
            <a:r>
              <a:rPr lang="pl-PL" sz="40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według </a:t>
            </a:r>
            <a:r>
              <a:rPr lang="pl-PL" sz="4000" b="1" dirty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stanu na dzień </a:t>
            </a:r>
            <a:r>
              <a:rPr lang="pl-PL" sz="40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30.12.2014r</a:t>
            </a:r>
            <a:r>
              <a:rPr lang="pl-PL" sz="4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.</a:t>
            </a:r>
            <a:r>
              <a:rPr lang="pl-PL" sz="22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pl-PL" sz="22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pl-PL" sz="22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340" name="pole tekstowe 7"/>
          <p:cNvSpPr txBox="1">
            <a:spLocks noChangeArrowheads="1"/>
          </p:cNvSpPr>
          <p:nvPr/>
        </p:nvSpPr>
        <p:spPr bwMode="auto">
          <a:xfrm>
            <a:off x="323850" y="6453336"/>
            <a:ext cx="85169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pl-PL" dirty="0"/>
          </a:p>
          <a:p>
            <a:endParaRPr lang="pl-PL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052736"/>
            <a:ext cx="7560840" cy="561662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8" name="pole tekstowe 7"/>
          <p:cNvSpPr txBox="1"/>
          <p:nvPr/>
        </p:nvSpPr>
        <p:spPr>
          <a:xfrm>
            <a:off x="3419872" y="1772816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 smtClean="0"/>
              <a:t>369</a:t>
            </a:r>
            <a:endParaRPr lang="pl-PL" sz="1600" b="1" dirty="0"/>
          </a:p>
        </p:txBody>
      </p:sp>
      <p:sp>
        <p:nvSpPr>
          <p:cNvPr id="9" name="pole tekstowe 8"/>
          <p:cNvSpPr txBox="1"/>
          <p:nvPr/>
        </p:nvSpPr>
        <p:spPr>
          <a:xfrm>
            <a:off x="5436096" y="2060848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 smtClean="0"/>
              <a:t>108</a:t>
            </a:r>
            <a:endParaRPr lang="pl-PL" sz="1600" b="1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3779912" y="2780928"/>
            <a:ext cx="5693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 smtClean="0"/>
              <a:t>197</a:t>
            </a:r>
            <a:endParaRPr lang="pl-PL" sz="1600" b="1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7020272" y="2708920"/>
            <a:ext cx="5563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 smtClean="0"/>
              <a:t>58</a:t>
            </a:r>
            <a:endParaRPr lang="pl-PL" sz="1600" b="1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5580112" y="3501008"/>
            <a:ext cx="10576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 smtClean="0"/>
              <a:t>1 065</a:t>
            </a:r>
            <a:endParaRPr lang="pl-PL" sz="1600" b="1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7164288" y="4797152"/>
            <a:ext cx="5261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 smtClean="0"/>
              <a:t>157</a:t>
            </a:r>
            <a:endParaRPr lang="pl-PL" sz="1600" b="1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2051720" y="4797152"/>
            <a:ext cx="5261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b="1" dirty="0" smtClean="0"/>
              <a:t>431</a:t>
            </a:r>
            <a:endParaRPr lang="pl-PL" sz="1600" b="1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1187624" y="3789040"/>
            <a:ext cx="5261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b="1" dirty="0" smtClean="0"/>
              <a:t>130</a:t>
            </a:r>
            <a:endParaRPr lang="pl-PL" sz="1600" b="1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4355976" y="4365104"/>
            <a:ext cx="670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 smtClean="0"/>
              <a:t>231</a:t>
            </a:r>
            <a:endParaRPr lang="pl-PL" sz="1600" b="1" dirty="0"/>
          </a:p>
        </p:txBody>
      </p:sp>
      <p:sp>
        <p:nvSpPr>
          <p:cNvPr id="17" name="pole tekstowe 16"/>
          <p:cNvSpPr txBox="1"/>
          <p:nvPr/>
        </p:nvSpPr>
        <p:spPr>
          <a:xfrm>
            <a:off x="4932040" y="6021288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 smtClean="0"/>
              <a:t>452</a:t>
            </a:r>
            <a:endParaRPr lang="pl-PL" sz="1600" b="1" dirty="0"/>
          </a:p>
        </p:txBody>
      </p:sp>
      <p:sp>
        <p:nvSpPr>
          <p:cNvPr id="18" name="pole tekstowe 17"/>
          <p:cNvSpPr txBox="1"/>
          <p:nvPr/>
        </p:nvSpPr>
        <p:spPr>
          <a:xfrm>
            <a:off x="3131840" y="5301208"/>
            <a:ext cx="5261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b="1" dirty="0" smtClean="0"/>
              <a:t>225</a:t>
            </a:r>
            <a:endParaRPr lang="pl-PL" sz="1600" b="1" dirty="0"/>
          </a:p>
        </p:txBody>
      </p:sp>
      <p:sp>
        <p:nvSpPr>
          <p:cNvPr id="19" name="pole tekstowe 18"/>
          <p:cNvSpPr txBox="1"/>
          <p:nvPr/>
        </p:nvSpPr>
        <p:spPr>
          <a:xfrm>
            <a:off x="6588224" y="5949280"/>
            <a:ext cx="5261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b="1" dirty="0" smtClean="0"/>
              <a:t>176</a:t>
            </a:r>
            <a:endParaRPr lang="pl-PL" sz="1600" b="1" dirty="0"/>
          </a:p>
        </p:txBody>
      </p:sp>
      <p:sp>
        <p:nvSpPr>
          <p:cNvPr id="20" name="pole tekstowe 19"/>
          <p:cNvSpPr txBox="1"/>
          <p:nvPr/>
        </p:nvSpPr>
        <p:spPr>
          <a:xfrm>
            <a:off x="3923928" y="5589240"/>
            <a:ext cx="5261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 smtClean="0"/>
              <a:t>554</a:t>
            </a:r>
            <a:endParaRPr lang="pl-PL" sz="1600" b="1" dirty="0"/>
          </a:p>
        </p:txBody>
      </p:sp>
      <p:sp>
        <p:nvSpPr>
          <p:cNvPr id="21" name="pole tekstowe 20"/>
          <p:cNvSpPr txBox="1"/>
          <p:nvPr/>
        </p:nvSpPr>
        <p:spPr>
          <a:xfrm>
            <a:off x="5580112" y="5085184"/>
            <a:ext cx="484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 smtClean="0"/>
              <a:t>89</a:t>
            </a:r>
            <a:endParaRPr lang="pl-PL" sz="1600" b="1" dirty="0"/>
          </a:p>
        </p:txBody>
      </p:sp>
      <p:sp>
        <p:nvSpPr>
          <p:cNvPr id="22" name="pole tekstowe 21"/>
          <p:cNvSpPr txBox="1"/>
          <p:nvPr/>
        </p:nvSpPr>
        <p:spPr>
          <a:xfrm>
            <a:off x="2699792" y="3717032"/>
            <a:ext cx="720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 smtClean="0"/>
              <a:t>637</a:t>
            </a:r>
            <a:endParaRPr lang="pl-PL" sz="1600" b="1" dirty="0"/>
          </a:p>
        </p:txBody>
      </p:sp>
      <p:sp>
        <p:nvSpPr>
          <p:cNvPr id="23" name="pole tekstowe 22"/>
          <p:cNvSpPr txBox="1"/>
          <p:nvPr/>
        </p:nvSpPr>
        <p:spPr>
          <a:xfrm>
            <a:off x="1547664" y="2348880"/>
            <a:ext cx="5261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b="1" dirty="0" smtClean="0"/>
              <a:t>278</a:t>
            </a:r>
            <a:endParaRPr lang="pl-PL" sz="16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ytuł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36904" cy="1152128"/>
          </a:xfrm>
        </p:spPr>
        <p:txBody>
          <a:bodyPr/>
          <a:lstStyle/>
          <a:p>
            <a:pPr algn="ctr" eaLnBrk="1" hangingPunct="1"/>
            <a:r>
              <a:rPr lang="pl-PL" sz="36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Liczba agencji zatrudnienia na Warmii </a:t>
            </a:r>
            <a:br>
              <a:rPr lang="pl-PL" sz="36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</a:br>
            <a:r>
              <a:rPr lang="pl-PL" sz="36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i Mazurach  w latach 2012 - 2014</a:t>
            </a:r>
            <a:endParaRPr lang="pl-PL" sz="3600" dirty="0" smtClean="0">
              <a:solidFill>
                <a:schemeClr val="accent2">
                  <a:lumMod val="75000"/>
                </a:schemeClr>
              </a:solidFill>
              <a:latin typeface="Garamond" pitchFamily="18" charset="0"/>
              <a:cs typeface="Times New Roman" pitchFamily="18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539553" y="1988840"/>
          <a:ext cx="8136902" cy="4392738"/>
        </p:xfrm>
        <a:graphic>
          <a:graphicData uri="http://schemas.openxmlformats.org/drawingml/2006/table">
            <a:tbl>
              <a:tblPr/>
              <a:tblGrid>
                <a:gridCol w="1189178"/>
                <a:gridCol w="1319370"/>
                <a:gridCol w="1190766"/>
                <a:gridCol w="1190766"/>
                <a:gridCol w="1082803"/>
                <a:gridCol w="1163581"/>
                <a:gridCol w="1000438"/>
              </a:tblGrid>
              <a:tr h="83557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        Rok</a:t>
                      </a:r>
                      <a:endParaRPr kumimoji="0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Liczba podmiotów </a:t>
                      </a:r>
                      <a:br>
                        <a:rPr kumimoji="0" lang="pl-P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</a:br>
                      <a:r>
                        <a:rPr kumimoji="0" lang="pl-P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w KRAZ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Rodzaj działalności</a:t>
                      </a:r>
                      <a:endParaRPr kumimoji="0" lang="pl-P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154132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Pośrednictwo pracy na terenie RP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Pośrednictwo do pracy za granicą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Doradztwo personalne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Poradnictwo zawodowe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Praca tymczasowa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</a:tr>
              <a:tr h="6068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2012</a:t>
                      </a: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88</a:t>
                      </a: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01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2013</a:t>
                      </a: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102</a:t>
                      </a: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34</a:t>
                      </a: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32</a:t>
                      </a: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</a:tr>
              <a:tr h="6988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2014</a:t>
                      </a: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latin typeface="Garamond" pitchFamily="18" charset="0"/>
                        </a:rPr>
                        <a:t>108</a:t>
                      </a:r>
                      <a:endParaRPr lang="pl-PL" sz="1600" b="1" dirty="0">
                        <a:latin typeface="Garamond" pitchFamily="18" charset="0"/>
                      </a:endParaRP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latin typeface="Garamond" pitchFamily="18" charset="0"/>
                        </a:rPr>
                        <a:t>57</a:t>
                      </a:r>
                      <a:endParaRPr lang="pl-PL" sz="1600" b="1" dirty="0">
                        <a:latin typeface="Garamond" pitchFamily="18" charset="0"/>
                      </a:endParaRP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latin typeface="Garamond" pitchFamily="18" charset="0"/>
                        </a:rPr>
                        <a:t>20</a:t>
                      </a:r>
                      <a:endParaRPr lang="pl-PL" sz="1600" b="1" dirty="0">
                        <a:latin typeface="Garamond" pitchFamily="18" charset="0"/>
                      </a:endParaRP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latin typeface="Garamond" pitchFamily="18" charset="0"/>
                        </a:rPr>
                        <a:t>38</a:t>
                      </a:r>
                      <a:endParaRPr lang="pl-PL" sz="1600" b="1" dirty="0">
                        <a:latin typeface="Garamond" pitchFamily="18" charset="0"/>
                      </a:endParaRP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latin typeface="Garamond" pitchFamily="18" charset="0"/>
                        </a:rPr>
                        <a:t>44</a:t>
                      </a:r>
                      <a:endParaRPr lang="pl-PL" sz="1600" b="1" dirty="0">
                        <a:latin typeface="Garamond" pitchFamily="18" charset="0"/>
                      </a:endParaRP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latin typeface="Garamond" pitchFamily="18" charset="0"/>
                        </a:rPr>
                        <a:t>38</a:t>
                      </a:r>
                      <a:endParaRPr lang="pl-PL" sz="1600" b="1" dirty="0">
                        <a:latin typeface="Garamond" pitchFamily="18" charset="0"/>
                      </a:endParaRPr>
                    </a:p>
                  </a:txBody>
                  <a:tcPr marL="67525" marR="67525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649"/>
            <a:ext cx="8229600" cy="1152128"/>
          </a:xfrm>
          <a:noFill/>
          <a:ln/>
        </p:spPr>
        <p:txBody>
          <a:bodyPr lIns="90000" tIns="46800" rIns="90000" bIns="46800"/>
          <a:lstStyle/>
          <a:p>
            <a:pPr algn="ctr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200" b="1" dirty="0" smtClean="0">
                <a:latin typeface="Garamond" pitchFamily="18" charset="0"/>
              </a:rPr>
              <a:t>Agencje Zatrudnienia działające </a:t>
            </a:r>
            <a:br>
              <a:rPr lang="pl-PL" sz="3200" b="1" dirty="0" smtClean="0">
                <a:latin typeface="Garamond" pitchFamily="18" charset="0"/>
              </a:rPr>
            </a:br>
            <a:r>
              <a:rPr lang="pl-PL" sz="3200" b="1" dirty="0" smtClean="0">
                <a:latin typeface="Garamond" pitchFamily="18" charset="0"/>
              </a:rPr>
              <a:t>w województwie warmińsko-mazurskim </a:t>
            </a:r>
          </a:p>
        </p:txBody>
      </p:sp>
      <p:sp>
        <p:nvSpPr>
          <p:cNvPr id="84047" name="Text Box 79"/>
          <p:cNvSpPr txBox="1">
            <a:spLocks noChangeArrowheads="1"/>
          </p:cNvSpPr>
          <p:nvPr/>
        </p:nvSpPr>
        <p:spPr bwMode="auto">
          <a:xfrm>
            <a:off x="468313" y="1484313"/>
            <a:ext cx="83518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pl-PL" b="1">
              <a:solidFill>
                <a:srgbClr val="FF5050"/>
              </a:solidFill>
            </a:endParaRPr>
          </a:p>
        </p:txBody>
      </p:sp>
      <p:graphicFrame>
        <p:nvGraphicFramePr>
          <p:cNvPr id="7" name="Wykres 6"/>
          <p:cNvGraphicFramePr/>
          <p:nvPr/>
        </p:nvGraphicFramePr>
        <p:xfrm>
          <a:off x="971600" y="1628800"/>
          <a:ext cx="7200800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648"/>
            <a:ext cx="8280400" cy="1944216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2000" dirty="0" smtClean="0"/>
              <a:t> </a:t>
            </a:r>
            <a:r>
              <a:rPr lang="pl-PL" sz="36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Działalność warmińsko - mazurskich agencji pośrednictwa pracy na terenie RP </a:t>
            </a:r>
            <a:br>
              <a:rPr lang="pl-PL" sz="36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</a:br>
            <a:r>
              <a:rPr lang="pl-PL" sz="36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w 2014 roku</a:t>
            </a:r>
            <a:endParaRPr lang="pl-PL" sz="3600" b="1" dirty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18435" name="Text Box 57"/>
          <p:cNvSpPr txBox="1">
            <a:spLocks noChangeArrowheads="1"/>
          </p:cNvSpPr>
          <p:nvPr/>
        </p:nvSpPr>
        <p:spPr bwMode="auto">
          <a:xfrm>
            <a:off x="950913" y="3009900"/>
            <a:ext cx="6789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sz="2400">
              <a:latin typeface="Tahoma" pitchFamily="34" charset="0"/>
            </a:endParaRPr>
          </a:p>
        </p:txBody>
      </p:sp>
      <p:graphicFrame>
        <p:nvGraphicFramePr>
          <p:cNvPr id="35" name="Tabela 34"/>
          <p:cNvGraphicFramePr>
            <a:graphicFrameLocks noGrp="1"/>
          </p:cNvGraphicFramePr>
          <p:nvPr/>
        </p:nvGraphicFramePr>
        <p:xfrm>
          <a:off x="611560" y="2276872"/>
          <a:ext cx="8136903" cy="4268942"/>
        </p:xfrm>
        <a:graphic>
          <a:graphicData uri="http://schemas.openxmlformats.org/drawingml/2006/table">
            <a:tbl>
              <a:tblPr/>
              <a:tblGrid>
                <a:gridCol w="2711727"/>
                <a:gridCol w="1079111"/>
                <a:gridCol w="1226377"/>
                <a:gridCol w="1652943"/>
                <a:gridCol w="1466745"/>
              </a:tblGrid>
              <a:tr h="11494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2013 </a:t>
                      </a:r>
                      <a:r>
                        <a:rPr lang="pl-PL" sz="1800" b="1" dirty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rok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2014 </a:t>
                      </a:r>
                      <a:r>
                        <a:rPr lang="pl-PL" sz="1800" b="1" dirty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rok 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Zmiany w liczbach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rgbClr val="FFFFFF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Zmiany w %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8575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latin typeface="Garamond" pitchFamily="18" charset="0"/>
                          <a:ea typeface="Calibri"/>
                          <a:cs typeface="Times New Roman"/>
                        </a:rPr>
                        <a:t>Liczba osób, które podjęły zatrudnienia lub inną pracę zarobkową za pośrednictwem agencji zatrudnienia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1671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811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 -860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51,4</a:t>
                      </a:r>
                      <a:endParaRPr lang="pl-PL" sz="1800" dirty="0">
                        <a:solidFill>
                          <a:srgbClr val="FF0000"/>
                        </a:solidFill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1025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latin typeface="Garamond" pitchFamily="18" charset="0"/>
                          <a:ea typeface="Calibri"/>
                          <a:cs typeface="Times New Roman"/>
                        </a:rPr>
                        <a:t>w tym </a:t>
                      </a: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osoby, które podjęły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zatrudnienie na podstawie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stosunku</a:t>
                      </a:r>
                      <a:r>
                        <a:rPr lang="pl-PL" sz="1800" b="1" baseline="0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 pracy</a:t>
                      </a:r>
                      <a:endParaRPr lang="pl-PL" sz="1800" b="1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614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493   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Garamond" pitchFamily="18" charset="0"/>
                          <a:ea typeface="Calibri"/>
                          <a:cs typeface="Times New Roman"/>
                        </a:rPr>
                        <a:t>-121 </a:t>
                      </a:r>
                      <a:endParaRPr lang="pl-PL" sz="1800" dirty="0"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solidFill>
                            <a:srgbClr val="FF0000"/>
                          </a:solidFill>
                          <a:latin typeface="Garamond" pitchFamily="18" charset="0"/>
                          <a:ea typeface="Calibri"/>
                          <a:cs typeface="Times New Roman"/>
                        </a:rPr>
                        <a:t>19,7</a:t>
                      </a:r>
                      <a:endParaRPr lang="pl-PL" sz="1800" dirty="0">
                        <a:solidFill>
                          <a:srgbClr val="FF0000"/>
                        </a:solidFill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893175" cy="191683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2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pl-PL" sz="2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l-PL" sz="2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pl-PL" sz="2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l-PL" sz="2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pl-PL" sz="2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l-PL" sz="36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Działalność warmińsko - mazurskich agencji pośrednictwa pracy na terenie RP w 2014 roku</a:t>
            </a:r>
            <a:r>
              <a:rPr lang="pl-PL" sz="2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pl-PL" sz="2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l-PL" sz="2000" b="1" dirty="0" smtClean="0">
                <a:solidFill>
                  <a:srgbClr val="FF3300"/>
                </a:solidFill>
              </a:rPr>
              <a:t>Najczęściej występujące grupy zawodów</a:t>
            </a:r>
            <a:r>
              <a:rPr lang="pl-PL" sz="2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pl-PL" sz="2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pl-PL" sz="1700" dirty="0">
              <a:solidFill>
                <a:srgbClr val="FF3300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628775"/>
            <a:ext cx="4038600" cy="452596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pl-PL" sz="2000" b="1" dirty="0" smtClean="0"/>
          </a:p>
          <a:p>
            <a:pPr algn="ctr" eaLnBrk="1" hangingPunct="1">
              <a:buFont typeface="Wingdings" pitchFamily="2" charset="2"/>
              <a:buNone/>
            </a:pPr>
            <a:r>
              <a:rPr lang="pl-PL" sz="2000" b="1" dirty="0" smtClean="0"/>
              <a:t> </a:t>
            </a:r>
          </a:p>
        </p:txBody>
      </p:sp>
      <p:graphicFrame>
        <p:nvGraphicFramePr>
          <p:cNvPr id="95" name="Tabela 94"/>
          <p:cNvGraphicFramePr>
            <a:graphicFrameLocks noGrp="1"/>
          </p:cNvGraphicFramePr>
          <p:nvPr/>
        </p:nvGraphicFramePr>
        <p:xfrm>
          <a:off x="467544" y="2132856"/>
          <a:ext cx="8136904" cy="4048610"/>
        </p:xfrm>
        <a:graphic>
          <a:graphicData uri="http://schemas.openxmlformats.org/drawingml/2006/table">
            <a:tbl>
              <a:tblPr/>
              <a:tblGrid>
                <a:gridCol w="1593477"/>
                <a:gridCol w="3635237"/>
                <a:gridCol w="2908190"/>
              </a:tblGrid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Symbol</a:t>
                      </a:r>
                      <a:endParaRPr lang="pl-PL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grupy</a:t>
                      </a:r>
                      <a:endParaRPr lang="pl-PL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Nazwa grupy zawodów</a:t>
                      </a:r>
                      <a:endParaRPr lang="pl-PL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Ogółem</a:t>
                      </a:r>
                      <a:endParaRPr lang="pl-PL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5223</a:t>
                      </a:r>
                      <a:endParaRPr lang="pl-PL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Sprzedawcy sklepowi (ekspedienci)</a:t>
                      </a:r>
                      <a:endParaRPr lang="pl-PL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56</a:t>
                      </a:r>
                      <a:endParaRPr lang="pl-PL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3259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4110</a:t>
                      </a:r>
                      <a:endParaRPr lang="pl-PL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Pracownicy obsługi biurowej</a:t>
                      </a:r>
                      <a:endParaRPr lang="pl-PL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47</a:t>
                      </a:r>
                      <a:endParaRPr lang="pl-PL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4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5322</a:t>
                      </a:r>
                      <a:endParaRPr lang="pl-PL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Pracownicy domowej opieki osobistej</a:t>
                      </a:r>
                      <a:endParaRPr lang="pl-PL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</a:t>
                      </a:r>
                      <a:endParaRPr lang="pl-PL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4212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5131</a:t>
                      </a:r>
                      <a:endParaRPr lang="pl-PL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Kelnerzy</a:t>
                      </a:r>
                      <a:endParaRPr lang="pl-PL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38</a:t>
                      </a:r>
                      <a:endParaRPr lang="pl-PL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4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2330</a:t>
                      </a:r>
                      <a:endParaRPr lang="pl-PL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Nauczyciele gimnazjów</a:t>
                      </a:r>
                      <a:r>
                        <a:rPr lang="pl-PL" sz="14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i szkół </a:t>
                      </a:r>
                      <a:r>
                        <a:rPr lang="pl-PL" sz="1400" b="1" baseline="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ponadgimnazjalnych</a:t>
                      </a:r>
                      <a:endParaRPr lang="pl-PL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</a:t>
                      </a:r>
                      <a:endParaRPr lang="pl-PL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2884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9112</a:t>
                      </a:r>
                      <a:endParaRPr lang="pl-PL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Pomoce i sprzątaczki</a:t>
                      </a:r>
                      <a:r>
                        <a:rPr lang="pl-PL" sz="14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biurowe, hotelowe i pokrewne</a:t>
                      </a:r>
                      <a:endParaRPr lang="pl-PL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</a:t>
                      </a:r>
                      <a:endParaRPr lang="pl-PL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2424</a:t>
                      </a:r>
                      <a:endParaRPr lang="pl-PL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Specjaliści</a:t>
                      </a:r>
                      <a:r>
                        <a:rPr lang="pl-PL" sz="14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do spraw szkoleń zawodowych i rozwoju kadr</a:t>
                      </a:r>
                      <a:endParaRPr lang="pl-PL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</a:t>
                      </a:r>
                      <a:endParaRPr lang="pl-PL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2884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i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4321</a:t>
                      </a:r>
                      <a:endParaRPr lang="pl-PL" sz="14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Magazynierzy i pokrewni</a:t>
                      </a:r>
                      <a:endParaRPr lang="pl-PL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</a:t>
                      </a:r>
                      <a:endParaRPr lang="pl-PL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120" marR="6512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rzepły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Przepły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8884</TotalTime>
  <Words>1563</Words>
  <Application>Microsoft Office PowerPoint</Application>
  <PresentationFormat>Pokaz na ekranie (4:3)</PresentationFormat>
  <Paragraphs>379</Paragraphs>
  <Slides>28</Slides>
  <Notes>15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28</vt:i4>
      </vt:variant>
    </vt:vector>
  </HeadingPairs>
  <TitlesOfParts>
    <vt:vector size="29" baseType="lpstr">
      <vt:lpstr>Przepływ</vt:lpstr>
      <vt:lpstr>Slajd 1</vt:lpstr>
      <vt:lpstr>Działania WUP w Olsztynie, związane  z prowadzeniem rejestru agencji zatrudnienia</vt:lpstr>
      <vt:lpstr>Działania WUP, związane z prowadzeniem rejestru agencji zatrudnienia w 2014 roku</vt:lpstr>
      <vt:lpstr>LICZBA AGENCJI ZATRUDNIENIA</vt:lpstr>
      <vt:lpstr>Liczba agencji zatrudnienia w kraju,  według stanu na dzień 30.12.2014r. </vt:lpstr>
      <vt:lpstr>Liczba agencji zatrudnienia na Warmii  i Mazurach  w latach 2012 - 2014</vt:lpstr>
      <vt:lpstr>Agencje Zatrudnienia działające  w województwie warmińsko-mazurskim </vt:lpstr>
      <vt:lpstr> Działalność warmińsko - mazurskich agencji pośrednictwa pracy na terenie RP  w 2014 roku</vt:lpstr>
      <vt:lpstr>   Działalność warmińsko - mazurskich agencji pośrednictwa pracy na terenie RP w 2014 roku Najczęściej występujące grupy zawodów </vt:lpstr>
      <vt:lpstr>Działalność warmińsko - mazurskich agencji pośrednictwa pracy za granicą</vt:lpstr>
      <vt:lpstr>Działalność warmińsko - mazurskich agencji pośrednictwa pracy za granicą w 2014 roku</vt:lpstr>
      <vt:lpstr>Działalność warmińsko - mazurskich agencji pośrednictwa pracy za granicą  w roku 2014 </vt:lpstr>
      <vt:lpstr>Działalność warmińsko - mazurskich agencji pośrednictwa pracy za granicą  w roku 2014 </vt:lpstr>
      <vt:lpstr>Działalność warmińsko - mazurskich agencji doradztwa personalnego w 2014 roku</vt:lpstr>
      <vt:lpstr>Działalność warmińsko - mazurskich agencji poradnictwa zawodowego w 2014 roku</vt:lpstr>
      <vt:lpstr>Działalność warmińsko - mazurskich agencji pracy tymczasowej w latach 2013 - 2014</vt:lpstr>
      <vt:lpstr>Slajd 17</vt:lpstr>
      <vt:lpstr>  Kraje, do których warmińsko-mazurskie agencje pracy tymczasowej kierowały pracowników tymczasowych w roku 2014</vt:lpstr>
      <vt:lpstr>Działalność agencji zatrudnienia w regionie - podsumowanie  2014 roku</vt:lpstr>
      <vt:lpstr>Slajd 20</vt:lpstr>
      <vt:lpstr>                                                                                </vt:lpstr>
      <vt:lpstr>Działalność kontrolna Wojewódzkiego  Urzędu Pracy</vt:lpstr>
      <vt:lpstr>Zakres kontroli prowadzanych przez WUP  w agencjach zatrudnienia</vt:lpstr>
      <vt:lpstr>  </vt:lpstr>
      <vt:lpstr>Wyniki kontroli zrealizowanych  w roku 2014</vt:lpstr>
      <vt:lpstr>Konsekwencje naruszeń przepisów ustawy</vt:lpstr>
      <vt:lpstr>c.d.</vt:lpstr>
      <vt:lpstr>   Dziękuję za uwagę!</vt:lpstr>
    </vt:vector>
  </TitlesOfParts>
  <Company>WUP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AGENCJE ZATRUDNIENIA</dc:title>
  <dc:creator>kkaszuba</dc:creator>
  <cp:lastModifiedBy>kskalska</cp:lastModifiedBy>
  <cp:revision>470</cp:revision>
  <dcterms:created xsi:type="dcterms:W3CDTF">2009-04-06T10:16:16Z</dcterms:created>
  <dcterms:modified xsi:type="dcterms:W3CDTF">2015-05-21T11:17:04Z</dcterms:modified>
</cp:coreProperties>
</file>